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459" autoAdjust="0"/>
  </p:normalViewPr>
  <p:slideViewPr>
    <p:cSldViewPr>
      <p:cViewPr varScale="1">
        <p:scale>
          <a:sx n="80" d="100"/>
          <a:sy n="80" d="100"/>
        </p:scale>
        <p:origin x="-1512"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362200"/>
          </a:xfrm>
        </p:spPr>
        <p:txBody>
          <a:bodyPr>
            <a:normAutofit fontScale="90000"/>
          </a:bodyPr>
          <a:lstStyle/>
          <a:p>
            <a:r>
              <a:rPr lang="en-IN" dirty="0" smtClean="0"/>
              <a:t>The Recovery of India: Economic Growth in The Nehru Era</a:t>
            </a:r>
            <a:endParaRPr lang="en-IN" dirty="0"/>
          </a:p>
        </p:txBody>
      </p:sp>
      <p:sp>
        <p:nvSpPr>
          <p:cNvPr id="3" name="Subtitle 2"/>
          <p:cNvSpPr>
            <a:spLocks noGrp="1"/>
          </p:cNvSpPr>
          <p:nvPr>
            <p:ph type="subTitle" idx="1"/>
          </p:nvPr>
        </p:nvSpPr>
        <p:spPr/>
        <p:txBody>
          <a:bodyPr/>
          <a:lstStyle/>
          <a:p>
            <a:r>
              <a:rPr lang="en-IN" dirty="0" smtClean="0"/>
              <a:t>By </a:t>
            </a:r>
            <a:r>
              <a:rPr lang="en-IN" dirty="0" err="1" smtClean="0"/>
              <a:t>Pulapare</a:t>
            </a:r>
            <a:r>
              <a:rPr lang="en-IN" dirty="0" smtClean="0"/>
              <a:t> </a:t>
            </a:r>
            <a:r>
              <a:rPr lang="en-IN" dirty="0" err="1" smtClean="0"/>
              <a:t>Balakrishnan</a:t>
            </a:r>
            <a:endParaRPr lang="en-IN" dirty="0"/>
          </a:p>
        </p:txBody>
      </p:sp>
      <p:sp>
        <p:nvSpPr>
          <p:cNvPr id="4" name="TextBox 3"/>
          <p:cNvSpPr txBox="1"/>
          <p:nvPr/>
        </p:nvSpPr>
        <p:spPr>
          <a:xfrm>
            <a:off x="990600" y="4495800"/>
            <a:ext cx="2316916" cy="1477328"/>
          </a:xfrm>
          <a:prstGeom prst="rect">
            <a:avLst/>
          </a:prstGeom>
          <a:noFill/>
        </p:spPr>
        <p:txBody>
          <a:bodyPr wrap="none" rtlCol="0">
            <a:spAutoFit/>
          </a:bodyPr>
          <a:lstStyle/>
          <a:p>
            <a:r>
              <a:rPr lang="en-IN" b="1" dirty="0" smtClean="0"/>
              <a:t>Dr </a:t>
            </a:r>
            <a:r>
              <a:rPr lang="en-IN" b="1" dirty="0" err="1" smtClean="0"/>
              <a:t>Shailesh</a:t>
            </a:r>
            <a:r>
              <a:rPr lang="en-IN" b="1" dirty="0" smtClean="0"/>
              <a:t> Kumar,</a:t>
            </a:r>
          </a:p>
          <a:p>
            <a:r>
              <a:rPr lang="en-IN" b="1" dirty="0" smtClean="0"/>
              <a:t>Assistant Professor,</a:t>
            </a:r>
          </a:p>
          <a:p>
            <a:r>
              <a:rPr lang="en-IN" b="1" dirty="0" smtClean="0"/>
              <a:t>Dept of Economics,</a:t>
            </a:r>
          </a:p>
          <a:p>
            <a:r>
              <a:rPr lang="en-IN" b="1" dirty="0" err="1" smtClean="0"/>
              <a:t>Bharati</a:t>
            </a:r>
            <a:r>
              <a:rPr lang="en-IN" b="1" dirty="0" smtClean="0"/>
              <a:t> College,</a:t>
            </a:r>
          </a:p>
          <a:p>
            <a:r>
              <a:rPr lang="en-IN" b="1" dirty="0" smtClean="0"/>
              <a:t>University of Delhi</a:t>
            </a:r>
            <a:endParaRPr lang="en-IN"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685800"/>
            <a:ext cx="7543799" cy="5355312"/>
          </a:xfrm>
          <a:prstGeom prst="rect">
            <a:avLst/>
          </a:prstGeom>
          <a:noFill/>
        </p:spPr>
        <p:txBody>
          <a:bodyPr wrap="square" rtlCol="0">
            <a:spAutoFit/>
          </a:bodyPr>
          <a:lstStyle/>
          <a:p>
            <a:r>
              <a:rPr lang="en-IN" b="1" dirty="0" err="1" smtClean="0"/>
              <a:t>Vakil-Brahmananda</a:t>
            </a:r>
            <a:r>
              <a:rPr lang="en-IN" b="1" dirty="0" smtClean="0"/>
              <a:t> Plan: Prominent Economist like, C N </a:t>
            </a:r>
            <a:r>
              <a:rPr lang="en-IN" b="1" dirty="0" err="1" smtClean="0"/>
              <a:t>Vakil</a:t>
            </a:r>
            <a:r>
              <a:rPr lang="en-IN" b="1" dirty="0" smtClean="0"/>
              <a:t> and P R </a:t>
            </a:r>
            <a:r>
              <a:rPr lang="en-IN" b="1" dirty="0" err="1" smtClean="0"/>
              <a:t>Brahmananda</a:t>
            </a:r>
            <a:r>
              <a:rPr lang="en-IN" b="1" dirty="0" smtClean="0"/>
              <a:t> advocated Wage Good model for the development of the Indian economy and Industrialisation. </a:t>
            </a:r>
            <a:r>
              <a:rPr lang="en-IN" b="1" dirty="0" err="1" smtClean="0"/>
              <a:t>Vakil</a:t>
            </a:r>
            <a:r>
              <a:rPr lang="en-IN" b="1" dirty="0" smtClean="0"/>
              <a:t> and </a:t>
            </a:r>
            <a:r>
              <a:rPr lang="en-IN" b="1" dirty="0" err="1" smtClean="0"/>
              <a:t>Brahamanda</a:t>
            </a:r>
            <a:r>
              <a:rPr lang="en-IN" b="1" dirty="0" smtClean="0"/>
              <a:t> differed from the </a:t>
            </a:r>
            <a:r>
              <a:rPr lang="en-IN" b="1" dirty="0" err="1" smtClean="0"/>
              <a:t>Mahalanobis</a:t>
            </a:r>
            <a:r>
              <a:rPr lang="en-IN" b="1" dirty="0" smtClean="0"/>
              <a:t> strategy as they believe “At the low level of consumption (this was the situation in India) the productivity of the workers depends on how much they consumed. </a:t>
            </a:r>
          </a:p>
          <a:p>
            <a:r>
              <a:rPr lang="en-IN" b="1" dirty="0" smtClean="0"/>
              <a:t>According to them, if people were undernourished, they will lose their productivity and become less efficient, at this juncture it is necessary to feed them to increase their productivity. But this is not true for all consumer good; so they differentiated between Wage Good (whose consumption increase worker productivity) and Non-Wage Good (whose consumption did not).</a:t>
            </a:r>
          </a:p>
          <a:p>
            <a:endParaRPr lang="en-IN" b="1" dirty="0" smtClean="0"/>
          </a:p>
          <a:p>
            <a:r>
              <a:rPr lang="en-IN" b="1" dirty="0" smtClean="0"/>
              <a:t>To sum up, Wage Good model says; worker’s productivity depends on not on whether they use machines to produce goods but also on the consumption of wage goods like, food, cloth and other basics. Therefore, the first step towards development is to mechanize agriculture and raise food production; once this objective is reached, one should go for </a:t>
            </a:r>
            <a:r>
              <a:rPr lang="en-IN" b="1" dirty="0" err="1" smtClean="0"/>
              <a:t>Mahalanobis</a:t>
            </a:r>
            <a:r>
              <a:rPr lang="en-IN" b="1" dirty="0" smtClean="0"/>
              <a:t> strategy of Heavy Industrialisation.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685800"/>
            <a:ext cx="3200400" cy="646331"/>
          </a:xfrm>
          <a:prstGeom prst="rect">
            <a:avLst/>
          </a:prstGeom>
          <a:noFill/>
        </p:spPr>
        <p:txBody>
          <a:bodyPr wrap="square" rtlCol="0">
            <a:spAutoFit/>
          </a:bodyPr>
          <a:lstStyle/>
          <a:p>
            <a:r>
              <a:rPr lang="en-IN" b="1" dirty="0" smtClean="0"/>
              <a:t>N-M versus V-B Models</a:t>
            </a:r>
          </a:p>
          <a:p>
            <a:endParaRPr lang="en-IN" dirty="0"/>
          </a:p>
        </p:txBody>
      </p:sp>
      <p:graphicFrame>
        <p:nvGraphicFramePr>
          <p:cNvPr id="6" name="Table 5"/>
          <p:cNvGraphicFramePr>
            <a:graphicFrameLocks noGrp="1"/>
          </p:cNvGraphicFramePr>
          <p:nvPr/>
        </p:nvGraphicFramePr>
        <p:xfrm>
          <a:off x="990600" y="1397000"/>
          <a:ext cx="7239000" cy="2011680"/>
        </p:xfrm>
        <a:graphic>
          <a:graphicData uri="http://schemas.openxmlformats.org/drawingml/2006/table">
            <a:tbl>
              <a:tblPr firstRow="1" bandRow="1">
                <a:tableStyleId>{5C22544A-7EE6-4342-B048-85BDC9FD1C3A}</a:tableStyleId>
              </a:tblPr>
              <a:tblGrid>
                <a:gridCol w="3619500"/>
                <a:gridCol w="3619500"/>
              </a:tblGrid>
              <a:tr h="315495">
                <a:tc>
                  <a:txBody>
                    <a:bodyPr/>
                    <a:lstStyle/>
                    <a:p>
                      <a:r>
                        <a:rPr lang="en-IN" dirty="0" smtClean="0"/>
                        <a:t>Nehru </a:t>
                      </a:r>
                      <a:r>
                        <a:rPr lang="en-IN" dirty="0" err="1" smtClean="0"/>
                        <a:t>Mahalnobis</a:t>
                      </a:r>
                      <a:r>
                        <a:rPr lang="en-IN" baseline="0" dirty="0" smtClean="0"/>
                        <a:t> Model</a:t>
                      </a:r>
                      <a:endParaRPr lang="en-IN" dirty="0"/>
                    </a:p>
                  </a:txBody>
                  <a:tcPr/>
                </a:tc>
                <a:tc>
                  <a:txBody>
                    <a:bodyPr/>
                    <a:lstStyle/>
                    <a:p>
                      <a:r>
                        <a:rPr lang="en-IN" dirty="0" err="1" smtClean="0"/>
                        <a:t>Vakil</a:t>
                      </a:r>
                      <a:r>
                        <a:rPr lang="en-IN" dirty="0" smtClean="0"/>
                        <a:t> </a:t>
                      </a:r>
                      <a:r>
                        <a:rPr lang="en-IN" dirty="0" err="1" smtClean="0"/>
                        <a:t>Brahmananda</a:t>
                      </a:r>
                      <a:r>
                        <a:rPr lang="en-IN" dirty="0" smtClean="0"/>
                        <a:t> Model</a:t>
                      </a:r>
                      <a:endParaRPr lang="en-IN" dirty="0"/>
                    </a:p>
                  </a:txBody>
                  <a:tcPr/>
                </a:tc>
              </a:tr>
              <a:tr h="315495">
                <a:tc>
                  <a:txBody>
                    <a:bodyPr/>
                    <a:lstStyle/>
                    <a:p>
                      <a:r>
                        <a:rPr lang="en-IN" dirty="0" smtClean="0"/>
                        <a:t>Focus:</a:t>
                      </a:r>
                      <a:r>
                        <a:rPr lang="en-IN" baseline="0" dirty="0" smtClean="0"/>
                        <a:t> Heavy goods sector</a:t>
                      </a:r>
                      <a:endParaRPr lang="en-IN" dirty="0"/>
                    </a:p>
                  </a:txBody>
                  <a:tcPr/>
                </a:tc>
                <a:tc>
                  <a:txBody>
                    <a:bodyPr/>
                    <a:lstStyle/>
                    <a:p>
                      <a:r>
                        <a:rPr lang="en-IN" dirty="0" smtClean="0"/>
                        <a:t>Focus: Wage</a:t>
                      </a:r>
                      <a:r>
                        <a:rPr lang="en-IN" baseline="0" dirty="0" smtClean="0"/>
                        <a:t> goods sector</a:t>
                      </a:r>
                      <a:endParaRPr lang="en-IN" dirty="0"/>
                    </a:p>
                  </a:txBody>
                  <a:tcPr/>
                </a:tc>
              </a:tr>
              <a:tr h="315495">
                <a:tc>
                  <a:txBody>
                    <a:bodyPr/>
                    <a:lstStyle/>
                    <a:p>
                      <a:r>
                        <a:rPr lang="en-IN" dirty="0" smtClean="0"/>
                        <a:t>Supply-side</a:t>
                      </a:r>
                      <a:r>
                        <a:rPr lang="en-IN" baseline="0" dirty="0" smtClean="0"/>
                        <a:t> Model </a:t>
                      </a:r>
                      <a:endParaRPr lang="en-IN" dirty="0"/>
                    </a:p>
                  </a:txBody>
                  <a:tcPr/>
                </a:tc>
                <a:tc>
                  <a:txBody>
                    <a:bodyPr/>
                    <a:lstStyle/>
                    <a:p>
                      <a:r>
                        <a:rPr lang="en-IN" dirty="0" smtClean="0"/>
                        <a:t>Emphasis : Demand-side or primary necessities</a:t>
                      </a:r>
                      <a:r>
                        <a:rPr lang="en-IN" baseline="0" dirty="0" smtClean="0"/>
                        <a:t> approach</a:t>
                      </a:r>
                      <a:endParaRPr lang="en-IN" dirty="0"/>
                    </a:p>
                  </a:txBody>
                  <a:tcPr/>
                </a:tc>
              </a:tr>
              <a:tr h="552116">
                <a:tc>
                  <a:txBody>
                    <a:bodyPr/>
                    <a:lstStyle/>
                    <a:p>
                      <a:r>
                        <a:rPr lang="en-IN" dirty="0" smtClean="0"/>
                        <a:t>Stress on Industrial Development</a:t>
                      </a:r>
                      <a:endParaRPr lang="en-IN" dirty="0"/>
                    </a:p>
                  </a:txBody>
                  <a:tcPr/>
                </a:tc>
                <a:tc>
                  <a:txBody>
                    <a:bodyPr/>
                    <a:lstStyle/>
                    <a:p>
                      <a:r>
                        <a:rPr lang="en-IN" dirty="0" smtClean="0"/>
                        <a:t>Stress on Agricultural Development</a:t>
                      </a:r>
                      <a:endParaRPr lang="en-IN" dirty="0"/>
                    </a:p>
                  </a:txBody>
                  <a:tcPr/>
                </a:tc>
              </a:tr>
            </a:tbl>
          </a:graphicData>
        </a:graphic>
      </p:graphicFrame>
      <p:sp>
        <p:nvSpPr>
          <p:cNvPr id="7" name="TextBox 6"/>
          <p:cNvSpPr txBox="1"/>
          <p:nvPr/>
        </p:nvSpPr>
        <p:spPr>
          <a:xfrm>
            <a:off x="990600" y="3429000"/>
            <a:ext cx="7772400" cy="3416320"/>
          </a:xfrm>
          <a:prstGeom prst="rect">
            <a:avLst/>
          </a:prstGeom>
          <a:noFill/>
        </p:spPr>
        <p:txBody>
          <a:bodyPr wrap="square" rtlCol="0">
            <a:spAutoFit/>
          </a:bodyPr>
          <a:lstStyle/>
          <a:p>
            <a:r>
              <a:rPr lang="en-IN" b="1" dirty="0" smtClean="0"/>
              <a:t>N-M Model is also called the second five year plan model. N-M Model was claim to be inspired by Feldman’s Model. Feldman’s Model was for Soviet Union. But </a:t>
            </a:r>
            <a:r>
              <a:rPr lang="en-IN" b="1" dirty="0" err="1" smtClean="0"/>
              <a:t>Mahalnobis</a:t>
            </a:r>
            <a:r>
              <a:rPr lang="en-IN" b="1" dirty="0" smtClean="0"/>
              <a:t> said that well he was not aware, the usually claim so. But it was inspired.</a:t>
            </a:r>
          </a:p>
          <a:p>
            <a:r>
              <a:rPr lang="en-IN" b="1" dirty="0" smtClean="0"/>
              <a:t>Qn. Explain the characteristics of the model inspired by Feldman or inspired by Soviet Union. Or</a:t>
            </a:r>
          </a:p>
          <a:p>
            <a:r>
              <a:rPr lang="en-IN" b="1" dirty="0" smtClean="0"/>
              <a:t>Qn. Explain the characteristics of that model which was Second Five Year Plan Model.</a:t>
            </a:r>
          </a:p>
          <a:p>
            <a:r>
              <a:rPr lang="en-IN" b="1" dirty="0" smtClean="0"/>
              <a:t>•N-M model &gt; V-B model</a:t>
            </a:r>
          </a:p>
          <a:p>
            <a:r>
              <a:rPr lang="en-IN" b="1" dirty="0" smtClean="0"/>
              <a:t>•External sector could not be utilized- a big limitations(in both model)</a:t>
            </a:r>
          </a:p>
          <a:p>
            <a:endParaRPr lang="en-IN" b="1" dirty="0" smtClean="0"/>
          </a:p>
          <a:p>
            <a:endParaRPr lang="en-IN"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43000"/>
            <a:ext cx="7924800" cy="5078313"/>
          </a:xfrm>
          <a:prstGeom prst="rect">
            <a:avLst/>
          </a:prstGeom>
          <a:noFill/>
        </p:spPr>
        <p:txBody>
          <a:bodyPr wrap="square" rtlCol="0">
            <a:spAutoFit/>
          </a:bodyPr>
          <a:lstStyle/>
          <a:p>
            <a:r>
              <a:rPr lang="en-IN" b="1" dirty="0" smtClean="0"/>
              <a:t>•Lack of “engine of growth” is the real cause . How do we propel growth. Capacity building was the major  issue whether we focus on agriculture first or industry first. But according to </a:t>
            </a:r>
            <a:r>
              <a:rPr lang="en-IN" b="1" dirty="0" err="1" smtClean="0"/>
              <a:t>Balakrishnan</a:t>
            </a:r>
            <a:r>
              <a:rPr lang="en-IN" b="1" dirty="0" smtClean="0"/>
              <a:t> basic issue was something else. It was the engine of growth.</a:t>
            </a:r>
          </a:p>
          <a:p>
            <a:r>
              <a:rPr lang="en-IN" b="1" dirty="0" smtClean="0"/>
              <a:t> </a:t>
            </a:r>
          </a:p>
          <a:p>
            <a:r>
              <a:rPr lang="en-IN" b="1" dirty="0" smtClean="0"/>
              <a:t>•Agriculture and an industry-they are interdependent, they are essentials.</a:t>
            </a:r>
          </a:p>
          <a:p>
            <a:endParaRPr lang="en-IN" b="1" dirty="0" smtClean="0"/>
          </a:p>
          <a:p>
            <a:r>
              <a:rPr lang="en-IN" b="1" dirty="0" smtClean="0"/>
              <a:t>Need agricultural growth for industrial prosperity and industrial growth for agricultural prosperity.  Both are interdependent and essential for each other.</a:t>
            </a:r>
          </a:p>
          <a:p>
            <a:endParaRPr lang="en-IN" b="1" dirty="0" smtClean="0"/>
          </a:p>
          <a:p>
            <a:r>
              <a:rPr lang="en-IN" b="1" dirty="0" err="1" smtClean="0"/>
              <a:t>Qn</a:t>
            </a:r>
            <a:r>
              <a:rPr lang="en-IN" b="1" dirty="0" smtClean="0"/>
              <a:t> on Raj Krishna’ statement:  </a:t>
            </a:r>
          </a:p>
          <a:p>
            <a:r>
              <a:rPr lang="en-IN" b="1" dirty="0" smtClean="0"/>
              <a:t>                                  4% growth rate in agriculture ≠ industry=0</a:t>
            </a:r>
          </a:p>
          <a:p>
            <a:r>
              <a:rPr lang="en-IN" b="1" dirty="0" smtClean="0"/>
              <a:t>                                                                Or</a:t>
            </a:r>
          </a:p>
          <a:p>
            <a:r>
              <a:rPr lang="en-IN" b="1" dirty="0" smtClean="0"/>
              <a:t>                                   7%  growth rate in industry ≠agriculture=0 </a:t>
            </a:r>
          </a:p>
          <a:p>
            <a:r>
              <a:rPr lang="en-IN" b="1" dirty="0" smtClean="0"/>
              <a:t>                                        (complete neglect of agriculture)</a:t>
            </a:r>
          </a:p>
          <a:p>
            <a:endParaRPr lang="en-IN"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924800" cy="5632311"/>
          </a:xfrm>
          <a:prstGeom prst="rect">
            <a:avLst/>
          </a:prstGeom>
          <a:noFill/>
        </p:spPr>
        <p:txBody>
          <a:bodyPr wrap="square" rtlCol="0">
            <a:spAutoFit/>
          </a:bodyPr>
          <a:lstStyle/>
          <a:p>
            <a:r>
              <a:rPr lang="en-IN" b="1" dirty="0" smtClean="0"/>
              <a:t>Misconceptions and Neglects : Nehru Era</a:t>
            </a:r>
          </a:p>
          <a:p>
            <a:pPr marL="342900" indent="-342900">
              <a:buAutoNum type="arabicPeriod"/>
            </a:pPr>
            <a:r>
              <a:rPr lang="en-IN" b="1" dirty="0" smtClean="0"/>
              <a:t>Neglect of Agriculture: agriculture is important but not more stress on agricultural development  </a:t>
            </a:r>
            <a:r>
              <a:rPr lang="en-IN" b="1" dirty="0" smtClean="0">
                <a:latin typeface="Calibri"/>
              </a:rPr>
              <a:t>→</a:t>
            </a:r>
            <a:r>
              <a:rPr lang="en-IN" b="1" dirty="0" smtClean="0"/>
              <a:t>At policy level-neglect</a:t>
            </a:r>
          </a:p>
          <a:p>
            <a:pPr marL="342900" indent="-342900"/>
            <a:r>
              <a:rPr lang="en-IN" b="1" dirty="0" smtClean="0"/>
              <a:t>                                                    </a:t>
            </a:r>
            <a:r>
              <a:rPr lang="en-IN" b="1" dirty="0" smtClean="0">
                <a:latin typeface="Calibri"/>
              </a:rPr>
              <a:t>→</a:t>
            </a:r>
            <a:r>
              <a:rPr lang="en-IN" b="1" dirty="0" smtClean="0"/>
              <a:t>At resource level: insufficient allocation</a:t>
            </a:r>
          </a:p>
          <a:p>
            <a:pPr marL="342900" indent="-342900"/>
            <a:r>
              <a:rPr lang="en-IN" b="1" dirty="0" smtClean="0"/>
              <a:t>P </a:t>
            </a:r>
            <a:r>
              <a:rPr lang="en-IN" b="1" dirty="0" err="1" smtClean="0"/>
              <a:t>Balakrishnan</a:t>
            </a:r>
            <a:r>
              <a:rPr lang="en-IN" b="1" dirty="0" smtClean="0"/>
              <a:t>: Agriculture was not neglected completely but its growth rate could be higher.  </a:t>
            </a:r>
          </a:p>
          <a:p>
            <a:pPr marL="342900" indent="-342900"/>
            <a:r>
              <a:rPr lang="en-IN" b="1" dirty="0" smtClean="0"/>
              <a:t>Because there was 22.7% investment in agriculture in the three five year plans. There was guaranteed minimum support price, subsidies etc.</a:t>
            </a:r>
          </a:p>
          <a:p>
            <a:pPr marL="342900" indent="-342900"/>
            <a:r>
              <a:rPr lang="en-IN" b="1" dirty="0" smtClean="0"/>
              <a:t>2. Role of public sector enterprises: heavy responsibility because of investments, promoting the growth</a:t>
            </a:r>
          </a:p>
          <a:p>
            <a:pPr marL="342900" indent="-342900"/>
            <a:r>
              <a:rPr lang="en-IN" b="1" dirty="0" smtClean="0"/>
              <a:t>            </a:t>
            </a:r>
            <a:r>
              <a:rPr lang="en-IN" b="1" dirty="0" smtClean="0">
                <a:latin typeface="Calibri"/>
              </a:rPr>
              <a:t>→</a:t>
            </a:r>
            <a:r>
              <a:rPr lang="en-IN" b="1" dirty="0" smtClean="0"/>
              <a:t>no reliance on foreign aid</a:t>
            </a:r>
          </a:p>
          <a:p>
            <a:pPr marL="342900" indent="-342900"/>
            <a:r>
              <a:rPr lang="en-IN" b="1" dirty="0" smtClean="0"/>
              <a:t>            </a:t>
            </a:r>
            <a:r>
              <a:rPr lang="en-IN" b="1" dirty="0" smtClean="0">
                <a:latin typeface="Calibri"/>
              </a:rPr>
              <a:t>→IPR(1966)-Heavy responsibility on public sector(only) v/s private sector                         </a:t>
            </a:r>
          </a:p>
          <a:p>
            <a:pPr marL="342900" indent="-342900"/>
            <a:r>
              <a:rPr lang="en-IN" b="1" dirty="0" smtClean="0">
                <a:latin typeface="Calibri"/>
              </a:rPr>
              <a:t>P </a:t>
            </a:r>
            <a:r>
              <a:rPr lang="en-IN" b="1" dirty="0" err="1" smtClean="0">
                <a:latin typeface="Calibri"/>
              </a:rPr>
              <a:t>Balakrishnan</a:t>
            </a:r>
            <a:r>
              <a:rPr lang="en-IN" b="1" dirty="0" smtClean="0">
                <a:latin typeface="Calibri"/>
              </a:rPr>
              <a:t>: public sector was not a ‘black hole’ or ‘wasted legacy’ in Nehru Era, as claimed due to factual evidences: its not true. But public sector had very big role. →fund base could only increase because of public sector, </a:t>
            </a:r>
          </a:p>
          <a:p>
            <a:pPr marL="342900" indent="-342900"/>
            <a:r>
              <a:rPr lang="en-IN" b="1" dirty="0" smtClean="0">
                <a:latin typeface="Calibri"/>
              </a:rPr>
              <a:t>            →mobilisation of resources this was also possible because of public sector</a:t>
            </a:r>
          </a:p>
          <a:p>
            <a:pPr marL="342900" indent="-342900"/>
            <a:r>
              <a:rPr lang="en-IN" b="1" dirty="0" smtClean="0">
                <a:latin typeface="Calibri"/>
              </a:rPr>
              <a:t>So, public sector was not a black hole.</a:t>
            </a:r>
          </a:p>
          <a:p>
            <a:pPr marL="342900" indent="-342900"/>
            <a:r>
              <a:rPr lang="en-IN" b="1" dirty="0" smtClean="0">
                <a:latin typeface="Calibri"/>
              </a:rPr>
              <a:t>3. Neglect of Primary education</a:t>
            </a:r>
            <a:endParaRPr lang="en-IN" b="1" dirty="0" smtClean="0"/>
          </a:p>
          <a:p>
            <a:pPr marL="342900" indent="-342900"/>
            <a:r>
              <a:rPr lang="en-IN" dirty="0" smtClean="0"/>
              <a:t>                                               </a:t>
            </a:r>
            <a:r>
              <a:rPr lang="en-IN" b="1" dirty="0" smtClean="0">
                <a:latin typeface="Calibri"/>
              </a:rPr>
              <a:t>→</a:t>
            </a:r>
            <a:r>
              <a:rPr lang="en-IN" b="1" dirty="0" smtClean="0"/>
              <a:t>Less funds</a:t>
            </a:r>
          </a:p>
          <a:p>
            <a:pPr marL="342900" indent="-342900"/>
            <a:r>
              <a:rPr lang="en-IN" b="1" dirty="0" smtClean="0"/>
              <a:t>                                                 </a:t>
            </a:r>
            <a:r>
              <a:rPr lang="en-IN" b="1" dirty="0" smtClean="0">
                <a:latin typeface="Calibri"/>
              </a:rPr>
              <a:t>→</a:t>
            </a:r>
            <a:r>
              <a:rPr lang="en-IN" b="1" dirty="0" smtClean="0"/>
              <a:t>Less importance assigned to education</a:t>
            </a:r>
            <a:endParaRPr lang="en-IN"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7696200" cy="5632311"/>
          </a:xfrm>
          <a:prstGeom prst="rect">
            <a:avLst/>
          </a:prstGeom>
          <a:noFill/>
        </p:spPr>
        <p:txBody>
          <a:bodyPr wrap="square" rtlCol="0">
            <a:spAutoFit/>
          </a:bodyPr>
          <a:lstStyle/>
          <a:p>
            <a:r>
              <a:rPr lang="en-IN" b="1" dirty="0" smtClean="0"/>
              <a:t>CONCLUSIONS</a:t>
            </a:r>
          </a:p>
          <a:p>
            <a:endParaRPr lang="en-IN" b="1" dirty="0" smtClean="0"/>
          </a:p>
          <a:p>
            <a:r>
              <a:rPr lang="en-IN" b="1" dirty="0" smtClean="0"/>
              <a:t>Nehru Era: a mix of positive and negatives</a:t>
            </a:r>
          </a:p>
          <a:p>
            <a:r>
              <a:rPr lang="en-IN" b="1" dirty="0" smtClean="0"/>
              <a:t>       Indian economy more competitive : 1. income level increase,</a:t>
            </a:r>
          </a:p>
          <a:p>
            <a:r>
              <a:rPr lang="en-IN" b="1" dirty="0" smtClean="0"/>
              <a:t>                                                                          2. Industry relatively doing well</a:t>
            </a:r>
          </a:p>
          <a:p>
            <a:r>
              <a:rPr lang="en-IN" b="1" dirty="0" smtClean="0"/>
              <a:t>                                                                   3. Interlinking b/w Agri. &amp; Industry</a:t>
            </a:r>
          </a:p>
          <a:p>
            <a:r>
              <a:rPr lang="en-IN" b="1" dirty="0" smtClean="0"/>
              <a:t>                           4. expansion of economic infrastructure in the form of irrigation, energy, transport and communication</a:t>
            </a:r>
          </a:p>
          <a:p>
            <a:r>
              <a:rPr lang="en-IN" b="1" dirty="0" smtClean="0"/>
              <a:t>                            5. rise in savings and investment rate</a:t>
            </a:r>
          </a:p>
          <a:p>
            <a:r>
              <a:rPr lang="en-IN" b="1" dirty="0" smtClean="0"/>
              <a:t>But </a:t>
            </a:r>
          </a:p>
          <a:p>
            <a:r>
              <a:rPr lang="en-IN" b="1" dirty="0" smtClean="0"/>
              <a:t>       </a:t>
            </a:r>
            <a:r>
              <a:rPr lang="en-IN" b="1" dirty="0" smtClean="0">
                <a:latin typeface="Calibri"/>
              </a:rPr>
              <a:t>▪Major role of state &amp; government intervention</a:t>
            </a:r>
          </a:p>
          <a:p>
            <a:r>
              <a:rPr lang="en-IN" b="1" dirty="0" smtClean="0">
                <a:latin typeface="Calibri"/>
              </a:rPr>
              <a:t>What kind of role did state planning and government play in shaping the growth of country? (Good or bad in terms of growth in Nehru Era)</a:t>
            </a:r>
          </a:p>
          <a:p>
            <a:r>
              <a:rPr lang="en-IN" b="1" dirty="0" smtClean="0">
                <a:latin typeface="Calibri"/>
              </a:rPr>
              <a:t>        ▪Complete closeness to foreign capital</a:t>
            </a:r>
          </a:p>
          <a:p>
            <a:r>
              <a:rPr lang="en-IN" b="1" dirty="0" smtClean="0">
                <a:latin typeface="Calibri"/>
              </a:rPr>
              <a:t>        ▪Technological backwardness in production =&gt;</a:t>
            </a:r>
            <a:r>
              <a:rPr lang="en-IN" b="1" dirty="0" smtClean="0"/>
              <a:t> productivity</a:t>
            </a:r>
            <a:r>
              <a:rPr lang="en-IN" b="1" dirty="0" smtClean="0">
                <a:latin typeface="Calibri"/>
              </a:rPr>
              <a:t>↓</a:t>
            </a:r>
          </a:p>
          <a:p>
            <a:r>
              <a:rPr lang="en-IN" b="1" dirty="0" smtClean="0">
                <a:latin typeface="Calibri"/>
              </a:rPr>
              <a:t>        ▪Lack of competition and hence poor quality of consumer goods</a:t>
            </a:r>
          </a:p>
          <a:p>
            <a:r>
              <a:rPr lang="en-IN" b="1" dirty="0" smtClean="0">
                <a:latin typeface="Calibri"/>
              </a:rPr>
              <a:t>        ▪Unaccountable public sector, corruption also present</a:t>
            </a:r>
          </a:p>
          <a:p>
            <a:r>
              <a:rPr lang="en-IN" b="1" dirty="0" smtClean="0">
                <a:latin typeface="Calibri"/>
              </a:rPr>
              <a:t>         ▪Neglect of Small Scale Industries(labour intensive)—consumer goods</a:t>
            </a:r>
          </a:p>
          <a:p>
            <a:endParaRPr lang="en-IN" b="1" dirty="0" smtClean="0">
              <a:latin typeface="Calibri"/>
            </a:endParaRPr>
          </a:p>
          <a:p>
            <a:endParaRPr lang="en-IN"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143000"/>
            <a:ext cx="8153400" cy="2031325"/>
          </a:xfrm>
          <a:prstGeom prst="rect">
            <a:avLst/>
          </a:prstGeom>
          <a:noFill/>
        </p:spPr>
        <p:txBody>
          <a:bodyPr wrap="square" rtlCol="0">
            <a:spAutoFit/>
          </a:bodyPr>
          <a:lstStyle/>
          <a:p>
            <a:r>
              <a:rPr lang="en-IN" b="1" dirty="0" smtClean="0">
                <a:latin typeface="Calibri"/>
              </a:rPr>
              <a:t>▪“</a:t>
            </a:r>
            <a:r>
              <a:rPr lang="en-IN" b="1" dirty="0" err="1" smtClean="0">
                <a:latin typeface="Calibri"/>
              </a:rPr>
              <a:t>Nehruvian</a:t>
            </a:r>
            <a:r>
              <a:rPr lang="en-IN" b="1" dirty="0" smtClean="0">
                <a:latin typeface="Calibri"/>
              </a:rPr>
              <a:t> Socialism”: </a:t>
            </a:r>
          </a:p>
          <a:p>
            <a:endParaRPr lang="en-IN" b="1" dirty="0" smtClean="0">
              <a:latin typeface="Calibri"/>
            </a:endParaRPr>
          </a:p>
          <a:p>
            <a:r>
              <a:rPr lang="en-IN" b="1" dirty="0" smtClean="0">
                <a:latin typeface="Calibri"/>
              </a:rPr>
              <a:t>↑ increasing income Y, ↑Industry &gt;↑Agriculture→ leads to ↓Poverty  reduction, ↑ Education, </a:t>
            </a:r>
            <a:endParaRPr lang="en-IN" b="1" dirty="0" smtClean="0">
              <a:latin typeface="Calibri"/>
            </a:endParaRPr>
          </a:p>
          <a:p>
            <a:r>
              <a:rPr lang="en-IN" b="1" dirty="0" smtClean="0">
                <a:latin typeface="Calibri"/>
              </a:rPr>
              <a:t>→</a:t>
            </a:r>
            <a:r>
              <a:rPr lang="en-IN" b="1" dirty="0" smtClean="0">
                <a:latin typeface="Calibri"/>
              </a:rPr>
              <a:t>License Raj &amp; red-</a:t>
            </a:r>
            <a:r>
              <a:rPr lang="en-IN" b="1" dirty="0" err="1" smtClean="0">
                <a:latin typeface="Calibri"/>
              </a:rPr>
              <a:t>tapism</a:t>
            </a:r>
            <a:r>
              <a:rPr lang="en-IN" b="1" dirty="0" smtClean="0">
                <a:latin typeface="Calibri"/>
              </a:rPr>
              <a:t>, →Planning Commission etc</a:t>
            </a:r>
          </a:p>
          <a:p>
            <a:endParaRPr lang="en-IN" b="1" dirty="0" smtClean="0">
              <a:latin typeface="Calibri"/>
            </a:endParaRPr>
          </a:p>
          <a:p>
            <a:r>
              <a:rPr lang="en-IN" b="1" dirty="0" smtClean="0">
                <a:latin typeface="Calibri"/>
              </a:rPr>
              <a:t>▪Education, esp. primary education ‘ironically suffered much in Nehru Era’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r>
              <a:rPr lang="en-IN" b="1" dirty="0" smtClean="0"/>
              <a:t>Nehru Era: 1950-1964</a:t>
            </a:r>
            <a:br>
              <a:rPr lang="en-IN" b="1" dirty="0" smtClean="0"/>
            </a:br>
            <a:endParaRPr lang="en-IN" dirty="0"/>
          </a:p>
        </p:txBody>
      </p:sp>
      <p:sp>
        <p:nvSpPr>
          <p:cNvPr id="3" name="Content Placeholder 2"/>
          <p:cNvSpPr>
            <a:spLocks noGrp="1"/>
          </p:cNvSpPr>
          <p:nvPr>
            <p:ph idx="1"/>
          </p:nvPr>
        </p:nvSpPr>
        <p:spPr>
          <a:xfrm>
            <a:off x="457200" y="1447800"/>
            <a:ext cx="8229600" cy="4876800"/>
          </a:xfrm>
        </p:spPr>
        <p:txBody>
          <a:bodyPr/>
          <a:lstStyle/>
          <a:p>
            <a:r>
              <a:rPr lang="en-IN" b="1" dirty="0" smtClean="0"/>
              <a:t>Nehru Era: 1950-1964</a:t>
            </a:r>
          </a:p>
          <a:p>
            <a:r>
              <a:rPr lang="en-IN" dirty="0" smtClean="0"/>
              <a:t>The author is trying to investigate the growth pattern during this period. Now as a background we should know that this era was faced by lot of critics because of the model or the kind of approach and strategies for growth it had. Usually there were some specific types of growth model being followed: The idea of </a:t>
            </a:r>
          </a:p>
          <a:p>
            <a:r>
              <a:rPr lang="en-IN" dirty="0" smtClean="0"/>
              <a:t>self reliance</a:t>
            </a:r>
          </a:p>
          <a:p>
            <a:r>
              <a:rPr lang="en-IN" dirty="0" smtClean="0"/>
              <a:t>Import substitution strategies and two particular models which the author also discusses Nehru-</a:t>
            </a:r>
            <a:r>
              <a:rPr lang="en-IN" dirty="0" err="1" smtClean="0"/>
              <a:t>Mahalanobis</a:t>
            </a:r>
            <a:r>
              <a:rPr lang="en-IN" dirty="0" smtClean="0"/>
              <a:t> model and </a:t>
            </a:r>
            <a:r>
              <a:rPr lang="en-IN" dirty="0" err="1" smtClean="0"/>
              <a:t>Vakil</a:t>
            </a:r>
            <a:r>
              <a:rPr lang="en-IN" dirty="0" smtClean="0"/>
              <a:t>- </a:t>
            </a:r>
            <a:r>
              <a:rPr lang="en-IN" dirty="0" err="1" smtClean="0"/>
              <a:t>Brahmananda</a:t>
            </a:r>
            <a:r>
              <a:rPr lang="en-IN" dirty="0" smtClean="0"/>
              <a:t> plan</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1" y="1447800"/>
            <a:ext cx="7924800" cy="3693319"/>
          </a:xfrm>
          <a:prstGeom prst="rect">
            <a:avLst/>
          </a:prstGeom>
          <a:noFill/>
        </p:spPr>
        <p:txBody>
          <a:bodyPr wrap="square" rtlCol="0">
            <a:spAutoFit/>
          </a:bodyPr>
          <a:lstStyle/>
          <a:p>
            <a:r>
              <a:rPr lang="en-IN" b="1" dirty="0" smtClean="0"/>
              <a:t>So, essentially author has been trying to suggest that there was a divided view in this particular Nehru Era. </a:t>
            </a:r>
          </a:p>
          <a:p>
            <a:r>
              <a:rPr lang="en-IN" b="1" dirty="0" smtClean="0"/>
              <a:t> </a:t>
            </a:r>
          </a:p>
          <a:p>
            <a:r>
              <a:rPr lang="en-IN" b="1" dirty="0" smtClean="0"/>
              <a:t>There was a divided view of :</a:t>
            </a:r>
          </a:p>
          <a:p>
            <a:endParaRPr lang="en-IN" dirty="0" smtClean="0"/>
          </a:p>
          <a:p>
            <a:r>
              <a:rPr lang="en-IN" b="1" dirty="0" smtClean="0">
                <a:latin typeface="Calibri"/>
              </a:rPr>
              <a:t>→</a:t>
            </a:r>
            <a:r>
              <a:rPr lang="en-IN" b="1" dirty="0" smtClean="0"/>
              <a:t>A wasted past</a:t>
            </a:r>
            <a:r>
              <a:rPr lang="en-IN" b="1" dirty="0" smtClean="0">
                <a:latin typeface="Calibri"/>
              </a:rPr>
              <a:t>→</a:t>
            </a:r>
            <a:r>
              <a:rPr lang="en-IN" b="1" dirty="0" smtClean="0"/>
              <a:t> this era was nothing much but it reunion India as such</a:t>
            </a:r>
          </a:p>
          <a:p>
            <a:r>
              <a:rPr lang="en-IN" b="1" dirty="0" smtClean="0"/>
              <a:t>And the second view or debated view is </a:t>
            </a:r>
          </a:p>
          <a:p>
            <a:r>
              <a:rPr lang="en-IN" b="1" dirty="0" smtClean="0">
                <a:latin typeface="Calibri"/>
              </a:rPr>
              <a:t>→</a:t>
            </a:r>
            <a:r>
              <a:rPr lang="en-IN" b="1" dirty="0" smtClean="0"/>
              <a:t>watershed era of growth</a:t>
            </a:r>
          </a:p>
          <a:p>
            <a:r>
              <a:rPr lang="en-IN" b="1" dirty="0" smtClean="0"/>
              <a:t>In the second view which </a:t>
            </a:r>
            <a:r>
              <a:rPr lang="en-IN" b="1" dirty="0" err="1" smtClean="0"/>
              <a:t>Balakrishnana</a:t>
            </a:r>
            <a:r>
              <a:rPr lang="en-IN" b="1" dirty="0" smtClean="0"/>
              <a:t> tries to contra argue that it was not true to that 1950 to 1964 was a wasted period or a lag period or India suffer during that time but due to specific reasons like growth transition happening, high state directedness etc. </a:t>
            </a:r>
          </a:p>
          <a:p>
            <a:r>
              <a:rPr lang="en-IN" b="1" dirty="0" smtClean="0"/>
              <a:t>Indian economy to really prosperous in this Nehru Era period.</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8200"/>
            <a:ext cx="8077200" cy="5293757"/>
          </a:xfrm>
          <a:prstGeom prst="rect">
            <a:avLst/>
          </a:prstGeom>
          <a:noFill/>
        </p:spPr>
        <p:txBody>
          <a:bodyPr wrap="square" rtlCol="0">
            <a:spAutoFit/>
          </a:bodyPr>
          <a:lstStyle/>
          <a:p>
            <a:r>
              <a:rPr lang="en-IN" b="1" dirty="0" smtClean="0"/>
              <a:t>First core model is </a:t>
            </a:r>
          </a:p>
          <a:p>
            <a:r>
              <a:rPr lang="en-IN" sz="2000" b="1" dirty="0" smtClean="0"/>
              <a:t>Nehru </a:t>
            </a:r>
            <a:r>
              <a:rPr lang="en-IN" sz="2000" b="1" dirty="0" err="1" smtClean="0"/>
              <a:t>Mahalnobis</a:t>
            </a:r>
            <a:r>
              <a:rPr lang="en-IN" sz="2000" b="1" dirty="0" smtClean="0"/>
              <a:t> Model:</a:t>
            </a:r>
          </a:p>
          <a:p>
            <a:r>
              <a:rPr lang="en-IN" b="1" dirty="0" smtClean="0"/>
              <a:t>This model was given by Pt Jawaharlal Nehru and P C </a:t>
            </a:r>
            <a:r>
              <a:rPr lang="en-IN" b="1" dirty="0" err="1" smtClean="0"/>
              <a:t>Mahalnobis</a:t>
            </a:r>
            <a:r>
              <a:rPr lang="en-IN" b="1" dirty="0" smtClean="0"/>
              <a:t>.</a:t>
            </a:r>
          </a:p>
          <a:p>
            <a:endParaRPr lang="en-IN" b="1" dirty="0" smtClean="0"/>
          </a:p>
          <a:p>
            <a:r>
              <a:rPr lang="en-IN" b="1" dirty="0" smtClean="0"/>
              <a:t>Salient features or assumptions:</a:t>
            </a:r>
          </a:p>
          <a:p>
            <a:r>
              <a:rPr lang="en-IN" sz="2800" b="1" dirty="0" smtClean="0">
                <a:latin typeface="Calibri"/>
              </a:rPr>
              <a:t>●</a:t>
            </a:r>
            <a:r>
              <a:rPr lang="en-IN" sz="2800" b="1" dirty="0" smtClean="0"/>
              <a:t>2</a:t>
            </a:r>
            <a:r>
              <a:rPr lang="en-IN" b="1" dirty="0" smtClean="0"/>
              <a:t>-Sector model: first sector being </a:t>
            </a:r>
          </a:p>
          <a:p>
            <a:r>
              <a:rPr lang="en-IN" b="1" dirty="0" smtClean="0"/>
              <a:t>                                   </a:t>
            </a:r>
            <a:r>
              <a:rPr lang="en-IN" b="1" dirty="0" smtClean="0">
                <a:latin typeface="Calibri"/>
              </a:rPr>
              <a:t>→</a:t>
            </a:r>
            <a:r>
              <a:rPr lang="en-IN" b="1" dirty="0" smtClean="0"/>
              <a:t>Consumer Goods(C) and </a:t>
            </a:r>
          </a:p>
          <a:p>
            <a:r>
              <a:rPr lang="en-IN" b="1" dirty="0" smtClean="0"/>
              <a:t>                                   </a:t>
            </a:r>
            <a:r>
              <a:rPr lang="en-IN" b="1" dirty="0" smtClean="0">
                <a:latin typeface="Calibri"/>
              </a:rPr>
              <a:t>→</a:t>
            </a:r>
            <a:r>
              <a:rPr lang="en-IN" b="1" dirty="0" smtClean="0"/>
              <a:t>Capital Goods (K)</a:t>
            </a:r>
          </a:p>
          <a:p>
            <a:r>
              <a:rPr lang="en-IN" b="1" dirty="0" smtClean="0"/>
              <a:t>So, essentially total output or the economy as such was defined as the sum of capital and consumer goods: </a:t>
            </a:r>
            <a:r>
              <a:rPr lang="en-IN" sz="2000" b="1" dirty="0" smtClean="0"/>
              <a:t>Y=K+C</a:t>
            </a:r>
            <a:endParaRPr lang="en-IN" b="1" dirty="0" smtClean="0"/>
          </a:p>
          <a:p>
            <a:r>
              <a:rPr lang="en-IN" b="1" dirty="0" smtClean="0">
                <a:latin typeface="Calibri"/>
              </a:rPr>
              <a:t>●Capital was not subject to diminishing MR</a:t>
            </a:r>
          </a:p>
          <a:p>
            <a:r>
              <a:rPr lang="en-IN" b="1" dirty="0" smtClean="0">
                <a:latin typeface="Calibri"/>
              </a:rPr>
              <a:t>It essentially mean that if you have increase of capital but it does not diminish as such but it keeps on increasing your output, your productive base </a:t>
            </a:r>
          </a:p>
          <a:p>
            <a:r>
              <a:rPr lang="en-IN" b="1" dirty="0" smtClean="0">
                <a:latin typeface="Calibri"/>
              </a:rPr>
              <a:t>                                     ↑K→↑g ↑productive base</a:t>
            </a:r>
          </a:p>
          <a:p>
            <a:r>
              <a:rPr lang="en-IN" b="1" dirty="0" smtClean="0">
                <a:latin typeface="Calibri"/>
              </a:rPr>
              <a:t>It was assume to be endless which is quite to be a limited assumptions for a point</a:t>
            </a:r>
          </a:p>
          <a:p>
            <a:r>
              <a:rPr lang="en-IN" b="1" dirty="0" smtClean="0">
                <a:latin typeface="Calibri"/>
              </a:rPr>
              <a:t>● Closed Economy: means there was no foreign aid, no assistance as such to be taken for India′s growth</a:t>
            </a:r>
            <a:endParaRPr lang="en-IN" b="1" dirty="0" smtClean="0"/>
          </a:p>
          <a:p>
            <a:endParaRPr lang="en-IN"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1600200"/>
            <a:ext cx="990600" cy="1477328"/>
          </a:xfrm>
          <a:prstGeom prst="rect">
            <a:avLst/>
          </a:prstGeom>
          <a:noFill/>
        </p:spPr>
        <p:txBody>
          <a:bodyPr wrap="square" rtlCol="0">
            <a:spAutoFit/>
          </a:bodyPr>
          <a:lstStyle/>
          <a:p>
            <a:endParaRPr lang="en-IN" b="1" dirty="0" smtClean="0"/>
          </a:p>
          <a:p>
            <a:endParaRPr lang="en-IN" b="1" dirty="0" smtClean="0"/>
          </a:p>
          <a:p>
            <a:endParaRPr lang="en-IN" b="1" dirty="0" smtClean="0"/>
          </a:p>
          <a:p>
            <a:endParaRPr lang="en-IN" b="1" dirty="0" smtClean="0"/>
          </a:p>
          <a:p>
            <a:endParaRPr lang="en-IN" b="1" dirty="0"/>
          </a:p>
        </p:txBody>
      </p:sp>
      <p:graphicFrame>
        <p:nvGraphicFramePr>
          <p:cNvPr id="6" name="Table 5"/>
          <p:cNvGraphicFramePr>
            <a:graphicFrameLocks noGrp="1"/>
          </p:cNvGraphicFramePr>
          <p:nvPr/>
        </p:nvGraphicFramePr>
        <p:xfrm>
          <a:off x="624689" y="1600200"/>
          <a:ext cx="2046083" cy="914400"/>
        </p:xfrm>
        <a:graphic>
          <a:graphicData uri="http://schemas.openxmlformats.org/drawingml/2006/table">
            <a:tbl>
              <a:tblPr/>
              <a:tblGrid>
                <a:gridCol w="2046083"/>
              </a:tblGrid>
              <a:tr h="868681">
                <a:tc>
                  <a:txBody>
                    <a:bodyPr/>
                    <a:lstStyle/>
                    <a:p>
                      <a:r>
                        <a:rPr lang="en-IN" b="1" dirty="0" smtClean="0"/>
                        <a:t>High emphasis on Industrialisation</a:t>
                      </a:r>
                      <a:endParaRPr lang="en-IN"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7" name="Table 6"/>
          <p:cNvGraphicFramePr>
            <a:graphicFrameLocks noGrp="1"/>
          </p:cNvGraphicFramePr>
          <p:nvPr/>
        </p:nvGraphicFramePr>
        <p:xfrm>
          <a:off x="3581400" y="1524001"/>
          <a:ext cx="2667000" cy="914400"/>
        </p:xfrm>
        <a:graphic>
          <a:graphicData uri="http://schemas.openxmlformats.org/drawingml/2006/table">
            <a:tbl>
              <a:tblPr/>
              <a:tblGrid>
                <a:gridCol w="2667000"/>
              </a:tblGrid>
              <a:tr h="838199">
                <a:tc>
                  <a:txBody>
                    <a:bodyPr/>
                    <a:lstStyle/>
                    <a:p>
                      <a:r>
                        <a:rPr lang="en-IN" b="1" dirty="0" smtClean="0"/>
                        <a:t>Increase in the income levels</a:t>
                      </a:r>
                      <a:r>
                        <a:rPr lang="en-IN" b="1" baseline="0" dirty="0" smtClean="0"/>
                        <a:t> of the people/economy</a:t>
                      </a:r>
                      <a:endParaRPr lang="en-IN"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8" name="Table 7"/>
          <p:cNvGraphicFramePr>
            <a:graphicFrameLocks noGrp="1"/>
          </p:cNvGraphicFramePr>
          <p:nvPr/>
        </p:nvGraphicFramePr>
        <p:xfrm>
          <a:off x="6735778" y="1752600"/>
          <a:ext cx="2255822" cy="457200"/>
        </p:xfrm>
        <a:graphic>
          <a:graphicData uri="http://schemas.openxmlformats.org/drawingml/2006/table">
            <a:tbl>
              <a:tblPr/>
              <a:tblGrid>
                <a:gridCol w="2255822"/>
              </a:tblGrid>
              <a:tr h="457200">
                <a:tc>
                  <a:txBody>
                    <a:bodyPr/>
                    <a:lstStyle/>
                    <a:p>
                      <a:r>
                        <a:rPr lang="en-IN" b="1" dirty="0" smtClean="0"/>
                        <a:t>Eliminate</a:t>
                      </a:r>
                      <a:r>
                        <a:rPr lang="en-IN" b="1" baseline="0" dirty="0" smtClean="0"/>
                        <a:t> poverty</a:t>
                      </a:r>
                      <a:endParaRPr lang="en-IN" b="1"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9" name="Notched Right Arrow 8"/>
          <p:cNvSpPr/>
          <p:nvPr/>
        </p:nvSpPr>
        <p:spPr>
          <a:xfrm>
            <a:off x="2667000" y="1752600"/>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Notched Right Arrow 9"/>
          <p:cNvSpPr/>
          <p:nvPr/>
        </p:nvSpPr>
        <p:spPr>
          <a:xfrm>
            <a:off x="5715000" y="1828800"/>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TextBox 10"/>
          <p:cNvSpPr txBox="1"/>
          <p:nvPr/>
        </p:nvSpPr>
        <p:spPr>
          <a:xfrm>
            <a:off x="914400" y="762000"/>
            <a:ext cx="1398396" cy="369332"/>
          </a:xfrm>
          <a:prstGeom prst="rect">
            <a:avLst/>
          </a:prstGeom>
          <a:noFill/>
        </p:spPr>
        <p:txBody>
          <a:bodyPr wrap="none" rtlCol="0">
            <a:spAutoFit/>
          </a:bodyPr>
          <a:lstStyle/>
          <a:p>
            <a:r>
              <a:rPr lang="en-IN" b="1" dirty="0" smtClean="0"/>
              <a:t>Objectives:</a:t>
            </a:r>
            <a:endParaRPr lang="en-IN" b="1" dirty="0"/>
          </a:p>
        </p:txBody>
      </p:sp>
      <p:sp>
        <p:nvSpPr>
          <p:cNvPr id="12" name="TextBox 11"/>
          <p:cNvSpPr txBox="1"/>
          <p:nvPr/>
        </p:nvSpPr>
        <p:spPr>
          <a:xfrm>
            <a:off x="1371600" y="3276600"/>
            <a:ext cx="6477000" cy="2031325"/>
          </a:xfrm>
          <a:prstGeom prst="rect">
            <a:avLst/>
          </a:prstGeom>
          <a:noFill/>
        </p:spPr>
        <p:txBody>
          <a:bodyPr wrap="square" rtlCol="0">
            <a:spAutoFit/>
          </a:bodyPr>
          <a:lstStyle/>
          <a:p>
            <a:r>
              <a:rPr lang="en-IN" b="1" dirty="0" smtClean="0"/>
              <a:t>High emphasis on industrialisation basically high focus on improving the industrial sectors growth it will lead to increase in the income levels of the people of the economy which will eventually lead to eliminating poverty. So moving from a macroeconomic perspective to your poverty or socio developmental perspective. This was the main idea of this model</a:t>
            </a:r>
            <a:r>
              <a:rPr lang="en-IN" dirty="0" smtClean="0"/>
              <a:t>.</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305800" cy="6463308"/>
          </a:xfrm>
          <a:prstGeom prst="rect">
            <a:avLst/>
          </a:prstGeom>
          <a:noFill/>
        </p:spPr>
        <p:txBody>
          <a:bodyPr wrap="square" rtlCol="0">
            <a:spAutoFit/>
          </a:bodyPr>
          <a:lstStyle/>
          <a:p>
            <a:r>
              <a:rPr lang="en-IN" dirty="0" smtClean="0">
                <a:latin typeface="Calibri"/>
              </a:rPr>
              <a:t>●</a:t>
            </a:r>
            <a:r>
              <a:rPr lang="en-IN" b="1" dirty="0" smtClean="0">
                <a:latin typeface="Calibri"/>
              </a:rPr>
              <a:t>HEART</a:t>
            </a:r>
            <a:r>
              <a:rPr lang="en-IN" dirty="0" smtClean="0">
                <a:latin typeface="Calibri"/>
              </a:rPr>
              <a:t> of </a:t>
            </a:r>
            <a:r>
              <a:rPr lang="en-IN" b="1" dirty="0" smtClean="0">
                <a:latin typeface="Calibri"/>
              </a:rPr>
              <a:t>N-M</a:t>
            </a:r>
            <a:r>
              <a:rPr lang="en-IN" dirty="0" smtClean="0">
                <a:latin typeface="Calibri"/>
              </a:rPr>
              <a:t> </a:t>
            </a:r>
            <a:r>
              <a:rPr lang="en-IN" b="1" dirty="0" smtClean="0">
                <a:latin typeface="Calibri"/>
              </a:rPr>
              <a:t>model: </a:t>
            </a:r>
            <a:r>
              <a:rPr lang="en-IN" b="1" dirty="0" smtClean="0">
                <a:latin typeface="Calibri"/>
              </a:rPr>
              <a:t>focus on ‘Heavy Goods′ sector → K only</a:t>
            </a:r>
          </a:p>
          <a:p>
            <a:pPr marL="342900" indent="-342900"/>
            <a:r>
              <a:rPr lang="en-IN" b="1" dirty="0" smtClean="0">
                <a:latin typeface="Calibri"/>
              </a:rPr>
              <a:t>                                          </a:t>
            </a:r>
          </a:p>
          <a:p>
            <a:pPr marL="342900" indent="-342900"/>
            <a:r>
              <a:rPr lang="en-IN" b="1" dirty="0" smtClean="0">
                <a:latin typeface="Calibri"/>
              </a:rPr>
              <a:t>                                          1. Large gestation period</a:t>
            </a:r>
          </a:p>
          <a:p>
            <a:pPr marL="342900" indent="-342900"/>
            <a:r>
              <a:rPr lang="en-IN" b="1" dirty="0" smtClean="0">
                <a:latin typeface="Calibri"/>
              </a:rPr>
              <a:t>                                          2. State only could afford</a:t>
            </a:r>
          </a:p>
          <a:p>
            <a:r>
              <a:rPr lang="en-IN" b="1" dirty="0" smtClean="0">
                <a:latin typeface="Calibri"/>
              </a:rPr>
              <a:t>Heavy goods: machine building complexes with a large capacity for machinery manufacture to produce steel, chemicals, electricity, transport, equipments, etc. or production of goods(such as coal or steel) that are used to make other goods.</a:t>
            </a:r>
            <a:r>
              <a:rPr lang="en-IN" dirty="0" smtClean="0"/>
              <a:t> </a:t>
            </a:r>
          </a:p>
          <a:p>
            <a:r>
              <a:rPr lang="en-IN" b="1" dirty="0" smtClean="0"/>
              <a:t>Thus we have to first invest in the capital goods sector according to Nehru so either we can export them but this lead to disequilibrium in the BOP or we can produce our own goods (self reliance). Thus all the steel plants was established during Nehru’s time like Durgapur Steel Plant, </a:t>
            </a:r>
            <a:r>
              <a:rPr lang="en-IN" b="1" dirty="0" err="1" smtClean="0"/>
              <a:t>Bhilai</a:t>
            </a:r>
            <a:r>
              <a:rPr lang="en-IN" b="1" dirty="0" smtClean="0"/>
              <a:t> Steel Pant, etc. To establish a plant, a infrastructure (roads, water, </a:t>
            </a:r>
            <a:r>
              <a:rPr lang="en-IN" b="1" dirty="0" err="1" smtClean="0"/>
              <a:t>brigdes</a:t>
            </a:r>
            <a:r>
              <a:rPr lang="en-IN" b="1" dirty="0" smtClean="0"/>
              <a:t>, </a:t>
            </a:r>
            <a:r>
              <a:rPr lang="en-IN" b="1" dirty="0" err="1" smtClean="0"/>
              <a:t>labor</a:t>
            </a:r>
            <a:r>
              <a:rPr lang="en-IN" b="1" dirty="0" smtClean="0"/>
              <a:t>, hospital, clinic, market) was developed which led to the economic growth</a:t>
            </a:r>
          </a:p>
          <a:p>
            <a:r>
              <a:rPr lang="en-IN" b="1" dirty="0" smtClean="0">
                <a:latin typeface="Calibri"/>
              </a:rPr>
              <a:t>→ Investment in K =&gt; fuel both consumer goods and capital goods </a:t>
            </a:r>
          </a:p>
          <a:p>
            <a:r>
              <a:rPr lang="en-IN" b="1" dirty="0" smtClean="0">
                <a:latin typeface="Calibri"/>
              </a:rPr>
              <a:t>                                                                      ↓                                ↓</a:t>
            </a:r>
          </a:p>
          <a:p>
            <a:r>
              <a:rPr lang="en-IN" b="1" dirty="0" smtClean="0">
                <a:latin typeface="Calibri"/>
              </a:rPr>
              <a:t>                                                                       C                              </a:t>
            </a:r>
            <a:r>
              <a:rPr lang="en-IN" b="1" dirty="0" err="1" smtClean="0">
                <a:latin typeface="Calibri"/>
              </a:rPr>
              <a:t>C</a:t>
            </a:r>
            <a:r>
              <a:rPr lang="en-IN" b="1" dirty="0" smtClean="0">
                <a:latin typeface="Calibri"/>
              </a:rPr>
              <a:t> &amp; K</a:t>
            </a:r>
          </a:p>
          <a:p>
            <a:endParaRPr lang="en-IN" b="1" dirty="0" smtClean="0">
              <a:latin typeface="Calibri"/>
            </a:endParaRPr>
          </a:p>
          <a:p>
            <a:r>
              <a:rPr lang="en-IN" b="1" dirty="0" smtClean="0">
                <a:latin typeface="Calibri"/>
              </a:rPr>
              <a:t>•Allocation also as: K&gt;&gt;&gt;C</a:t>
            </a:r>
          </a:p>
          <a:p>
            <a:r>
              <a:rPr lang="en-IN" b="1" dirty="0" smtClean="0">
                <a:latin typeface="Calibri"/>
              </a:rPr>
              <a:t>                                                             ↑ K =&gt; ↑ Productive base of economy</a:t>
            </a:r>
          </a:p>
          <a:p>
            <a:r>
              <a:rPr lang="en-IN" b="1" dirty="0" smtClean="0">
                <a:latin typeface="Calibri"/>
              </a:rPr>
              <a:t>•Enhanced role of Public Sector</a:t>
            </a:r>
          </a:p>
          <a:p>
            <a:endParaRPr lang="en-IN" b="1" dirty="0" smtClean="0">
              <a:latin typeface="Calibri"/>
            </a:endParaRPr>
          </a:p>
          <a:p>
            <a:r>
              <a:rPr lang="en-IN" b="1" dirty="0" smtClean="0">
                <a:latin typeface="Calibri"/>
              </a:rPr>
              <a:t>                     </a:t>
            </a:r>
          </a:p>
          <a:p>
            <a:endParaRPr lang="en-IN"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14400"/>
            <a:ext cx="7848600" cy="5632311"/>
          </a:xfrm>
          <a:prstGeom prst="rect">
            <a:avLst/>
          </a:prstGeom>
          <a:noFill/>
        </p:spPr>
        <p:txBody>
          <a:bodyPr wrap="square" rtlCol="0">
            <a:spAutoFit/>
          </a:bodyPr>
          <a:lstStyle/>
          <a:p>
            <a:r>
              <a:rPr lang="en-IN" b="1" dirty="0" smtClean="0">
                <a:latin typeface="Calibri"/>
              </a:rPr>
              <a:t>→</a:t>
            </a:r>
            <a:r>
              <a:rPr lang="en-IN" b="1" dirty="0" smtClean="0"/>
              <a:t>Enhanced role of Public sector: very important, it will be investment by the state, by the government. It will aid in industrial growth, income level and eliminating poverty</a:t>
            </a:r>
          </a:p>
          <a:p>
            <a:endParaRPr lang="en-IN" b="1" dirty="0" smtClean="0"/>
          </a:p>
          <a:p>
            <a:r>
              <a:rPr lang="en-IN" b="1" dirty="0" smtClean="0"/>
              <a:t>Major criticisms of this model:</a:t>
            </a:r>
          </a:p>
          <a:p>
            <a:r>
              <a:rPr lang="en-IN" dirty="0" smtClean="0"/>
              <a:t>                     •</a:t>
            </a:r>
            <a:r>
              <a:rPr lang="en-IN" b="1" dirty="0" smtClean="0"/>
              <a:t>A supply side model </a:t>
            </a:r>
            <a:r>
              <a:rPr lang="en-IN" b="1" dirty="0" smtClean="0">
                <a:latin typeface="Calibri"/>
              </a:rPr>
              <a:t>→ it ignores the demand side constraints.</a:t>
            </a:r>
          </a:p>
          <a:p>
            <a:r>
              <a:rPr lang="en-IN" b="1" dirty="0" smtClean="0"/>
              <a:t>Supply side model means that this model only explains that how and by whom investment is to be done (which is government). Thus there is no private ownership. Thus</a:t>
            </a:r>
          </a:p>
          <a:p>
            <a:r>
              <a:rPr lang="en-IN" b="1" dirty="0" smtClean="0"/>
              <a:t>Investment is done → increase in employment → increase in purchasing power</a:t>
            </a:r>
            <a:endParaRPr lang="en-IN" dirty="0" smtClean="0"/>
          </a:p>
          <a:p>
            <a:r>
              <a:rPr lang="en-IN" b="1" dirty="0" smtClean="0"/>
              <a:t>This model gives money into hands (supply side) by reinvesting via industrialisation.</a:t>
            </a:r>
            <a:endParaRPr lang="en-IN" b="1" dirty="0" smtClean="0">
              <a:latin typeface="Calibri"/>
            </a:endParaRPr>
          </a:p>
          <a:p>
            <a:r>
              <a:rPr lang="en-IN" b="1" dirty="0" smtClean="0">
                <a:latin typeface="Calibri"/>
              </a:rPr>
              <a:t>But </a:t>
            </a:r>
            <a:r>
              <a:rPr lang="en-IN" b="1" dirty="0" err="1" smtClean="0">
                <a:latin typeface="Calibri"/>
              </a:rPr>
              <a:t>Balakrishnan</a:t>
            </a:r>
            <a:r>
              <a:rPr lang="en-IN" b="1" dirty="0" smtClean="0">
                <a:latin typeface="Calibri"/>
              </a:rPr>
              <a:t> counter argues this that it was not so true. It is mention in the paper also how he says that in the basic framing of this model demand side constraints we discussed but if we see the overall result n entire emphasis of this model it seen that it was essentially a supply side mode.</a:t>
            </a:r>
            <a:endParaRPr lang="en-IN" b="1" dirty="0" smtClean="0"/>
          </a:p>
          <a:p>
            <a:endParaRPr lang="en-IN" b="1" dirty="0" smtClean="0"/>
          </a:p>
          <a:p>
            <a:endParaRPr lang="en-IN" dirty="0" smtClean="0"/>
          </a:p>
          <a:p>
            <a:endParaRPr lang="en-IN"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990600"/>
            <a:ext cx="8077200" cy="5078313"/>
          </a:xfrm>
          <a:prstGeom prst="rect">
            <a:avLst/>
          </a:prstGeom>
          <a:noFill/>
        </p:spPr>
        <p:txBody>
          <a:bodyPr wrap="square" rtlCol="0">
            <a:spAutoFit/>
          </a:bodyPr>
          <a:lstStyle/>
          <a:p>
            <a:endParaRPr lang="en-IN" b="1" dirty="0" smtClean="0"/>
          </a:p>
          <a:p>
            <a:r>
              <a:rPr lang="en-IN" b="1" dirty="0" smtClean="0"/>
              <a:t>Demand side model:</a:t>
            </a:r>
            <a:r>
              <a:rPr lang="en-IN" dirty="0" smtClean="0"/>
              <a:t> </a:t>
            </a:r>
            <a:r>
              <a:rPr lang="en-IN" b="1" dirty="0" smtClean="0"/>
              <a:t>Which depends on consumers what is demand side model: for e.g. consumers already have shoes but there is a supply of shoes by production of it in the market so there will be a fake demand created by giving discounts. Thus by creating atmosphere, demand created. </a:t>
            </a:r>
          </a:p>
          <a:p>
            <a:r>
              <a:rPr lang="en-IN" b="1" dirty="0" smtClean="0"/>
              <a:t>Thus both, supply side model and demand side model is targeting consumers, one by giving money into the hands and one by creating fake demand.</a:t>
            </a:r>
            <a:r>
              <a:rPr lang="en-IN" b="1" dirty="0" smtClean="0">
                <a:latin typeface="Calibri"/>
              </a:rPr>
              <a:t> </a:t>
            </a:r>
            <a:endParaRPr lang="en-IN" b="1" dirty="0" smtClean="0"/>
          </a:p>
          <a:p>
            <a:r>
              <a:rPr lang="en-IN" b="1" dirty="0" smtClean="0"/>
              <a:t>•Low discount rate: basically people prefer to have short run gains only and not seek for long term. People had less patience level. And this was like contradiction to the framing of this model which suggested that long run growth is at the cost of short run gain.</a:t>
            </a:r>
          </a:p>
          <a:p>
            <a:r>
              <a:rPr lang="en-IN" b="1" dirty="0" smtClean="0"/>
              <a:t>                      •No attention to saving constraints</a:t>
            </a:r>
          </a:p>
          <a:p>
            <a:r>
              <a:rPr lang="en-IN" b="1" dirty="0" smtClean="0"/>
              <a:t>                      •No mention of taxation</a:t>
            </a:r>
          </a:p>
          <a:p>
            <a:r>
              <a:rPr lang="en-IN" b="1" dirty="0" smtClean="0"/>
              <a:t>                      •Limit about foreign aid being zero or interaction being zero</a:t>
            </a:r>
          </a:p>
          <a:p>
            <a:r>
              <a:rPr lang="en-IN" b="1" dirty="0" smtClean="0"/>
              <a:t>                      •Model is also related to smaller country</a:t>
            </a:r>
          </a:p>
          <a:p>
            <a:r>
              <a:rPr lang="en-IN" b="1" dirty="0" smtClean="0"/>
              <a:t>A </a:t>
            </a:r>
            <a:r>
              <a:rPr lang="en-IN" b="1" dirty="0" err="1" smtClean="0"/>
              <a:t>Deshai</a:t>
            </a:r>
            <a:r>
              <a:rPr lang="en-IN" b="1" dirty="0" smtClean="0"/>
              <a:t> : there was no mention of unemployment, inflation.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533400"/>
            <a:ext cx="8077201" cy="6463308"/>
          </a:xfrm>
          <a:prstGeom prst="rect">
            <a:avLst/>
          </a:prstGeom>
          <a:noFill/>
        </p:spPr>
        <p:txBody>
          <a:bodyPr wrap="square" rtlCol="0">
            <a:spAutoFit/>
          </a:bodyPr>
          <a:lstStyle/>
          <a:p>
            <a:r>
              <a:rPr lang="en-IN" b="1" dirty="0" err="1" smtClean="0"/>
              <a:t>Vakil</a:t>
            </a:r>
            <a:r>
              <a:rPr lang="en-IN" b="1" dirty="0" smtClean="0"/>
              <a:t> and </a:t>
            </a:r>
            <a:r>
              <a:rPr lang="en-IN" b="1" dirty="0" err="1" smtClean="0"/>
              <a:t>Brahmananda</a:t>
            </a:r>
            <a:r>
              <a:rPr lang="en-IN" b="1" dirty="0" smtClean="0"/>
              <a:t> Plan</a:t>
            </a:r>
          </a:p>
          <a:p>
            <a:r>
              <a:rPr lang="en-IN" b="1" dirty="0" smtClean="0"/>
              <a:t>•An alternate to N-M Model</a:t>
            </a:r>
          </a:p>
          <a:p>
            <a:r>
              <a:rPr lang="en-IN" b="1" dirty="0" smtClean="0"/>
              <a:t>•Focus: ‘wage goods’ sector </a:t>
            </a:r>
          </a:p>
          <a:p>
            <a:r>
              <a:rPr lang="en-IN" b="1" dirty="0" smtClean="0"/>
              <a:t>wage-good is a good that a wage earner might buy; it's a consumption good: Food-grains; Cereals, Pulses, Milk and Milk Products, Edible oils, Fish, Eggs and Meat, Sugar and Sugar Products, Fruits and Vegetables, Spices, Tea, Coffee, Cloth, Matches, Soap, Salt, and Kerosene. </a:t>
            </a:r>
          </a:p>
          <a:p>
            <a:endParaRPr lang="en-IN" b="1" dirty="0" smtClean="0"/>
          </a:p>
          <a:p>
            <a:r>
              <a:rPr lang="en-IN" b="1" dirty="0" smtClean="0"/>
              <a:t>Non-wage-good is good that an interest-collector (or profit-maker) might buy; it's a capital good, or investment good.</a:t>
            </a:r>
          </a:p>
          <a:p>
            <a:endParaRPr lang="en-IN" b="1" dirty="0" smtClean="0"/>
          </a:p>
          <a:p>
            <a:r>
              <a:rPr lang="en-IN" b="1" dirty="0" smtClean="0"/>
              <a:t>•Reason of unemployment and poverty in India: lack of wage </a:t>
            </a:r>
            <a:r>
              <a:rPr lang="en-IN" b="1" dirty="0" err="1" smtClean="0"/>
              <a:t>goods</a:t>
            </a:r>
            <a:r>
              <a:rPr lang="en-IN" b="1" dirty="0" err="1" smtClean="0">
                <a:latin typeface="Calibri"/>
              </a:rPr>
              <a:t>→</a:t>
            </a:r>
            <a:r>
              <a:rPr lang="en-IN" b="1" dirty="0" err="1" smtClean="0"/>
              <a:t>to</a:t>
            </a:r>
            <a:r>
              <a:rPr lang="en-IN" b="1" dirty="0" smtClean="0"/>
              <a:t> remove this poverty it is essential to increase the aggregate supply of wage goods. Unless and until the wage-goods gap is bridged, poverty will not be eliminated.</a:t>
            </a:r>
          </a:p>
          <a:p>
            <a:r>
              <a:rPr lang="en-IN" b="1" dirty="0" smtClean="0"/>
              <a:t>It believe in the process of multiplier process.  Multiplier process suggest that we are focusing from the basics</a:t>
            </a:r>
          </a:p>
          <a:p>
            <a:r>
              <a:rPr lang="en-IN" b="1" dirty="0" smtClean="0"/>
              <a:t> </a:t>
            </a:r>
          </a:p>
          <a:p>
            <a:r>
              <a:rPr lang="en-IN" b="1" dirty="0" smtClean="0"/>
              <a:t>                  Agriculture </a:t>
            </a:r>
            <a:r>
              <a:rPr lang="en-IN" b="1" dirty="0" smtClean="0">
                <a:latin typeface="Calibri"/>
              </a:rPr>
              <a:t>→ Industry → maximum growth</a:t>
            </a:r>
          </a:p>
          <a:p>
            <a:r>
              <a:rPr lang="en-IN" b="1" dirty="0" smtClean="0">
                <a:latin typeface="Calibri"/>
              </a:rPr>
              <a:t>•It means </a:t>
            </a:r>
            <a:r>
              <a:rPr lang="en-IN" b="1" dirty="0" smtClean="0"/>
              <a:t>highest priority to wage-goods industries, especially agriculture, in allocation of investment resources.</a:t>
            </a:r>
          </a:p>
          <a:p>
            <a:endParaRPr lang="en-IN" dirty="0" smtClean="0"/>
          </a:p>
          <a:p>
            <a:r>
              <a:rPr lang="en-IN" dirty="0" smtClean="0"/>
              <a:t>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918</TotalTime>
  <Words>2083</Words>
  <Application>Microsoft Office PowerPoint</Application>
  <PresentationFormat>On-screen Show (4:3)</PresentationFormat>
  <Paragraphs>155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The Recovery of India: Economic Growth in The Nehru Era</vt:lpstr>
      <vt:lpstr>Nehru Era: 1950-1964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Recovery of India: Economic Growth in The Nehru Era</dc:title>
  <dc:creator>Manish Kumar</dc:creator>
  <cp:lastModifiedBy>Manish Kumar</cp:lastModifiedBy>
  <cp:revision>12</cp:revision>
  <dcterms:created xsi:type="dcterms:W3CDTF">2006-08-16T00:00:00Z</dcterms:created>
  <dcterms:modified xsi:type="dcterms:W3CDTF">2020-11-04T07:33:51Z</dcterms:modified>
</cp:coreProperties>
</file>