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0" r:id="rId6"/>
    <p:sldId id="277"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4" d="100"/>
          <a:sy n="84" d="100"/>
        </p:scale>
        <p:origin x="-139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40710DE-0888-4225-AF0E-DF7C444D1934}" type="datetimeFigureOut">
              <a:rPr lang="en-US" smtClean="0"/>
              <a:pPr/>
              <a:t>1/6/2021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44EE16A-B90A-41E9-8D74-F17A2A1404B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0710DE-0888-4225-AF0E-DF7C444D1934}" type="datetimeFigureOut">
              <a:rPr lang="en-US" smtClean="0"/>
              <a:pPr/>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4EE16A-B90A-41E9-8D74-F17A2A1404B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0710DE-0888-4225-AF0E-DF7C444D1934}" type="datetimeFigureOut">
              <a:rPr lang="en-US" smtClean="0"/>
              <a:pPr/>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4EE16A-B90A-41E9-8D74-F17A2A1404B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40710DE-0888-4225-AF0E-DF7C444D1934}" type="datetimeFigureOut">
              <a:rPr lang="en-US" smtClean="0"/>
              <a:pPr/>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4EE16A-B90A-41E9-8D74-F17A2A1404B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40710DE-0888-4225-AF0E-DF7C444D1934}" type="datetimeFigureOut">
              <a:rPr lang="en-US" smtClean="0"/>
              <a:pPr/>
              <a:t>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4EE16A-B90A-41E9-8D74-F17A2A1404B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40710DE-0888-4225-AF0E-DF7C444D1934}" type="datetimeFigureOut">
              <a:rPr lang="en-US" smtClean="0"/>
              <a:pPr/>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4EE16A-B90A-41E9-8D74-F17A2A1404B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40710DE-0888-4225-AF0E-DF7C444D1934}" type="datetimeFigureOut">
              <a:rPr lang="en-US" smtClean="0"/>
              <a:pPr/>
              <a:t>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4EE16A-B90A-41E9-8D74-F17A2A1404B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40710DE-0888-4225-AF0E-DF7C444D1934}" type="datetimeFigureOut">
              <a:rPr lang="en-US" smtClean="0"/>
              <a:pPr/>
              <a:t>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4EE16A-B90A-41E9-8D74-F17A2A1404B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0710DE-0888-4225-AF0E-DF7C444D1934}" type="datetimeFigureOut">
              <a:rPr lang="en-US" smtClean="0"/>
              <a:pPr/>
              <a:t>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4EE16A-B90A-41E9-8D74-F17A2A1404B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40710DE-0888-4225-AF0E-DF7C444D1934}" type="datetimeFigureOut">
              <a:rPr lang="en-US" smtClean="0"/>
              <a:pPr/>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4EE16A-B90A-41E9-8D74-F17A2A1404B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40710DE-0888-4225-AF0E-DF7C444D1934}" type="datetimeFigureOut">
              <a:rPr lang="en-US" smtClean="0"/>
              <a:pPr/>
              <a:t>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44EE16A-B90A-41E9-8D74-F17A2A1404B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40710DE-0888-4225-AF0E-DF7C444D1934}" type="datetimeFigureOut">
              <a:rPr lang="en-US" smtClean="0"/>
              <a:pPr/>
              <a:t>1/6/2021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44EE16A-B90A-41E9-8D74-F17A2A1404B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764704"/>
            <a:ext cx="7851648" cy="1872208"/>
          </a:xfrm>
        </p:spPr>
        <p:txBody>
          <a:bodyPr>
            <a:noAutofit/>
          </a:bodyPr>
          <a:lstStyle/>
          <a:p>
            <a:r>
              <a:rPr lang="en-US" sz="3600" dirty="0" smtClean="0"/>
              <a:t>The   </a:t>
            </a:r>
            <a:r>
              <a:rPr lang="en-US" sz="3600" b="1" dirty="0" smtClean="0"/>
              <a:t>Unequal </a:t>
            </a:r>
            <a:r>
              <a:rPr lang="en-US" sz="3600" b="1" dirty="0"/>
              <a:t>Effects of the Covid-19 </a:t>
            </a:r>
            <a:r>
              <a:rPr lang="en-US" sz="3600" b="1" dirty="0" smtClean="0"/>
              <a:t>Crisis on </a:t>
            </a:r>
            <a:r>
              <a:rPr lang="en-US" sz="3600" b="1" dirty="0"/>
              <a:t>the </a:t>
            </a:r>
            <a:r>
              <a:rPr lang="en-US" sz="3600" b="1" dirty="0" err="1"/>
              <a:t>Labour</a:t>
            </a:r>
            <a:r>
              <a:rPr lang="en-US" sz="3600" b="1" dirty="0"/>
              <a:t> Market</a:t>
            </a:r>
            <a:endParaRPr lang="en-US" sz="3600" dirty="0"/>
          </a:p>
        </p:txBody>
      </p:sp>
      <p:sp>
        <p:nvSpPr>
          <p:cNvPr id="4" name="Subtitle 3"/>
          <p:cNvSpPr>
            <a:spLocks noGrp="1"/>
          </p:cNvSpPr>
          <p:nvPr>
            <p:ph type="subTitle" idx="1"/>
          </p:nvPr>
        </p:nvSpPr>
        <p:spPr>
          <a:xfrm>
            <a:off x="533400" y="2786058"/>
            <a:ext cx="7854696" cy="2195078"/>
          </a:xfrm>
        </p:spPr>
        <p:txBody>
          <a:bodyPr/>
          <a:lstStyle/>
          <a:p>
            <a:r>
              <a:rPr lang="en-US" b="1" dirty="0" smtClean="0"/>
              <a:t>By </a:t>
            </a:r>
            <a:r>
              <a:rPr lang="en-US" b="1" dirty="0" err="1" smtClean="0"/>
              <a:t>Radhicka</a:t>
            </a:r>
            <a:r>
              <a:rPr lang="en-US" b="1" dirty="0" smtClean="0"/>
              <a:t> </a:t>
            </a:r>
            <a:r>
              <a:rPr lang="en-US" b="1" dirty="0" err="1" smtClean="0"/>
              <a:t>Kapoor</a:t>
            </a:r>
            <a:r>
              <a:rPr lang="en-US" b="1" dirty="0" smtClean="0"/>
              <a:t>(2020)</a:t>
            </a:r>
            <a:endParaRPr lang="en-US" b="1" dirty="0"/>
          </a:p>
        </p:txBody>
      </p:sp>
      <p:sp>
        <p:nvSpPr>
          <p:cNvPr id="5" name="TextBox 4"/>
          <p:cNvSpPr txBox="1"/>
          <p:nvPr/>
        </p:nvSpPr>
        <p:spPr>
          <a:xfrm>
            <a:off x="857224" y="4286256"/>
            <a:ext cx="3571900" cy="1938992"/>
          </a:xfrm>
          <a:prstGeom prst="rect">
            <a:avLst/>
          </a:prstGeom>
          <a:noFill/>
        </p:spPr>
        <p:txBody>
          <a:bodyPr wrap="square" rtlCol="0">
            <a:spAutoFit/>
          </a:bodyPr>
          <a:lstStyle/>
          <a:p>
            <a:r>
              <a:rPr lang="en-IN" sz="2400" b="1" dirty="0" smtClean="0"/>
              <a:t>Dr  </a:t>
            </a:r>
            <a:r>
              <a:rPr lang="en-IN" sz="2400" b="1" dirty="0" err="1" smtClean="0"/>
              <a:t>Shailesh</a:t>
            </a:r>
            <a:r>
              <a:rPr lang="en-IN" sz="2400" b="1" dirty="0" smtClean="0"/>
              <a:t> Kumar,</a:t>
            </a:r>
          </a:p>
          <a:p>
            <a:r>
              <a:rPr lang="en-IN" sz="2400" b="1" dirty="0" smtClean="0"/>
              <a:t>Assistant Professor,</a:t>
            </a:r>
          </a:p>
          <a:p>
            <a:r>
              <a:rPr lang="en-IN" sz="2400" b="1" dirty="0" smtClean="0"/>
              <a:t>Dept of Economics,</a:t>
            </a:r>
          </a:p>
          <a:p>
            <a:r>
              <a:rPr lang="en-IN" sz="2400" b="1" dirty="0" err="1" smtClean="0"/>
              <a:t>Bharati</a:t>
            </a:r>
            <a:r>
              <a:rPr lang="en-IN" sz="2400" b="1" dirty="0" smtClean="0"/>
              <a:t> College,</a:t>
            </a:r>
          </a:p>
          <a:p>
            <a:r>
              <a:rPr lang="en-IN" sz="2400" b="1" dirty="0" smtClean="0"/>
              <a:t>University of Delhi.</a:t>
            </a:r>
            <a:endParaRPr lang="en-IN" sz="24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792088"/>
          </a:xfrm>
        </p:spPr>
        <p:txBody>
          <a:bodyPr>
            <a:normAutofit/>
          </a:bodyPr>
          <a:lstStyle/>
          <a:p>
            <a:r>
              <a:rPr lang="en-IN" sz="4000" u="sng" dirty="0" smtClean="0"/>
              <a:t>different Sectors 2-unemployment </a:t>
            </a:r>
            <a:endParaRPr lang="en-US" sz="4000" u="sng" dirty="0"/>
          </a:p>
        </p:txBody>
      </p:sp>
      <p:sp>
        <p:nvSpPr>
          <p:cNvPr id="3" name="Content Placeholder 2"/>
          <p:cNvSpPr>
            <a:spLocks noGrp="1"/>
          </p:cNvSpPr>
          <p:nvPr>
            <p:ph idx="1"/>
          </p:nvPr>
        </p:nvSpPr>
        <p:spPr>
          <a:xfrm>
            <a:off x="457200" y="1484784"/>
            <a:ext cx="8229600" cy="4839816"/>
          </a:xfrm>
        </p:spPr>
        <p:txBody>
          <a:bodyPr>
            <a:normAutofit fontScale="92500" lnSpcReduction="10000"/>
          </a:bodyPr>
          <a:lstStyle/>
          <a:p>
            <a:r>
              <a:rPr lang="en-US" dirty="0" smtClean="0"/>
              <a:t>Furthermore, the </a:t>
            </a:r>
            <a:r>
              <a:rPr lang="en-US" b="1" dirty="0" smtClean="0"/>
              <a:t>less educated </a:t>
            </a:r>
            <a:r>
              <a:rPr lang="en-US" dirty="0" smtClean="0"/>
              <a:t>are typically employed in sectors where the first order effects of the pandemic have been severe and the options for remote work are either limited or do not exist. </a:t>
            </a:r>
          </a:p>
          <a:p>
            <a:r>
              <a:rPr lang="en-US" dirty="0" smtClean="0"/>
              <a:t>Outside of the </a:t>
            </a:r>
            <a:r>
              <a:rPr lang="en-US" b="1" dirty="0" smtClean="0"/>
              <a:t>agricultural sector</a:t>
            </a:r>
            <a:r>
              <a:rPr lang="en-US" dirty="0" smtClean="0"/>
              <a:t>, which accounts for 42.2% of total employment, the three sectors which cumulatively account for approximately 36% of total employment are </a:t>
            </a:r>
            <a:r>
              <a:rPr lang="en-US" b="1" dirty="0" smtClean="0"/>
              <a:t>manufacturing, construction and trade</a:t>
            </a:r>
            <a:r>
              <a:rPr lang="en-US" dirty="0" smtClean="0"/>
              <a:t>, and hotels and restaurants. </a:t>
            </a:r>
          </a:p>
          <a:p>
            <a:r>
              <a:rPr lang="en-US" dirty="0" smtClean="0"/>
              <a:t>These sectors have been significantly affected by the pandemic and the lockdown and other containment policies, due to both supply-side disruptions and a fall or collapse of demand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76672"/>
            <a:ext cx="8229600" cy="936104"/>
          </a:xfrm>
        </p:spPr>
        <p:txBody>
          <a:bodyPr>
            <a:normAutofit/>
          </a:bodyPr>
          <a:lstStyle/>
          <a:p>
            <a:r>
              <a:rPr lang="en-IN" sz="3600" u="sng" dirty="0" smtClean="0"/>
              <a:t>Educational status in different Sectors 3</a:t>
            </a:r>
            <a:endParaRPr lang="en-US" sz="3600" dirty="0"/>
          </a:p>
        </p:txBody>
      </p:sp>
      <p:sp>
        <p:nvSpPr>
          <p:cNvPr id="3" name="Content Placeholder 2"/>
          <p:cNvSpPr>
            <a:spLocks noGrp="1"/>
          </p:cNvSpPr>
          <p:nvPr>
            <p:ph idx="1"/>
          </p:nvPr>
        </p:nvSpPr>
        <p:spPr>
          <a:xfrm>
            <a:off x="457200" y="1484784"/>
            <a:ext cx="8229600" cy="4839816"/>
          </a:xfrm>
        </p:spPr>
        <p:txBody>
          <a:bodyPr>
            <a:normAutofit fontScale="92500" lnSpcReduction="20000"/>
          </a:bodyPr>
          <a:lstStyle/>
          <a:p>
            <a:r>
              <a:rPr lang="en-US" dirty="0" smtClean="0"/>
              <a:t>over 90% of workers </a:t>
            </a:r>
            <a:r>
              <a:rPr lang="en-US" b="1" dirty="0" smtClean="0"/>
              <a:t>in construction </a:t>
            </a:r>
            <a:r>
              <a:rPr lang="en-US" dirty="0" smtClean="0"/>
              <a:t>have secondary education or below. </a:t>
            </a:r>
          </a:p>
          <a:p>
            <a:r>
              <a:rPr lang="en-US" dirty="0" smtClean="0"/>
              <a:t>In the </a:t>
            </a:r>
            <a:r>
              <a:rPr lang="en-US" b="1" dirty="0" smtClean="0"/>
              <a:t>manufacturing</a:t>
            </a:r>
            <a:r>
              <a:rPr lang="en-US" dirty="0" smtClean="0"/>
              <a:t> sector and </a:t>
            </a:r>
            <a:r>
              <a:rPr lang="en-US" b="1" dirty="0" smtClean="0"/>
              <a:t>the trade, hotels </a:t>
            </a:r>
            <a:r>
              <a:rPr lang="en-US" dirty="0" smtClean="0"/>
              <a:t>and </a:t>
            </a:r>
            <a:r>
              <a:rPr lang="en-US" b="1" dirty="0" smtClean="0"/>
              <a:t>restaurants </a:t>
            </a:r>
            <a:r>
              <a:rPr lang="en-US" dirty="0" smtClean="0"/>
              <a:t>sector the corresponding statistics stood at 76% and 70%, respectively. </a:t>
            </a:r>
          </a:p>
          <a:p>
            <a:r>
              <a:rPr lang="en-US" dirty="0" smtClean="0"/>
              <a:t>these sectors are also dominated by informal and precarious work arrangements. This makes workers engaged in these sectors highly vulnerable to layoffs.</a:t>
            </a:r>
          </a:p>
          <a:p>
            <a:r>
              <a:rPr lang="en-US" dirty="0" smtClean="0"/>
              <a:t> In the </a:t>
            </a:r>
            <a:r>
              <a:rPr lang="en-US" b="1" dirty="0" smtClean="0"/>
              <a:t>construction sector </a:t>
            </a:r>
            <a:r>
              <a:rPr lang="en-US" dirty="0" smtClean="0"/>
              <a:t>over 80% of the workers are in casual employment and therefore can be fired easily.</a:t>
            </a:r>
          </a:p>
          <a:p>
            <a:r>
              <a:rPr lang="en-US" dirty="0" smtClean="0"/>
              <a:t> In the </a:t>
            </a:r>
            <a:r>
              <a:rPr lang="en-US" b="1" dirty="0" smtClean="0"/>
              <a:t>manufacturing sector</a:t>
            </a:r>
            <a:r>
              <a:rPr lang="en-US" dirty="0" smtClean="0"/>
              <a:t>, too, almost 85% are in informal work arrangements. In the </a:t>
            </a:r>
            <a:r>
              <a:rPr lang="en-US" b="1" dirty="0" smtClean="0"/>
              <a:t>trade, hotels and restaurant</a:t>
            </a:r>
            <a:r>
              <a:rPr lang="en-US" dirty="0" smtClean="0"/>
              <a:t> segment, less than 5% are in regular formal jobs.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648072"/>
          </a:xfrm>
        </p:spPr>
        <p:txBody>
          <a:bodyPr>
            <a:normAutofit fontScale="90000"/>
          </a:bodyPr>
          <a:lstStyle/>
          <a:p>
            <a:r>
              <a:rPr lang="en-US" b="1" dirty="0" smtClean="0"/>
              <a:t>high-end services sectors</a:t>
            </a:r>
            <a:endParaRPr lang="en-US" dirty="0"/>
          </a:p>
        </p:txBody>
      </p:sp>
      <p:sp>
        <p:nvSpPr>
          <p:cNvPr id="3" name="Content Placeholder 2"/>
          <p:cNvSpPr>
            <a:spLocks noGrp="1"/>
          </p:cNvSpPr>
          <p:nvPr>
            <p:ph idx="1"/>
          </p:nvPr>
        </p:nvSpPr>
        <p:spPr>
          <a:xfrm>
            <a:off x="457200" y="1124744"/>
            <a:ext cx="8229600" cy="5199856"/>
          </a:xfrm>
        </p:spPr>
        <p:txBody>
          <a:bodyPr>
            <a:normAutofit fontScale="92500"/>
          </a:bodyPr>
          <a:lstStyle/>
          <a:p>
            <a:r>
              <a:rPr lang="en-US" dirty="0" smtClean="0"/>
              <a:t>In contrast, </a:t>
            </a:r>
            <a:r>
              <a:rPr lang="en-US" b="1" dirty="0" smtClean="0"/>
              <a:t>high-end services sectors </a:t>
            </a:r>
            <a:r>
              <a:rPr lang="en-US" dirty="0" smtClean="0"/>
              <a:t>(such as finance, business, real estate and public administration, health, and education) are more amenable to remote work and have a higher share of regular formal employment.</a:t>
            </a:r>
          </a:p>
          <a:p>
            <a:r>
              <a:rPr lang="en-US" dirty="0" smtClean="0"/>
              <a:t>the share of casual workers in these sectors is less than 5%.</a:t>
            </a:r>
          </a:p>
          <a:p>
            <a:r>
              <a:rPr lang="en-US" dirty="0" smtClean="0"/>
              <a:t> These sectors offer more secure terms of employment and they also pay higher wages. </a:t>
            </a:r>
          </a:p>
          <a:p>
            <a:r>
              <a:rPr lang="en-US" dirty="0" smtClean="0"/>
              <a:t>This gives workers a greater financial wherewithal to cope with any loss of earnings or periods of unemployment.</a:t>
            </a:r>
          </a:p>
          <a:p>
            <a:r>
              <a:rPr lang="en-US" dirty="0" smtClean="0"/>
              <a:t>Furthermore, these sectors largely generate employment opportunities for those at the top end of the education ladder .</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648072"/>
          </a:xfrm>
        </p:spPr>
        <p:txBody>
          <a:bodyPr>
            <a:noAutofit/>
          </a:bodyPr>
          <a:lstStyle/>
          <a:p>
            <a:r>
              <a:rPr lang="en-IN" sz="4000" b="1" u="sng" dirty="0" smtClean="0"/>
              <a:t>Nature of impact of Covid-1 </a:t>
            </a:r>
            <a:endParaRPr lang="en-US" sz="4000" b="1" u="sng" dirty="0"/>
          </a:p>
        </p:txBody>
      </p:sp>
      <p:sp>
        <p:nvSpPr>
          <p:cNvPr id="3" name="Content Placeholder 2"/>
          <p:cNvSpPr>
            <a:spLocks noGrp="1"/>
          </p:cNvSpPr>
          <p:nvPr>
            <p:ph idx="1"/>
          </p:nvPr>
        </p:nvSpPr>
        <p:spPr>
          <a:xfrm>
            <a:off x="457200" y="1124744"/>
            <a:ext cx="8229600" cy="5199856"/>
          </a:xfrm>
        </p:spPr>
        <p:txBody>
          <a:bodyPr>
            <a:normAutofit lnSpcReduction="10000"/>
          </a:bodyPr>
          <a:lstStyle/>
          <a:p>
            <a:r>
              <a:rPr lang="en-US" dirty="0" smtClean="0"/>
              <a:t>That </a:t>
            </a:r>
            <a:r>
              <a:rPr lang="en-US" b="1" dirty="0" smtClean="0"/>
              <a:t>the impact of the Covid-19 </a:t>
            </a:r>
            <a:r>
              <a:rPr lang="en-US" dirty="0" smtClean="0"/>
              <a:t>crisis on workers varies and depends on the nature of the employment arrangement and the sector of employment, suggests that we are likely to see increasing inequality in India’s </a:t>
            </a:r>
            <a:r>
              <a:rPr lang="en-US" dirty="0" err="1" smtClean="0"/>
              <a:t>labour</a:t>
            </a:r>
            <a:r>
              <a:rPr lang="en-US" dirty="0" smtClean="0"/>
              <a:t>  markets. </a:t>
            </a:r>
          </a:p>
          <a:p>
            <a:r>
              <a:rPr lang="en-US" dirty="0" smtClean="0"/>
              <a:t>There are the more educated workers who are engaged in work arrangements that offer a steady source of income and some degree of social security and who are able to shift their work online. </a:t>
            </a:r>
          </a:p>
          <a:p>
            <a:r>
              <a:rPr lang="en-US" dirty="0" smtClean="0"/>
              <a:t>Then there are those who have low levels of education and are engaged in precarious and low paying work of the kind that does not offer them the luxury of working from home</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864096"/>
          </a:xfrm>
        </p:spPr>
        <p:txBody>
          <a:bodyPr>
            <a:normAutofit fontScale="90000"/>
          </a:bodyPr>
          <a:lstStyle/>
          <a:p>
            <a:r>
              <a:rPr lang="en-IN" sz="5400" b="1" u="sng" dirty="0" smtClean="0"/>
              <a:t>Nature of impact of </a:t>
            </a:r>
            <a:r>
              <a:rPr lang="en-IN" sz="5400" b="1" u="sng" dirty="0" err="1" smtClean="0"/>
              <a:t>Covid</a:t>
            </a:r>
            <a:r>
              <a:rPr lang="en-IN" sz="5400" b="1" u="sng" dirty="0" smtClean="0"/>
              <a:t> 2</a:t>
            </a:r>
            <a:endParaRPr lang="en-US" dirty="0"/>
          </a:p>
        </p:txBody>
      </p:sp>
      <p:sp>
        <p:nvSpPr>
          <p:cNvPr id="3" name="Content Placeholder 2"/>
          <p:cNvSpPr>
            <a:spLocks noGrp="1"/>
          </p:cNvSpPr>
          <p:nvPr>
            <p:ph idx="1"/>
          </p:nvPr>
        </p:nvSpPr>
        <p:spPr>
          <a:xfrm>
            <a:off x="457200" y="1484784"/>
            <a:ext cx="8229600" cy="4839816"/>
          </a:xfrm>
        </p:spPr>
        <p:txBody>
          <a:bodyPr>
            <a:normAutofit/>
          </a:bodyPr>
          <a:lstStyle/>
          <a:p>
            <a:r>
              <a:rPr lang="en-US" dirty="0" smtClean="0"/>
              <a:t>For instance, a survey conducted by economists from </a:t>
            </a:r>
            <a:r>
              <a:rPr lang="en-US" dirty="0" err="1" smtClean="0"/>
              <a:t>Azim</a:t>
            </a:r>
            <a:r>
              <a:rPr lang="en-US" dirty="0" smtClean="0"/>
              <a:t>  </a:t>
            </a:r>
            <a:r>
              <a:rPr lang="en-US" dirty="0" err="1" smtClean="0"/>
              <a:t>Premji</a:t>
            </a:r>
            <a:r>
              <a:rPr lang="en-US" dirty="0" smtClean="0"/>
              <a:t> University after the announcement of  found that the share of households without enough money to buy even a week's worth of essentials stood at 64% in urban areas and 35% in rural areas .</a:t>
            </a:r>
          </a:p>
          <a:p>
            <a:r>
              <a:rPr lang="en-US" dirty="0" smtClean="0"/>
              <a:t> In a separate study, Bertrand, Krishnan and Schofield (2020) </a:t>
            </a:r>
            <a:r>
              <a:rPr lang="en-US" dirty="0" err="1" smtClean="0"/>
              <a:t>analysed</a:t>
            </a:r>
            <a:r>
              <a:rPr lang="en-US" dirty="0" smtClean="0"/>
              <a:t> data collected by CMIE and found that only 66% of households reported having the resources to go on for more than another week before facing distress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936104"/>
          </a:xfrm>
        </p:spPr>
        <p:txBody>
          <a:bodyPr>
            <a:normAutofit/>
          </a:bodyPr>
          <a:lstStyle/>
          <a:p>
            <a:r>
              <a:rPr lang="en-IN" sz="3600" b="1" u="sng" dirty="0" smtClean="0"/>
              <a:t>Nature of impact of </a:t>
            </a:r>
            <a:r>
              <a:rPr lang="en-IN" sz="3600" b="1" u="sng" dirty="0" err="1" smtClean="0"/>
              <a:t>Covid</a:t>
            </a:r>
            <a:r>
              <a:rPr lang="en-IN" sz="3600" b="1" u="sng" dirty="0" smtClean="0"/>
              <a:t> -3</a:t>
            </a:r>
            <a:endParaRPr lang="en-US" sz="3600" dirty="0"/>
          </a:p>
        </p:txBody>
      </p:sp>
      <p:sp>
        <p:nvSpPr>
          <p:cNvPr id="3" name="Content Placeholder 2"/>
          <p:cNvSpPr>
            <a:spLocks noGrp="1"/>
          </p:cNvSpPr>
          <p:nvPr>
            <p:ph idx="1"/>
          </p:nvPr>
        </p:nvSpPr>
        <p:spPr>
          <a:xfrm>
            <a:off x="457200" y="1556792"/>
            <a:ext cx="8229600" cy="4767808"/>
          </a:xfrm>
        </p:spPr>
        <p:txBody>
          <a:bodyPr>
            <a:normAutofit fontScale="92500" lnSpcReduction="20000"/>
          </a:bodyPr>
          <a:lstStyle/>
          <a:p>
            <a:r>
              <a:rPr lang="en-US" dirty="0" smtClean="0"/>
              <a:t>The ILO (2020) estimates that in India about 400 million workers in the informal economy are at risk of falling deeper into poverty. </a:t>
            </a:r>
          </a:p>
          <a:p>
            <a:r>
              <a:rPr lang="en-US" dirty="0" smtClean="0"/>
              <a:t>Estimates from the World Bank suggest that the Covid-19 shock will push 12 million people in India into extreme poverty i.e. those living on less than $1.90 per day. </a:t>
            </a:r>
          </a:p>
          <a:p>
            <a:r>
              <a:rPr lang="en-US" dirty="0" smtClean="0"/>
              <a:t>Even at the best of times, the poor and uneducated do not have the financial wherewithal to remain unemployed in developing countries such as India where there is no unemployment insurance. </a:t>
            </a:r>
          </a:p>
          <a:p>
            <a:r>
              <a:rPr lang="en-US" dirty="0" smtClean="0"/>
              <a:t>This is reflected in their low unemployment rates. In 2018–19, the unemployment rate of the illiterate was 1.08%, whilst the rate for those with secondary education and above was 11.03%.</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43408"/>
            <a:ext cx="8229600" cy="1370416"/>
          </a:xfrm>
        </p:spPr>
        <p:txBody>
          <a:bodyPr>
            <a:normAutofit/>
          </a:bodyPr>
          <a:lstStyle/>
          <a:p>
            <a:r>
              <a:rPr lang="en-IN" sz="3600" u="sng" dirty="0" smtClean="0"/>
              <a:t>MNREGA &amp; Employment Generation</a:t>
            </a:r>
            <a:endParaRPr lang="en-US" sz="3600" u="sng" dirty="0"/>
          </a:p>
        </p:txBody>
      </p:sp>
      <p:sp>
        <p:nvSpPr>
          <p:cNvPr id="3" name="Content Placeholder 2"/>
          <p:cNvSpPr>
            <a:spLocks noGrp="1"/>
          </p:cNvSpPr>
          <p:nvPr>
            <p:ph idx="1"/>
          </p:nvPr>
        </p:nvSpPr>
        <p:spPr>
          <a:xfrm>
            <a:off x="467544" y="1412776"/>
            <a:ext cx="8229600" cy="4965184"/>
          </a:xfrm>
        </p:spPr>
        <p:txBody>
          <a:bodyPr>
            <a:normAutofit fontScale="92500" lnSpcReduction="10000"/>
          </a:bodyPr>
          <a:lstStyle/>
          <a:p>
            <a:r>
              <a:rPr lang="en-US" dirty="0" smtClean="0"/>
              <a:t>In rural areas, MNREGA has emerged as a critical safety net. It involves hard physical </a:t>
            </a:r>
            <a:r>
              <a:rPr lang="en-US" dirty="0" err="1" smtClean="0"/>
              <a:t>labour</a:t>
            </a:r>
            <a:r>
              <a:rPr lang="en-US" dirty="0" smtClean="0"/>
              <a:t> and is likely to have provided employment for the unskilled and low skilled. </a:t>
            </a:r>
          </a:p>
          <a:p>
            <a:r>
              <a:rPr lang="en-US" dirty="0" smtClean="0"/>
              <a:t>In June 2020, 32.2 million households were employed under the </a:t>
            </a:r>
            <a:r>
              <a:rPr lang="en-US" dirty="0" err="1" smtClean="0"/>
              <a:t>programme</a:t>
            </a:r>
            <a:r>
              <a:rPr lang="en-US" dirty="0" smtClean="0"/>
              <a:t>, a 50% increase from the number of households employed in June 2019.</a:t>
            </a:r>
          </a:p>
          <a:p>
            <a:r>
              <a:rPr lang="en-US" dirty="0" smtClean="0"/>
              <a:t>However, in urban areas where there is no fallback employment option such as MNREGA and the costs of living are higher than in rural areas, many of those rendered unemployed will be compelled to do any low paying and low productivity work that comes their way in order to eke out a subsistence living. </a:t>
            </a:r>
          </a:p>
          <a:p>
            <a:r>
              <a:rPr lang="en-US" dirty="0" smtClean="0"/>
              <a:t>They are likely to create self employment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15416"/>
            <a:ext cx="8229600" cy="1370416"/>
          </a:xfrm>
        </p:spPr>
        <p:txBody>
          <a:bodyPr>
            <a:normAutofit/>
          </a:bodyPr>
          <a:lstStyle/>
          <a:p>
            <a:r>
              <a:rPr lang="en-IN" sz="4000" u="sng" dirty="0" smtClean="0"/>
              <a:t>Decline in the unemployment</a:t>
            </a:r>
            <a:endParaRPr lang="en-US" sz="4000" u="sng" dirty="0"/>
          </a:p>
        </p:txBody>
      </p:sp>
      <p:sp>
        <p:nvSpPr>
          <p:cNvPr id="3" name="Content Placeholder 2"/>
          <p:cNvSpPr>
            <a:spLocks noGrp="1"/>
          </p:cNvSpPr>
          <p:nvPr>
            <p:ph idx="1"/>
          </p:nvPr>
        </p:nvSpPr>
        <p:spPr>
          <a:xfrm>
            <a:off x="457200" y="1412776"/>
            <a:ext cx="8229600" cy="4911824"/>
          </a:xfrm>
        </p:spPr>
        <p:txBody>
          <a:bodyPr>
            <a:normAutofit/>
          </a:bodyPr>
          <a:lstStyle/>
          <a:p>
            <a:r>
              <a:rPr lang="en-US" dirty="0" smtClean="0"/>
              <a:t>Against this backdrop, it is perhaps not surprising that we are already witnessing a decline in the unemployment rate from the estimate of 23% reported for April and May. </a:t>
            </a:r>
          </a:p>
          <a:p>
            <a:r>
              <a:rPr lang="en-US" dirty="0" smtClean="0"/>
              <a:t>For June, the CMIE estimates the unemployment rate at 10.99%. In rural and urban areas, the rate stood at 10.52% and 12.02%, respectively. </a:t>
            </a:r>
          </a:p>
          <a:p>
            <a:r>
              <a:rPr lang="en-US" dirty="0" smtClean="0"/>
              <a:t>The lower unemployment rate in rural areas is not just a consequence of employment generated under MGNREGA, but also of the uptick in agricultural activities during the </a:t>
            </a:r>
            <a:r>
              <a:rPr lang="en-US" dirty="0" err="1" smtClean="0"/>
              <a:t>kharif</a:t>
            </a:r>
            <a:r>
              <a:rPr lang="en-US" dirty="0" smtClean="0"/>
              <a:t> sowing season.</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36680"/>
          </a:xfrm>
        </p:spPr>
        <p:txBody>
          <a:bodyPr>
            <a:noAutofit/>
          </a:bodyPr>
          <a:lstStyle/>
          <a:p>
            <a:r>
              <a:rPr lang="en-IN" sz="4000" u="sng" dirty="0" smtClean="0"/>
              <a:t>Decline in the unemployment-2</a:t>
            </a:r>
            <a:endParaRPr lang="en-US" sz="4000" dirty="0"/>
          </a:p>
        </p:txBody>
      </p:sp>
      <p:sp>
        <p:nvSpPr>
          <p:cNvPr id="3" name="Content Placeholder 2"/>
          <p:cNvSpPr>
            <a:spLocks noGrp="1"/>
          </p:cNvSpPr>
          <p:nvPr>
            <p:ph idx="1"/>
          </p:nvPr>
        </p:nvSpPr>
        <p:spPr>
          <a:xfrm>
            <a:off x="457200" y="1556792"/>
            <a:ext cx="8229600" cy="4767808"/>
          </a:xfrm>
        </p:spPr>
        <p:txBody>
          <a:bodyPr>
            <a:normAutofit/>
          </a:bodyPr>
          <a:lstStyle/>
          <a:p>
            <a:r>
              <a:rPr lang="en-US" dirty="0" smtClean="0"/>
              <a:t>The overall decline in the unemployment rate may give the illusion that the effects of the pandemic and lockdown on the </a:t>
            </a:r>
            <a:r>
              <a:rPr lang="en-US" dirty="0" err="1" smtClean="0"/>
              <a:t>labour</a:t>
            </a:r>
            <a:r>
              <a:rPr lang="en-US" dirty="0" smtClean="0"/>
              <a:t> market are not long lasting and persistent. </a:t>
            </a:r>
          </a:p>
          <a:p>
            <a:r>
              <a:rPr lang="en-US" dirty="0" smtClean="0"/>
              <a:t>However, it is important to note that the decline in open unemployment rate masks the problem of underemployment.</a:t>
            </a:r>
          </a:p>
          <a:p>
            <a:r>
              <a:rPr lang="en-US" dirty="0" smtClean="0"/>
              <a:t> This problem is not just of reduced working hours but also of a deterioration in the quality of employment in terms of earnings, job security and access to social security, in particular in urban areas.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332656"/>
            <a:ext cx="8229600" cy="576064"/>
          </a:xfrm>
        </p:spPr>
        <p:txBody>
          <a:bodyPr>
            <a:normAutofit fontScale="90000"/>
          </a:bodyPr>
          <a:lstStyle/>
          <a:p>
            <a:r>
              <a:rPr lang="en-IN" sz="4000" u="sng" dirty="0" smtClean="0"/>
              <a:t>Decline in the employployment-3</a:t>
            </a:r>
            <a:endParaRPr lang="en-US" sz="4000" dirty="0"/>
          </a:p>
        </p:txBody>
      </p:sp>
      <p:sp>
        <p:nvSpPr>
          <p:cNvPr id="3" name="Content Placeholder 2"/>
          <p:cNvSpPr>
            <a:spLocks noGrp="1"/>
          </p:cNvSpPr>
          <p:nvPr>
            <p:ph idx="1"/>
          </p:nvPr>
        </p:nvSpPr>
        <p:spPr>
          <a:xfrm>
            <a:off x="457200" y="1124744"/>
            <a:ext cx="8229600" cy="5199856"/>
          </a:xfrm>
        </p:spPr>
        <p:txBody>
          <a:bodyPr>
            <a:normAutofit/>
          </a:bodyPr>
          <a:lstStyle/>
          <a:p>
            <a:r>
              <a:rPr lang="en-US" dirty="0" smtClean="0"/>
              <a:t>Recent evidence suggests that by adversely affecting the prospects for market work, pandemics have driven more activity into precarious work. </a:t>
            </a:r>
          </a:p>
          <a:p>
            <a:r>
              <a:rPr lang="en-US" dirty="0" err="1" smtClean="0"/>
              <a:t>Furceri</a:t>
            </a:r>
            <a:r>
              <a:rPr lang="en-US" dirty="0" smtClean="0"/>
              <a:t> et al. (2020) find that there is a statistically significant increase in the share of self-employment for about three years following an epidemic. </a:t>
            </a:r>
          </a:p>
          <a:p>
            <a:r>
              <a:rPr lang="en-US" dirty="0" smtClean="0"/>
              <a:t>Whether laid off regular formal workers, particularly the more educated ones, too opted for self-employment or other informal work arrangements is unclear at this point.</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008112"/>
          </a:xfrm>
        </p:spPr>
        <p:txBody>
          <a:bodyPr/>
          <a:lstStyle/>
          <a:p>
            <a:r>
              <a:rPr lang="en-IN" dirty="0" smtClean="0"/>
              <a:t>Introduction</a:t>
            </a:r>
            <a:endParaRPr lang="en-US" dirty="0"/>
          </a:p>
        </p:txBody>
      </p:sp>
      <p:sp>
        <p:nvSpPr>
          <p:cNvPr id="3" name="Content Placeholder 2"/>
          <p:cNvSpPr>
            <a:spLocks noGrp="1"/>
          </p:cNvSpPr>
          <p:nvPr>
            <p:ph idx="1"/>
          </p:nvPr>
        </p:nvSpPr>
        <p:spPr>
          <a:xfrm>
            <a:off x="457200" y="1628800"/>
            <a:ext cx="8229600" cy="4695800"/>
          </a:xfrm>
        </p:spPr>
        <p:txBody>
          <a:bodyPr>
            <a:normAutofit/>
          </a:bodyPr>
          <a:lstStyle/>
          <a:p>
            <a:r>
              <a:rPr lang="en-US" dirty="0" smtClean="0"/>
              <a:t>The widespread loss of jobs and incomes following the dual shocks of the pandemic and the lockdown have generated much concern. </a:t>
            </a:r>
          </a:p>
          <a:p>
            <a:r>
              <a:rPr lang="en-US" dirty="0" smtClean="0"/>
              <a:t>What is particularly worrying is that the impact of these shocks is not likely to have been uniform across the workforce. </a:t>
            </a:r>
          </a:p>
          <a:p>
            <a:r>
              <a:rPr lang="en-US" dirty="0" smtClean="0"/>
              <a:t>The effects of the shocks would be particularly harsh on specific groups of workers. These would be the less-educated workers who are typically engaged in low paying, precarious and unstable work arrangements in sectors that have been hardest hit by the shocks.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332656"/>
            <a:ext cx="8229600" cy="1143000"/>
          </a:xfrm>
        </p:spPr>
        <p:txBody>
          <a:bodyPr>
            <a:normAutofit/>
          </a:bodyPr>
          <a:lstStyle/>
          <a:p>
            <a:r>
              <a:rPr lang="en-IN" sz="4000" u="sng" dirty="0" smtClean="0"/>
              <a:t>Decline in the unemployment-4</a:t>
            </a:r>
            <a:endParaRPr lang="en-US" sz="4000" dirty="0"/>
          </a:p>
        </p:txBody>
      </p:sp>
      <p:sp>
        <p:nvSpPr>
          <p:cNvPr id="3" name="Content Placeholder 2"/>
          <p:cNvSpPr>
            <a:spLocks noGrp="1"/>
          </p:cNvSpPr>
          <p:nvPr>
            <p:ph idx="1"/>
          </p:nvPr>
        </p:nvSpPr>
        <p:spPr>
          <a:xfrm>
            <a:off x="457200" y="1628800"/>
            <a:ext cx="8229600" cy="4695800"/>
          </a:xfrm>
        </p:spPr>
        <p:txBody>
          <a:bodyPr/>
          <a:lstStyle/>
          <a:p>
            <a:r>
              <a:rPr lang="en-US" dirty="0" smtClean="0"/>
              <a:t>the recent decline in the unemployment rate is potentially a consequence of two factors. </a:t>
            </a:r>
          </a:p>
          <a:p>
            <a:r>
              <a:rPr lang="en-US" dirty="0" smtClean="0"/>
              <a:t>One, the fact that the poor and uneducated do not have the luxury of remaining unemployed.</a:t>
            </a:r>
          </a:p>
          <a:p>
            <a:r>
              <a:rPr lang="en-US" dirty="0" smtClean="0"/>
              <a:t>Two, the educated and better off, who typically have a high unemployment rate, may have withdrawn from the </a:t>
            </a:r>
            <a:r>
              <a:rPr lang="en-US" dirty="0" err="1" smtClean="0"/>
              <a:t>labour</a:t>
            </a:r>
            <a:r>
              <a:rPr lang="en-US" dirty="0" smtClean="0"/>
              <a:t> force..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36680"/>
          </a:xfrm>
        </p:spPr>
        <p:txBody>
          <a:bodyPr>
            <a:normAutofit fontScale="90000"/>
          </a:bodyPr>
          <a:lstStyle/>
          <a:p>
            <a:r>
              <a:rPr lang="en-IN" dirty="0" smtClean="0"/>
              <a:t>Conclusion 1</a:t>
            </a:r>
            <a:endParaRPr lang="en-US" dirty="0"/>
          </a:p>
        </p:txBody>
      </p:sp>
      <p:sp>
        <p:nvSpPr>
          <p:cNvPr id="3" name="Content Placeholder 2"/>
          <p:cNvSpPr>
            <a:spLocks noGrp="1"/>
          </p:cNvSpPr>
          <p:nvPr>
            <p:ph idx="1"/>
          </p:nvPr>
        </p:nvSpPr>
        <p:spPr>
          <a:xfrm>
            <a:off x="457200" y="1556792"/>
            <a:ext cx="8229600" cy="4767808"/>
          </a:xfrm>
        </p:spPr>
        <p:txBody>
          <a:bodyPr>
            <a:normAutofit/>
          </a:bodyPr>
          <a:lstStyle/>
          <a:p>
            <a:r>
              <a:rPr lang="en-US" dirty="0" smtClean="0"/>
              <a:t>Therefore, despite the recent decline in unemployment rates estimated by the CMIE, the employment situation remains dismal. </a:t>
            </a:r>
          </a:p>
          <a:p>
            <a:r>
              <a:rPr lang="en-US" dirty="0" smtClean="0"/>
              <a:t>Prior to the Covid-19 crisis, much of the workforce was already engaged in unstable work arrangements that offered no social security benefits and provided low earnings, </a:t>
            </a:r>
          </a:p>
          <a:p>
            <a:r>
              <a:rPr lang="en-US" dirty="0" smtClean="0"/>
              <a:t>which left them with little or no financial buffer to protect themselves from any shock. The pandemic and lockdown have worsened the situation by pushing even more people into a dire position.</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792088"/>
          </a:xfrm>
        </p:spPr>
        <p:txBody>
          <a:bodyPr>
            <a:normAutofit fontScale="90000"/>
          </a:bodyPr>
          <a:lstStyle/>
          <a:p>
            <a:r>
              <a:rPr lang="en-IN" dirty="0" smtClean="0"/>
              <a:t>Conclusion-2</a:t>
            </a:r>
            <a:endParaRPr lang="en-US" dirty="0"/>
          </a:p>
        </p:txBody>
      </p:sp>
      <p:sp>
        <p:nvSpPr>
          <p:cNvPr id="3" name="Content Placeholder 2"/>
          <p:cNvSpPr>
            <a:spLocks noGrp="1"/>
          </p:cNvSpPr>
          <p:nvPr>
            <p:ph idx="1"/>
          </p:nvPr>
        </p:nvSpPr>
        <p:spPr>
          <a:xfrm>
            <a:off x="323528" y="1196752"/>
            <a:ext cx="8229600" cy="5184576"/>
          </a:xfrm>
        </p:spPr>
        <p:txBody>
          <a:bodyPr>
            <a:normAutofit/>
          </a:bodyPr>
          <a:lstStyle/>
          <a:p>
            <a:r>
              <a:rPr lang="en-US" dirty="0" smtClean="0"/>
              <a:t>Addressing the deteriorating conditions of employment and the widening disparities in the job market requires a strengthening and rebuilding of the </a:t>
            </a:r>
            <a:r>
              <a:rPr lang="en-US" dirty="0" err="1" smtClean="0"/>
              <a:t>labour</a:t>
            </a:r>
            <a:r>
              <a:rPr lang="en-US" dirty="0" smtClean="0"/>
              <a:t>  market from the bottom up. </a:t>
            </a:r>
          </a:p>
          <a:p>
            <a:r>
              <a:rPr lang="en-US" dirty="0" smtClean="0"/>
              <a:t>In the immediate term, this calls for an expansion of social assistance and public workfare </a:t>
            </a:r>
            <a:r>
              <a:rPr lang="en-US" dirty="0" err="1" smtClean="0"/>
              <a:t>programmes</a:t>
            </a:r>
            <a:r>
              <a:rPr lang="en-US" dirty="0" smtClean="0"/>
              <a:t> to provide relief and protection to the most</a:t>
            </a:r>
          </a:p>
          <a:p>
            <a:r>
              <a:rPr lang="en-US" dirty="0" smtClean="0"/>
              <a:t>vulnerable and disadvantaged. However, this alone is not enough. In the long run, there is a need to expand earnings, job opportunities and give security to those at the lower end of the education and skills ladder.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Therefore, we can expect the crisis to accentuate the pre-existing inequalities in India’s dualistic </a:t>
            </a:r>
            <a:r>
              <a:rPr lang="en-US" dirty="0" err="1" smtClean="0"/>
              <a:t>labour</a:t>
            </a:r>
            <a:r>
              <a:rPr lang="en-US" dirty="0" smtClean="0"/>
              <a:t> market,</a:t>
            </a:r>
          </a:p>
          <a:p>
            <a:r>
              <a:rPr lang="en-US" dirty="0" smtClean="0"/>
              <a:t>which has been characterized by stark disparities between, at one end, a small percentage of the workforce that is engaged in jobs that offer stability of income and social security benefits, and, </a:t>
            </a:r>
          </a:p>
          <a:p>
            <a:r>
              <a:rPr lang="en-US" dirty="0" smtClean="0"/>
              <a:t>at the other end, a disproportionately large proportion engaged in informal employment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864096"/>
          </a:xfrm>
        </p:spPr>
        <p:txBody>
          <a:bodyPr>
            <a:normAutofit/>
          </a:bodyPr>
          <a:lstStyle/>
          <a:p>
            <a:r>
              <a:rPr lang="en-US" sz="4000" u="sng" dirty="0" smtClean="0"/>
              <a:t>The </a:t>
            </a:r>
            <a:r>
              <a:rPr lang="en-US" sz="4000" u="sng" dirty="0" err="1" smtClean="0"/>
              <a:t>labour</a:t>
            </a:r>
            <a:r>
              <a:rPr lang="en-US" sz="4000" u="sng" dirty="0" smtClean="0"/>
              <a:t> force data IN 1918-1919</a:t>
            </a:r>
            <a:endParaRPr lang="en-US" sz="4000" u="sng" dirty="0"/>
          </a:p>
        </p:txBody>
      </p:sp>
      <p:sp>
        <p:nvSpPr>
          <p:cNvPr id="3" name="Content Placeholder 2"/>
          <p:cNvSpPr>
            <a:spLocks noGrp="1"/>
          </p:cNvSpPr>
          <p:nvPr>
            <p:ph idx="1"/>
          </p:nvPr>
        </p:nvSpPr>
        <p:spPr>
          <a:xfrm>
            <a:off x="457200" y="1340768"/>
            <a:ext cx="8229600" cy="4983832"/>
          </a:xfrm>
        </p:spPr>
        <p:txBody>
          <a:bodyPr>
            <a:normAutofit fontScale="92500" lnSpcReduction="20000"/>
          </a:bodyPr>
          <a:lstStyle/>
          <a:p>
            <a:r>
              <a:rPr lang="en-US" b="1" u="sng" dirty="0" smtClean="0"/>
              <a:t>Self Employed- </a:t>
            </a:r>
            <a:r>
              <a:rPr lang="en-US" dirty="0" smtClean="0"/>
              <a:t>52% of the workforce were classified as </a:t>
            </a:r>
          </a:p>
          <a:p>
            <a:pPr>
              <a:buNone/>
            </a:pPr>
            <a:r>
              <a:rPr lang="en-US" dirty="0" smtClean="0"/>
              <a:t>	self-employed. </a:t>
            </a:r>
          </a:p>
          <a:p>
            <a:pPr lvl="2">
              <a:buFont typeface="Wingdings" pitchFamily="2" charset="2"/>
              <a:buChar char="§"/>
            </a:pPr>
            <a:r>
              <a:rPr lang="en-US" sz="2600" dirty="0" smtClean="0"/>
              <a:t> 95%  of self employed are </a:t>
            </a:r>
            <a:r>
              <a:rPr lang="en-US" sz="2600" b="1" u="sng" dirty="0" smtClean="0"/>
              <a:t>own  account workers </a:t>
            </a:r>
            <a:r>
              <a:rPr lang="en-US" sz="2600" dirty="0" smtClean="0"/>
              <a:t>(those who operate  enterprises without hired </a:t>
            </a:r>
            <a:r>
              <a:rPr lang="en-US" sz="2600" dirty="0" err="1" smtClean="0"/>
              <a:t>labour</a:t>
            </a:r>
            <a:r>
              <a:rPr lang="en-US" sz="2600" dirty="0" smtClean="0"/>
              <a:t>  or  unpaid family workers</a:t>
            </a:r>
            <a:r>
              <a:rPr lang="en-US" sz="2600" b="1" dirty="0" smtClean="0"/>
              <a:t>)</a:t>
            </a:r>
            <a:r>
              <a:rPr lang="en-US" sz="2600" dirty="0" smtClean="0"/>
              <a:t>.</a:t>
            </a:r>
          </a:p>
          <a:p>
            <a:pPr lvl="2"/>
            <a:r>
              <a:rPr lang="en-US" sz="2600" dirty="0" smtClean="0"/>
              <a:t>Less</a:t>
            </a:r>
            <a:r>
              <a:rPr lang="en-US" sz="2600" b="1" dirty="0" smtClean="0"/>
              <a:t> </a:t>
            </a:r>
            <a:r>
              <a:rPr lang="en-US" sz="2600" dirty="0" smtClean="0"/>
              <a:t>than 5% of the self-employed were classified as </a:t>
            </a:r>
            <a:r>
              <a:rPr lang="en-US" sz="2600" b="1" dirty="0" smtClean="0"/>
              <a:t>employers</a:t>
            </a:r>
            <a:r>
              <a:rPr lang="en-US" sz="2600" dirty="0" smtClean="0"/>
              <a:t> </a:t>
            </a:r>
            <a:r>
              <a:rPr lang="en-US" sz="2600" b="1" dirty="0" smtClean="0"/>
              <a:t>(</a:t>
            </a:r>
            <a:r>
              <a:rPr lang="en-US" sz="2600" dirty="0" smtClean="0"/>
              <a:t>those who operated enterprises with hired </a:t>
            </a:r>
            <a:r>
              <a:rPr lang="en-US" sz="2600" dirty="0" err="1" smtClean="0"/>
              <a:t>labour</a:t>
            </a:r>
            <a:r>
              <a:rPr lang="en-US" sz="2600" dirty="0" smtClean="0"/>
              <a:t>)</a:t>
            </a:r>
          </a:p>
          <a:p>
            <a:endParaRPr lang="en-US" dirty="0" smtClean="0"/>
          </a:p>
          <a:p>
            <a:r>
              <a:rPr lang="en-US" dirty="0" smtClean="0"/>
              <a:t> </a:t>
            </a:r>
            <a:r>
              <a:rPr lang="en-US" b="1" u="sng" dirty="0" smtClean="0"/>
              <a:t>Casual Workers </a:t>
            </a:r>
            <a:r>
              <a:rPr lang="en-US" dirty="0" smtClean="0"/>
              <a:t>- 24% of the workforce were employed as casual workers with no stability of income or security of tenure. </a:t>
            </a:r>
          </a:p>
          <a:p>
            <a:r>
              <a:rPr lang="en-US" b="1" u="sng" dirty="0" smtClean="0"/>
              <a:t>Regular wage salaried </a:t>
            </a:r>
            <a:r>
              <a:rPr lang="en-US" dirty="0" smtClean="0"/>
              <a:t>(RWS) workers constituted the remaining 24% of the workforce. </a:t>
            </a:r>
          </a:p>
          <a:p>
            <a:endParaRPr lang="en-US" dirty="0" smtClean="0"/>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648072"/>
          </a:xfrm>
        </p:spPr>
        <p:txBody>
          <a:bodyPr>
            <a:normAutofit fontScale="90000"/>
          </a:bodyPr>
          <a:lstStyle/>
          <a:p>
            <a:r>
              <a:rPr lang="en-US" sz="4000" u="sng" dirty="0" smtClean="0"/>
              <a:t>Regular formal workers</a:t>
            </a:r>
            <a:endParaRPr lang="en-US" sz="4000" u="sng" dirty="0"/>
          </a:p>
        </p:txBody>
      </p:sp>
      <p:sp>
        <p:nvSpPr>
          <p:cNvPr id="3" name="Content Placeholder 2"/>
          <p:cNvSpPr>
            <a:spLocks noGrp="1"/>
          </p:cNvSpPr>
          <p:nvPr>
            <p:ph idx="1"/>
          </p:nvPr>
        </p:nvSpPr>
        <p:spPr>
          <a:xfrm>
            <a:off x="457200" y="1196752"/>
            <a:ext cx="8229600" cy="5127848"/>
          </a:xfrm>
        </p:spPr>
        <p:txBody>
          <a:bodyPr>
            <a:normAutofit/>
          </a:bodyPr>
          <a:lstStyle/>
          <a:p>
            <a:r>
              <a:rPr lang="en-US" b="1" u="sng" dirty="0" smtClean="0"/>
              <a:t>Regular wage salaried </a:t>
            </a:r>
            <a:r>
              <a:rPr lang="en-US" dirty="0" smtClean="0"/>
              <a:t>(RWS) workers -These workers received a salary on a regular basis and not on the basis of daily or periodic renewal of a work contract. This made them better off than casual workers.</a:t>
            </a:r>
          </a:p>
          <a:p>
            <a:r>
              <a:rPr lang="en-US" dirty="0" smtClean="0"/>
              <a:t>In 2018–19 only 40.6% of the RWS workers had access to at least one social security benefit ( provident fund/pension, gratuity, health care, or maternity benefits) and therefore they had a minimal degree of social protection.</a:t>
            </a:r>
          </a:p>
          <a:p>
            <a:r>
              <a:rPr lang="en-US" dirty="0" smtClean="0"/>
              <a:t>These workers — referred to as </a:t>
            </a:r>
            <a:r>
              <a:rPr lang="en-US" b="1" dirty="0" smtClean="0"/>
              <a:t>regular formal workers </a:t>
            </a:r>
            <a:r>
              <a:rPr lang="en-US" dirty="0" smtClean="0"/>
              <a:t>— accounted for 9.6% of the total workforce.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smtClean="0"/>
              <a:t>Good job’ or ‘decent work’.</a:t>
            </a:r>
            <a:endParaRPr lang="en-US" dirty="0"/>
          </a:p>
        </p:txBody>
      </p:sp>
      <p:sp>
        <p:nvSpPr>
          <p:cNvPr id="3" name="Content Placeholder 2"/>
          <p:cNvSpPr>
            <a:spLocks noGrp="1"/>
          </p:cNvSpPr>
          <p:nvPr>
            <p:ph idx="1"/>
          </p:nvPr>
        </p:nvSpPr>
        <p:spPr/>
        <p:txBody>
          <a:bodyPr/>
          <a:lstStyle/>
          <a:p>
            <a:r>
              <a:rPr lang="en-US" dirty="0" smtClean="0"/>
              <a:t>Only 17.7% of RWS workers had access to all available forms of social security cover. </a:t>
            </a:r>
          </a:p>
          <a:p>
            <a:r>
              <a:rPr lang="en-US" dirty="0" smtClean="0"/>
              <a:t>This, in turn, means that a mere 4.2% of the total workforce had jobs that offered them the maximum possible protection that often described as a ‘</a:t>
            </a:r>
            <a:r>
              <a:rPr lang="en-US" b="1" dirty="0" smtClean="0"/>
              <a:t>good job</a:t>
            </a:r>
            <a:r>
              <a:rPr lang="en-US" dirty="0" smtClean="0"/>
              <a:t>’ or ‘</a:t>
            </a:r>
            <a:r>
              <a:rPr lang="en-US" b="1" dirty="0" smtClean="0"/>
              <a:t>decent work’. </a:t>
            </a:r>
          </a:p>
          <a:p>
            <a:endParaRPr lang="en-US" dirty="0" smtClean="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864096"/>
          </a:xfrm>
        </p:spPr>
        <p:txBody>
          <a:bodyPr>
            <a:normAutofit/>
          </a:bodyPr>
          <a:lstStyle/>
          <a:p>
            <a:r>
              <a:rPr lang="en-IN" sz="4000" dirty="0" smtClean="0"/>
              <a:t>Casual workers</a:t>
            </a:r>
            <a:endParaRPr lang="en-US" sz="4000" dirty="0"/>
          </a:p>
        </p:txBody>
      </p:sp>
      <p:sp>
        <p:nvSpPr>
          <p:cNvPr id="3" name="Content Placeholder 2"/>
          <p:cNvSpPr>
            <a:spLocks noGrp="1"/>
          </p:cNvSpPr>
          <p:nvPr>
            <p:ph idx="1"/>
          </p:nvPr>
        </p:nvSpPr>
        <p:spPr>
          <a:xfrm>
            <a:off x="539552" y="1484784"/>
            <a:ext cx="8229600" cy="4893176"/>
          </a:xfrm>
        </p:spPr>
        <p:txBody>
          <a:bodyPr>
            <a:normAutofit/>
          </a:bodyPr>
          <a:lstStyle/>
          <a:p>
            <a:r>
              <a:rPr lang="en-US" dirty="0" smtClean="0"/>
              <a:t>Casual workers, who on average earn Rs 209 a day, are clearly at the bottom of the pyramid. </a:t>
            </a:r>
          </a:p>
          <a:p>
            <a:r>
              <a:rPr lang="en-US" dirty="0" smtClean="0"/>
              <a:t>The financial vulnerability of casual workers  is exacerbated by the fact that they are unlikely to get work every day and are therefore not likely to earn the bare minimum needed for the month. </a:t>
            </a:r>
          </a:p>
          <a:p>
            <a:r>
              <a:rPr lang="en-US" dirty="0" smtClean="0"/>
              <a:t>A sudden loss of income for those who have such low levels of earnings is likely to be devastating and will push them deeper into poverty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864096"/>
          </a:xfrm>
        </p:spPr>
        <p:txBody>
          <a:bodyPr>
            <a:normAutofit/>
          </a:bodyPr>
          <a:lstStyle/>
          <a:p>
            <a:r>
              <a:rPr lang="en-US" sz="4000" dirty="0" smtClean="0"/>
              <a:t>hierarchical order of </a:t>
            </a:r>
            <a:r>
              <a:rPr lang="en-US" sz="4000" dirty="0" err="1" smtClean="0"/>
              <a:t>labour</a:t>
            </a:r>
            <a:r>
              <a:rPr lang="en-US" sz="4000" dirty="0" smtClean="0"/>
              <a:t> force</a:t>
            </a:r>
            <a:endParaRPr lang="en-US" sz="4000" dirty="0"/>
          </a:p>
        </p:txBody>
      </p:sp>
      <p:sp>
        <p:nvSpPr>
          <p:cNvPr id="3" name="Content Placeholder 2"/>
          <p:cNvSpPr>
            <a:spLocks noGrp="1"/>
          </p:cNvSpPr>
          <p:nvPr>
            <p:ph idx="1"/>
          </p:nvPr>
        </p:nvSpPr>
        <p:spPr>
          <a:xfrm>
            <a:off x="457200" y="1412776"/>
            <a:ext cx="8229600" cy="4911824"/>
          </a:xfrm>
        </p:spPr>
        <p:txBody>
          <a:bodyPr>
            <a:normAutofit fontScale="92500" lnSpcReduction="10000"/>
          </a:bodyPr>
          <a:lstStyle/>
          <a:p>
            <a:r>
              <a:rPr lang="en-US" dirty="0" smtClean="0"/>
              <a:t>On the basis of earnings and access to social security, the four basic forms of employment described above fall into a hierarchical order: </a:t>
            </a:r>
          </a:p>
          <a:p>
            <a:r>
              <a:rPr lang="en-US" b="1" dirty="0" smtClean="0"/>
              <a:t>regular formal employment</a:t>
            </a:r>
            <a:r>
              <a:rPr lang="en-US" dirty="0" smtClean="0"/>
              <a:t>, </a:t>
            </a:r>
          </a:p>
          <a:p>
            <a:r>
              <a:rPr lang="en-US" b="1" dirty="0" smtClean="0"/>
              <a:t>regular informal employment, </a:t>
            </a:r>
          </a:p>
          <a:p>
            <a:r>
              <a:rPr lang="en-US" b="1" dirty="0" smtClean="0"/>
              <a:t>self-employment,</a:t>
            </a:r>
            <a:r>
              <a:rPr lang="en-US" dirty="0" smtClean="0"/>
              <a:t> and </a:t>
            </a:r>
          </a:p>
          <a:p>
            <a:r>
              <a:rPr lang="en-US" b="1" dirty="0" smtClean="0"/>
              <a:t>Casual employment </a:t>
            </a:r>
          </a:p>
          <a:p>
            <a:r>
              <a:rPr lang="en-US" dirty="0" smtClean="0"/>
              <a:t> That just a small proportion of workers is engaged in what is described as the best form of employment (and that too based on a very relaxed definition of formal employment-  </a:t>
            </a:r>
            <a:r>
              <a:rPr lang="en-US" dirty="0" err="1" smtClean="0"/>
              <a:t>i</a:t>
            </a:r>
            <a:r>
              <a:rPr lang="en-US" dirty="0" smtClean="0"/>
              <a:t>. e. they have access to at least one social security benefits) is reflective of the overall conditions of the quality of employment.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792088"/>
          </a:xfrm>
        </p:spPr>
        <p:txBody>
          <a:bodyPr>
            <a:normAutofit/>
          </a:bodyPr>
          <a:lstStyle/>
          <a:p>
            <a:r>
              <a:rPr lang="en-IN" sz="4000" u="sng" dirty="0" smtClean="0"/>
              <a:t>Educational background-1</a:t>
            </a:r>
            <a:endParaRPr lang="en-US" sz="4000" u="sng" dirty="0"/>
          </a:p>
        </p:txBody>
      </p:sp>
      <p:sp>
        <p:nvSpPr>
          <p:cNvPr id="3" name="Content Placeholder 2"/>
          <p:cNvSpPr>
            <a:spLocks noGrp="1"/>
          </p:cNvSpPr>
          <p:nvPr>
            <p:ph idx="1"/>
          </p:nvPr>
        </p:nvSpPr>
        <p:spPr>
          <a:xfrm>
            <a:off x="457200" y="1268760"/>
            <a:ext cx="8229600" cy="5055840"/>
          </a:xfrm>
        </p:spPr>
        <p:txBody>
          <a:bodyPr>
            <a:normAutofit fontScale="92500" lnSpcReduction="10000"/>
          </a:bodyPr>
          <a:lstStyle/>
          <a:p>
            <a:r>
              <a:rPr lang="en-US" dirty="0" smtClean="0"/>
              <a:t>In 2018–19, more than 50% of those in regular formal jobs were graduates or post-graduates . </a:t>
            </a:r>
          </a:p>
          <a:p>
            <a:r>
              <a:rPr lang="en-US" dirty="0" smtClean="0"/>
              <a:t>In contrast, most self-employed and casual workers had low levels of education. </a:t>
            </a:r>
          </a:p>
          <a:p>
            <a:r>
              <a:rPr lang="en-US" dirty="0" smtClean="0"/>
              <a:t>For instance, 25.7% of the self-employed were not literate and 80% had secondary education or below.</a:t>
            </a:r>
          </a:p>
          <a:p>
            <a:r>
              <a:rPr lang="en-US" dirty="0" smtClean="0"/>
              <a:t>Amongst casual workers, the share of those who were not literate was 37% and those who had secondary education or below was over 90%. </a:t>
            </a:r>
          </a:p>
          <a:p>
            <a:r>
              <a:rPr lang="en-US" dirty="0" smtClean="0"/>
              <a:t>That it is the relatively less educated who are predominantly engaged in precarious work arrangements and therefore have a high probability of being rendered. unemployed suggests that they stand to bear a disproportionate brunt of the Covid-19 shock.</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261</TotalTime>
  <Words>2004</Words>
  <Application>Microsoft Office PowerPoint</Application>
  <PresentationFormat>On-screen Show (4:3)</PresentationFormat>
  <Paragraphs>103</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Flow</vt:lpstr>
      <vt:lpstr>The   Unequal Effects of the Covid-19 Crisis on the Labour Market</vt:lpstr>
      <vt:lpstr>Introduction</vt:lpstr>
      <vt:lpstr>Slide 3</vt:lpstr>
      <vt:lpstr>The labour force data IN 1918-1919</vt:lpstr>
      <vt:lpstr>Regular formal workers</vt:lpstr>
      <vt:lpstr>Good job’ or ‘decent work’.</vt:lpstr>
      <vt:lpstr>Casual workers</vt:lpstr>
      <vt:lpstr>hierarchical order of labour force</vt:lpstr>
      <vt:lpstr>Educational background-1</vt:lpstr>
      <vt:lpstr>different Sectors 2-unemployment </vt:lpstr>
      <vt:lpstr>Educational status in different Sectors 3</vt:lpstr>
      <vt:lpstr>high-end services sectors</vt:lpstr>
      <vt:lpstr>Nature of impact of Covid-1 </vt:lpstr>
      <vt:lpstr>Nature of impact of Covid 2</vt:lpstr>
      <vt:lpstr>Nature of impact of Covid -3</vt:lpstr>
      <vt:lpstr>MNREGA &amp; Employment Generation</vt:lpstr>
      <vt:lpstr>Decline in the unemployment</vt:lpstr>
      <vt:lpstr>Decline in the unemployment-2</vt:lpstr>
      <vt:lpstr>Decline in the employployment-3</vt:lpstr>
      <vt:lpstr>Decline in the unemployment-4</vt:lpstr>
      <vt:lpstr>Conclusion 1</vt:lpstr>
      <vt:lpstr>Conclusion-2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Unequal Effects of the Covid-19 Crisis on the Labour Market</dc:title>
  <dc:creator>Windows User</dc:creator>
  <cp:lastModifiedBy>Manish Kumar</cp:lastModifiedBy>
  <cp:revision>148</cp:revision>
  <dcterms:created xsi:type="dcterms:W3CDTF">2020-10-24T18:33:27Z</dcterms:created>
  <dcterms:modified xsi:type="dcterms:W3CDTF">2021-01-06T10:47:24Z</dcterms:modified>
</cp:coreProperties>
</file>