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0" r:id="rId5"/>
    <p:sldId id="265" r:id="rId6"/>
    <p:sldId id="268" r:id="rId7"/>
    <p:sldId id="269" r:id="rId8"/>
    <p:sldId id="298" r:id="rId9"/>
    <p:sldId id="270" r:id="rId10"/>
    <p:sldId id="278" r:id="rId11"/>
    <p:sldId id="299" r:id="rId12"/>
    <p:sldId id="279" r:id="rId13"/>
    <p:sldId id="280" r:id="rId14"/>
    <p:sldId id="276" r:id="rId15"/>
    <p:sldId id="282" r:id="rId16"/>
    <p:sldId id="283" r:id="rId17"/>
    <p:sldId id="284" r:id="rId18"/>
    <p:sldId id="285" r:id="rId19"/>
    <p:sldId id="286" r:id="rId20"/>
    <p:sldId id="287" r:id="rId21"/>
    <p:sldId id="288" r:id="rId22"/>
    <p:sldId id="300" r:id="rId23"/>
    <p:sldId id="289" r:id="rId24"/>
    <p:sldId id="290" r:id="rId25"/>
    <p:sldId id="291" r:id="rId26"/>
    <p:sldId id="292" r:id="rId27"/>
    <p:sldId id="293" r:id="rId28"/>
    <p:sldId id="294" r:id="rId29"/>
    <p:sldId id="295" r:id="rId30"/>
    <p:sldId id="296" r:id="rId31"/>
    <p:sldId id="29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6C78405-F473-438E-A148-B136A9A3EB8D}" type="datetimeFigureOut">
              <a:rPr lang="en-US" smtClean="0"/>
              <a:pPr/>
              <a:t>1/6/2021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08AAEF7-E6E1-47D0-98A5-A203D35D4F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78405-F473-438E-A148-B136A9A3EB8D}"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AEF7-E6E1-47D0-98A5-A203D35D4F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78405-F473-438E-A148-B136A9A3EB8D}"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AEF7-E6E1-47D0-98A5-A203D35D4F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78405-F473-438E-A148-B136A9A3EB8D}"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AEF7-E6E1-47D0-98A5-A203D35D4F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78405-F473-438E-A148-B136A9A3EB8D}"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AAEF7-E6E1-47D0-98A5-A203D35D4F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78405-F473-438E-A148-B136A9A3EB8D}"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AAEF7-E6E1-47D0-98A5-A203D35D4F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78405-F473-438E-A148-B136A9A3EB8D}" type="datetimeFigureOut">
              <a:rPr lang="en-US" smtClean="0"/>
              <a:pPr/>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8AAEF7-E6E1-47D0-98A5-A203D35D4F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78405-F473-438E-A148-B136A9A3EB8D}" type="datetimeFigureOut">
              <a:rPr lang="en-US" smtClean="0"/>
              <a:pPr/>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8AAEF7-E6E1-47D0-98A5-A203D35D4F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78405-F473-438E-A148-B136A9A3EB8D}" type="datetimeFigureOut">
              <a:rPr lang="en-US" smtClean="0"/>
              <a:pPr/>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8AAEF7-E6E1-47D0-98A5-A203D35D4F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78405-F473-438E-A148-B136A9A3EB8D}"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AAEF7-E6E1-47D0-98A5-A203D35D4F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78405-F473-438E-A148-B136A9A3EB8D}"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08AAEF7-E6E1-47D0-98A5-A203D35D4F5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6C78405-F473-438E-A148-B136A9A3EB8D}" type="datetimeFigureOut">
              <a:rPr lang="en-US" smtClean="0"/>
              <a:pPr/>
              <a:t>1/6/2021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8AAEF7-E6E1-47D0-98A5-A203D35D4F5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Introducing Economic Development A Global Perspective</a:t>
            </a:r>
            <a:endParaRPr lang="en-US" dirty="0"/>
          </a:p>
        </p:txBody>
      </p:sp>
      <p:sp>
        <p:nvSpPr>
          <p:cNvPr id="3" name="Subtitle 2"/>
          <p:cNvSpPr>
            <a:spLocks noGrp="1"/>
          </p:cNvSpPr>
          <p:nvPr>
            <p:ph type="subTitle" idx="1"/>
          </p:nvPr>
        </p:nvSpPr>
        <p:spPr>
          <a:xfrm>
            <a:off x="1371600" y="3861048"/>
            <a:ext cx="6400800" cy="1777752"/>
          </a:xfrm>
        </p:spPr>
        <p:txBody>
          <a:bodyPr/>
          <a:lstStyle/>
          <a:p>
            <a:r>
              <a:rPr lang="en-IN" u="sng" dirty="0" smtClean="0"/>
              <a:t> </a:t>
            </a:r>
          </a:p>
          <a:p>
            <a:endParaRPr lang="en-US" u="sng" dirty="0"/>
          </a:p>
        </p:txBody>
      </p:sp>
      <p:sp>
        <p:nvSpPr>
          <p:cNvPr id="4" name="TextBox 3"/>
          <p:cNvSpPr txBox="1"/>
          <p:nvPr/>
        </p:nvSpPr>
        <p:spPr>
          <a:xfrm>
            <a:off x="4000496" y="3429000"/>
            <a:ext cx="4643470" cy="523220"/>
          </a:xfrm>
          <a:prstGeom prst="rect">
            <a:avLst/>
          </a:prstGeom>
          <a:noFill/>
        </p:spPr>
        <p:txBody>
          <a:bodyPr wrap="square" rtlCol="0">
            <a:spAutoFit/>
          </a:bodyPr>
          <a:lstStyle/>
          <a:p>
            <a:r>
              <a:rPr lang="en-IN" sz="2800" dirty="0" err="1" smtClean="0"/>
              <a:t>Todaro</a:t>
            </a:r>
            <a:r>
              <a:rPr lang="en-IN" sz="2800" dirty="0" smtClean="0"/>
              <a:t> and Smith, Chapter: 1</a:t>
            </a:r>
            <a:endParaRPr lang="en-IN" sz="2800" dirty="0"/>
          </a:p>
        </p:txBody>
      </p:sp>
      <p:sp>
        <p:nvSpPr>
          <p:cNvPr id="5" name="TextBox 4"/>
          <p:cNvSpPr txBox="1"/>
          <p:nvPr/>
        </p:nvSpPr>
        <p:spPr>
          <a:xfrm>
            <a:off x="571472" y="4643446"/>
            <a:ext cx="2627131" cy="1477328"/>
          </a:xfrm>
          <a:prstGeom prst="rect">
            <a:avLst/>
          </a:prstGeom>
          <a:solidFill>
            <a:schemeClr val="accent2"/>
          </a:solidFill>
          <a:ln>
            <a:solidFill>
              <a:schemeClr val="accent1"/>
            </a:solidFill>
          </a:ln>
        </p:spPr>
        <p:txBody>
          <a:bodyPr wrap="square" rtlCol="0">
            <a:spAutoFit/>
          </a:bodyPr>
          <a:lstStyle/>
          <a:p>
            <a:r>
              <a:rPr lang="en-IN" b="1" dirty="0" smtClean="0"/>
              <a:t>Dr </a:t>
            </a:r>
            <a:r>
              <a:rPr lang="en-IN" b="1" dirty="0" err="1" smtClean="0"/>
              <a:t>Shailesh</a:t>
            </a:r>
            <a:r>
              <a:rPr lang="en-IN" b="1" dirty="0" smtClean="0"/>
              <a:t> Kumar</a:t>
            </a:r>
          </a:p>
          <a:p>
            <a:r>
              <a:rPr lang="en-IN" b="1" dirty="0" smtClean="0"/>
              <a:t>Asst Professor,</a:t>
            </a:r>
          </a:p>
          <a:p>
            <a:r>
              <a:rPr lang="en-IN" b="1" dirty="0" smtClean="0"/>
              <a:t>Dept of Economics,</a:t>
            </a:r>
          </a:p>
          <a:p>
            <a:r>
              <a:rPr lang="en-IN" b="1" dirty="0" err="1" smtClean="0"/>
              <a:t>Bharati</a:t>
            </a:r>
            <a:r>
              <a:rPr lang="en-IN" b="1" dirty="0" smtClean="0"/>
              <a:t> College,</a:t>
            </a:r>
          </a:p>
          <a:p>
            <a:r>
              <a:rPr lang="en-IN" b="1" dirty="0" smtClean="0"/>
              <a:t>University of Delhi</a:t>
            </a:r>
            <a:endParaRPr lang="en-IN"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err="1" smtClean="0"/>
              <a:t>Functionings</a:t>
            </a:r>
            <a:r>
              <a:rPr lang="en-US" b="1" dirty="0" smtClean="0"/>
              <a:t> –what people </a:t>
            </a:r>
            <a:r>
              <a:rPr lang="en-US" dirty="0" smtClean="0"/>
              <a:t>do or can do with the commodities  of given characteristics that they come to possess or control.</a:t>
            </a:r>
          </a:p>
          <a:p>
            <a:r>
              <a:rPr lang="en-US" dirty="0" err="1" smtClean="0"/>
              <a:t>Sen</a:t>
            </a:r>
            <a:r>
              <a:rPr lang="en-US" dirty="0" smtClean="0"/>
              <a:t> goes on to note that functioning depends also on </a:t>
            </a:r>
          </a:p>
          <a:p>
            <a:r>
              <a:rPr lang="en-US" dirty="0" smtClean="0"/>
              <a:t>(1) “social  conventions in force  in the society in which the person lives,</a:t>
            </a:r>
          </a:p>
          <a:p>
            <a:r>
              <a:rPr lang="en-US" dirty="0" smtClean="0"/>
              <a:t> (2) the position of the person in the family and in the society, </a:t>
            </a:r>
          </a:p>
          <a:p>
            <a:r>
              <a:rPr lang="en-US" dirty="0" smtClean="0"/>
              <a:t>(3) the presence or absence of festivities such as marriages, seasonal festivals and other occasions such as funerals, </a:t>
            </a:r>
          </a:p>
          <a:p>
            <a:r>
              <a:rPr lang="en-US" dirty="0" smtClean="0"/>
              <a:t>(4) the physical distance.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IN" b="1" dirty="0" smtClean="0"/>
              <a:t>In other words </a:t>
            </a:r>
            <a:r>
              <a:rPr lang="en-IN" b="1" dirty="0" err="1" smtClean="0"/>
              <a:t>Functionings</a:t>
            </a:r>
            <a:r>
              <a:rPr lang="en-IN" dirty="0" smtClean="0"/>
              <a:t> are set of beings and doings.</a:t>
            </a:r>
            <a:endParaRPr lang="en-US" dirty="0" smtClean="0"/>
          </a:p>
          <a:p>
            <a:r>
              <a:rPr lang="en-US" b="1" dirty="0" smtClean="0"/>
              <a:t>examples of beings</a:t>
            </a:r>
            <a:r>
              <a:rPr lang="en-US" dirty="0" smtClean="0"/>
              <a:t>-being educated, illiterate, being happy, being depressed, being active in politics , being part of a social work, being part of a criminal work, being well behaved, being well nourished, being under nourished .</a:t>
            </a:r>
          </a:p>
          <a:p>
            <a:r>
              <a:rPr lang="en-IN" b="1" dirty="0" smtClean="0"/>
              <a:t>Examples of doing-</a:t>
            </a:r>
            <a:r>
              <a:rPr lang="en-US" dirty="0" smtClean="0"/>
              <a:t>Examples of doings -Travelling, Caring for a child, Voting in a election, Taking part in a debate, Taking drugs, Killing animals, Eating animals, Donating Money to charity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Capabilities</a:t>
            </a:r>
            <a:r>
              <a:rPr lang="en-US" dirty="0" smtClean="0"/>
              <a:t> are a person's real freedoms or opportunities to achieve functioning's. Thus, while travelling is a functioning, the real opportunity to travel is the corresponding capability.</a:t>
            </a:r>
          </a:p>
          <a:p>
            <a:r>
              <a:rPr lang="en-US" dirty="0" err="1" smtClean="0"/>
              <a:t>Amartya</a:t>
            </a:r>
            <a:r>
              <a:rPr lang="en-US" dirty="0" smtClean="0"/>
              <a:t>  </a:t>
            </a:r>
            <a:r>
              <a:rPr lang="en-US" dirty="0" err="1" smtClean="0"/>
              <a:t>Sen</a:t>
            </a:r>
            <a:r>
              <a:rPr lang="en-US" dirty="0" smtClean="0"/>
              <a:t> has argued that measuring the achieved combination of functioning's of an individual is not always enough to assess well-being. </a:t>
            </a:r>
          </a:p>
          <a:p>
            <a:r>
              <a:rPr lang="en-US" dirty="0" smtClean="0"/>
              <a:t>Well-being should include an individual’s “</a:t>
            </a:r>
            <a:r>
              <a:rPr lang="en-US" b="1" dirty="0" smtClean="0"/>
              <a:t>freedom to achieve.</a:t>
            </a:r>
            <a:r>
              <a:rPr lang="en-US" dirty="0" smtClean="0"/>
              <a:t>” This freedom is represented by an individual’s capability. </a:t>
            </a:r>
          </a:p>
          <a:p>
            <a:r>
              <a:rPr lang="en-US" dirty="0" smtClean="0"/>
              <a:t>Freedom of choice, or control of one’s own life, is itself a central aspect of most understandings of well-being. A functioning is a valued “being </a:t>
            </a:r>
            <a:r>
              <a:rPr lang="en-US" smtClean="0"/>
              <a:t>or doing.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need for capability in the assessment of an individual’s well-being is based on the importance of choice and opportunity.</a:t>
            </a:r>
          </a:p>
          <a:p>
            <a:r>
              <a:rPr lang="en-US" dirty="0" smtClean="0"/>
              <a:t> An individual’s well-being can be improved by having more choices. </a:t>
            </a:r>
          </a:p>
          <a:p>
            <a:r>
              <a:rPr lang="en-US" dirty="0" smtClean="0"/>
              <a:t>For example, someone who can choose between multiple careers is better off than someone who is limited to one career only, even if both individuals prefer the same career.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0120"/>
          </a:xfrm>
        </p:spPr>
        <p:txBody>
          <a:bodyPr/>
          <a:lstStyle/>
          <a:p>
            <a:r>
              <a:rPr lang="en-US" dirty="0" smtClean="0"/>
              <a:t>Development and Happiness</a:t>
            </a:r>
            <a:endParaRPr lang="en-US" dirty="0"/>
          </a:p>
        </p:txBody>
      </p:sp>
      <p:sp>
        <p:nvSpPr>
          <p:cNvPr id="3" name="Content Placeholder 2"/>
          <p:cNvSpPr>
            <a:spLocks noGrp="1"/>
          </p:cNvSpPr>
          <p:nvPr>
            <p:ph idx="1"/>
          </p:nvPr>
        </p:nvSpPr>
        <p:spPr>
          <a:xfrm>
            <a:off x="457200" y="1988840"/>
            <a:ext cx="8229600" cy="4335760"/>
          </a:xfrm>
        </p:spPr>
        <p:txBody>
          <a:bodyPr>
            <a:normAutofit/>
          </a:bodyPr>
          <a:lstStyle/>
          <a:p>
            <a:r>
              <a:rPr lang="en-US" dirty="0" smtClean="0"/>
              <a:t>happiness is part of human well-being, and greater happiness may in itself expand an individual’s capability to function. </a:t>
            </a:r>
          </a:p>
          <a:p>
            <a:endParaRPr lang="en-US" dirty="0" smtClean="0"/>
          </a:p>
          <a:p>
            <a:r>
              <a:rPr lang="en-US" dirty="0" smtClean="0"/>
              <a:t>In recent years, economists have explored the empirical relationship between satisfaction/happiness and income. One of the findings is that the average level of happiness or satisfaction increases with a country’s average income.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Richard Layard identifies 07 factors that surveys show  affect average national happiness </a:t>
            </a:r>
          </a:p>
          <a:p>
            <a:r>
              <a:rPr lang="en-US" dirty="0" smtClean="0"/>
              <a:t>1. family relationships, 2.financial situation 3. work, 4.community and friends 5. health 6. personal freedom, and 7.personal values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Core Values of Development</a:t>
            </a:r>
            <a:endParaRPr lang="en-US" dirty="0"/>
          </a:p>
        </p:txBody>
      </p:sp>
      <p:sp>
        <p:nvSpPr>
          <p:cNvPr id="3" name="Content Placeholder 2"/>
          <p:cNvSpPr>
            <a:spLocks noGrp="1"/>
          </p:cNvSpPr>
          <p:nvPr>
            <p:ph idx="1"/>
          </p:nvPr>
        </p:nvSpPr>
        <p:spPr/>
        <p:txBody>
          <a:bodyPr>
            <a:normAutofit/>
          </a:bodyPr>
          <a:lstStyle/>
          <a:p>
            <a:r>
              <a:rPr lang="en-US" dirty="0" smtClean="0"/>
              <a:t>to define what we mean when we talk about </a:t>
            </a:r>
            <a:r>
              <a:rPr lang="en-US" b="1" dirty="0" smtClean="0"/>
              <a:t>developmen</a:t>
            </a:r>
            <a:r>
              <a:rPr lang="en-US" dirty="0" smtClean="0"/>
              <a:t>t as the sustained up gradation of an entire society and social system toward a “better” or “more human e” life  at least three basic components or core values serve as a conceptual basis and practical guideline for understanding the inner meaning of development. These core values—</a:t>
            </a:r>
            <a:r>
              <a:rPr lang="en-US" b="1" dirty="0" smtClean="0"/>
              <a:t>sustenance, self-esteem, and freedom</a:t>
            </a:r>
            <a:r>
              <a:rPr lang="en-US" dirty="0" smtClean="0"/>
              <a:t>—represent common goals sought by all individuals and societies.</a:t>
            </a:r>
          </a:p>
          <a:p>
            <a:endParaRPr lang="en-US" b="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Sustenance </a:t>
            </a:r>
            <a:r>
              <a:rPr lang="en-US" dirty="0" smtClean="0"/>
              <a:t>: </a:t>
            </a:r>
            <a:r>
              <a:rPr lang="en-US" b="1" dirty="0" smtClean="0"/>
              <a:t>The Ability to Meet Basic Needs</a:t>
            </a:r>
            <a:r>
              <a:rPr lang="en-US" dirty="0" smtClean="0"/>
              <a:t>. All people have certain basic needs without which life would be impossible. These life-sustaining basic human needs include food, shelter, health, and protection. When any of these is absent or in critically short supply, a condition of “absolute under </a:t>
            </a:r>
            <a:r>
              <a:rPr lang="en-US" dirty="0" err="1" smtClean="0"/>
              <a:t>development”exists</a:t>
            </a:r>
            <a:r>
              <a:rPr lang="en-US" dirty="0" smtClean="0"/>
              <a:t>.  </a:t>
            </a:r>
          </a:p>
          <a:p>
            <a:r>
              <a:rPr lang="en-US" b="1" dirty="0" smtClean="0"/>
              <a:t>Self-Esteem</a:t>
            </a:r>
            <a:r>
              <a:rPr lang="en-US" dirty="0" smtClean="0"/>
              <a:t>: </a:t>
            </a:r>
            <a:r>
              <a:rPr lang="en-US" b="1" dirty="0" smtClean="0"/>
              <a:t>To Be a Person  </a:t>
            </a:r>
            <a:r>
              <a:rPr lang="en-US" dirty="0" smtClean="0"/>
              <a:t>A second universal component of the good life is self-esteem—a sense of worth and self-respect, of not being used as a tool by others for their own ends.</a:t>
            </a:r>
          </a:p>
          <a:p>
            <a:pPr>
              <a:buFont typeface="Wingdings" pitchFamily="2" charset="2"/>
              <a:buChar char="§"/>
            </a:pP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Freedom from Servitude: To Be Able to Choose</a:t>
            </a:r>
            <a:r>
              <a:rPr lang="en-US" dirty="0" smtClean="0"/>
              <a:t> Freedom here is to be understood in the sense of emancipation from social servitude to nature, other people, misery, oppressive institutions, and dogmatic beliefs, especially that poverty is predestination</a:t>
            </a:r>
            <a:r>
              <a:rPr lang="en-US" b="1" dirty="0" smtClean="0"/>
              <a:t>.</a:t>
            </a:r>
          </a:p>
          <a:p>
            <a:r>
              <a:rPr lang="en-US" dirty="0" smtClean="0"/>
              <a:t>Freedom involves an expanded range of choices for societies and their members .</a:t>
            </a:r>
          </a:p>
          <a:p>
            <a:r>
              <a:rPr lang="en-US" dirty="0" smtClean="0"/>
              <a:t> </a:t>
            </a:r>
            <a:r>
              <a:rPr lang="en-US" dirty="0" err="1" smtClean="0"/>
              <a:t>Amartya</a:t>
            </a:r>
            <a:r>
              <a:rPr lang="en-US" dirty="0" smtClean="0"/>
              <a:t> </a:t>
            </a:r>
            <a:r>
              <a:rPr lang="en-US" dirty="0" err="1" smtClean="0"/>
              <a:t>Sen</a:t>
            </a:r>
            <a:r>
              <a:rPr lang="en-US" dirty="0" smtClean="0"/>
              <a:t> writes of “development as freedom,</a:t>
            </a:r>
          </a:p>
          <a:p>
            <a:r>
              <a:rPr lang="en-US" dirty="0" smtClean="0"/>
              <a:t>. The concept of human freedom also encompasses various components of political freedom, including personal security, the rule of law, freedom of expression, political participation, and equality of opportunity</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The Central Role of Women: </a:t>
            </a:r>
            <a:r>
              <a:rPr lang="en-US" dirty="0" smtClean="0"/>
              <a:t>development scholars generally view women as playing the central role in the development drama. Globally, women tend to be poorer than men. </a:t>
            </a:r>
          </a:p>
          <a:p>
            <a:r>
              <a:rPr lang="en-US" dirty="0" smtClean="0"/>
              <a:t>Children need better health and education, and studies from around the developing world confirm that mothers tend to spend a significantly higher fraction of income under their control for the benefit of their children than fathers do. </a:t>
            </a:r>
          </a:p>
          <a:p>
            <a:r>
              <a:rPr lang="en-US" dirty="0" smtClean="0"/>
              <a:t>To make the biggest impact on development, then, a society must empower and invest in its women</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What Do We Mean By Development</a:t>
            </a:r>
            <a:endParaRPr lang="en-US" dirty="0"/>
          </a:p>
        </p:txBody>
      </p:sp>
      <p:sp>
        <p:nvSpPr>
          <p:cNvPr id="3" name="Content Placeholder 2"/>
          <p:cNvSpPr>
            <a:spLocks noGrp="1"/>
          </p:cNvSpPr>
          <p:nvPr>
            <p:ph idx="1"/>
          </p:nvPr>
        </p:nvSpPr>
        <p:spPr>
          <a:xfrm>
            <a:off x="457200" y="2708920"/>
            <a:ext cx="8229600" cy="3615680"/>
          </a:xfrm>
        </p:spPr>
        <p:txBody>
          <a:bodyPr>
            <a:normAutofit/>
          </a:bodyPr>
          <a:lstStyle/>
          <a:p>
            <a:r>
              <a:rPr lang="en-US" i="1" dirty="0" smtClean="0"/>
              <a:t>development may mean different things to different people so it </a:t>
            </a:r>
            <a:r>
              <a:rPr lang="en-US" dirty="0" smtClean="0"/>
              <a:t>is important that we have some working definition or meaning. </a:t>
            </a:r>
          </a:p>
          <a:p>
            <a:r>
              <a:rPr lang="en-US" dirty="0" smtClean="0"/>
              <a:t>Without that we would be unable to determine which country was actually developing and which was not.</a:t>
            </a:r>
          </a:p>
          <a:p>
            <a:pPr>
              <a:buNone/>
            </a:pPr>
            <a:endParaRPr lang="en-US" dirty="0" smtClean="0"/>
          </a:p>
          <a:p>
            <a:pPr marL="514350" indent="-514350">
              <a:buNone/>
            </a:pPr>
            <a:endParaRPr lang="en-IN" b="1" u="sng" dirty="0" smtClean="0"/>
          </a:p>
          <a:p>
            <a:pPr marL="514350" indent="-514350">
              <a:buAutoNum type="alphaUcParenBoth"/>
            </a:pPr>
            <a:endParaRPr lang="en-IN" b="1" u="sng"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Three Objectives of Development</a:t>
            </a:r>
            <a:endParaRPr lang="en-US" dirty="0"/>
          </a:p>
        </p:txBody>
      </p:sp>
      <p:sp>
        <p:nvSpPr>
          <p:cNvPr id="3" name="Content Placeholder 2"/>
          <p:cNvSpPr>
            <a:spLocks noGrp="1"/>
          </p:cNvSpPr>
          <p:nvPr>
            <p:ph idx="1"/>
          </p:nvPr>
        </p:nvSpPr>
        <p:spPr/>
        <p:txBody>
          <a:bodyPr>
            <a:normAutofit/>
          </a:bodyPr>
          <a:lstStyle/>
          <a:p>
            <a:r>
              <a:rPr lang="en-US" dirty="0" smtClean="0"/>
              <a:t>We may conclude that development is both a physical reality and a state of mind in which society has, through social, economic, institutional processes, secured the means for obtaining a better life. Whatever the specific components of this better life, development in all societies must have at least the following three objectives:</a:t>
            </a:r>
          </a:p>
          <a:p>
            <a:r>
              <a:rPr lang="en-IN" dirty="0" smtClean="0"/>
              <a:t>1.</a:t>
            </a:r>
            <a:r>
              <a:rPr lang="en-US" i="1" dirty="0" smtClean="0"/>
              <a:t> </a:t>
            </a:r>
            <a:r>
              <a:rPr lang="en-US" b="1" i="1" u="sng" dirty="0" smtClean="0"/>
              <a:t>To increase the availability and widen the distribution of basic life</a:t>
            </a:r>
            <a:r>
              <a:rPr lang="en-US" i="1" dirty="0" smtClean="0"/>
              <a:t>-sustaining goods such as food, shelter, health, and protection,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i="1" u="sng" dirty="0" smtClean="0"/>
              <a:t>2.To raise levels of living</a:t>
            </a:r>
            <a:r>
              <a:rPr lang="en-US" i="1" dirty="0" smtClean="0"/>
              <a:t>, including, in addition to higher incomes, the provision </a:t>
            </a:r>
            <a:r>
              <a:rPr lang="en-US" dirty="0" smtClean="0"/>
              <a:t>of more jobs, better education, and greater attention to cultural and human values, all of which will serve not only to enhance material wellbeing but also to generate greater individual and national self-esteem,</a:t>
            </a:r>
          </a:p>
          <a:p>
            <a:r>
              <a:rPr lang="en-IN" dirty="0" smtClean="0"/>
              <a:t>3.</a:t>
            </a:r>
            <a:r>
              <a:rPr lang="en-US" dirty="0" smtClean="0"/>
              <a:t> </a:t>
            </a:r>
            <a:r>
              <a:rPr lang="en-US" b="1" i="1" u="sng" dirty="0" smtClean="0"/>
              <a:t>To expand the range of economic and social choices available to individuals</a:t>
            </a:r>
            <a:r>
              <a:rPr lang="en-US" i="1" dirty="0" smtClean="0"/>
              <a:t> </a:t>
            </a:r>
            <a:r>
              <a:rPr lang="en-US" b="1" i="1" u="sng" dirty="0" smtClean="0"/>
              <a:t>and nations </a:t>
            </a:r>
            <a:r>
              <a:rPr lang="en-US" dirty="0" smtClean="0"/>
              <a:t>by freeing them from servitude and dependence, not only in relation to other people and nation-states, but also to the forces of ignorance and human misery</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err="1" smtClean="0"/>
              <a:t>Coclusion</a:t>
            </a:r>
            <a:r>
              <a:rPr lang="en-IN" dirty="0" smtClean="0"/>
              <a:t> -Thus it is clear that </a:t>
            </a:r>
            <a:r>
              <a:rPr lang="en-US" b="1" smtClean="0"/>
              <a:t>Development is the process </a:t>
            </a:r>
            <a:r>
              <a:rPr lang="en-US" smtClean="0"/>
              <a:t>of improving the quality of all human lives and capabilities by raising people’s levels of living, self-esteem and freedom.</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296144"/>
          </a:xfrm>
        </p:spPr>
        <p:txBody>
          <a:bodyPr>
            <a:normAutofit fontScale="90000"/>
          </a:bodyPr>
          <a:lstStyle/>
          <a:p>
            <a:r>
              <a:rPr lang="en-US" dirty="0" smtClean="0"/>
              <a:t>    The Future of the Millennium</a:t>
            </a:r>
            <a:br>
              <a:rPr lang="en-US" dirty="0" smtClean="0"/>
            </a:br>
            <a:r>
              <a:rPr lang="en-US" dirty="0" smtClean="0"/>
              <a:t>           Development Goals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Millennium Development Goals (MDGs) A set of </a:t>
            </a:r>
            <a:r>
              <a:rPr lang="en-US" dirty="0" smtClean="0"/>
              <a:t>eight</a:t>
            </a:r>
          </a:p>
          <a:p>
            <a:pPr>
              <a:buNone/>
            </a:pPr>
            <a:r>
              <a:rPr lang="en-US" dirty="0" smtClean="0"/>
              <a:t>    goals adopted by the United Nations in 2000 .The goals are</a:t>
            </a:r>
          </a:p>
          <a:p>
            <a:pPr>
              <a:buNone/>
            </a:pPr>
            <a:r>
              <a:rPr lang="en-US" dirty="0" smtClean="0"/>
              <a:t>     assigned specific targets to be achieved by 2015.</a:t>
            </a:r>
          </a:p>
          <a:p>
            <a:endParaRPr lang="en-US" dirty="0" smtClean="0"/>
          </a:p>
          <a:p>
            <a:r>
              <a:rPr lang="en-US" dirty="0" smtClean="0"/>
              <a:t>to eradicate extreme poverty and hunger; </a:t>
            </a:r>
          </a:p>
          <a:p>
            <a:r>
              <a:rPr lang="en-US" dirty="0" smtClean="0"/>
              <a:t>achieve universal primary education; </a:t>
            </a:r>
          </a:p>
          <a:p>
            <a:r>
              <a:rPr lang="en-US" dirty="0" smtClean="0"/>
              <a:t>promote gender equality and empower  women;</a:t>
            </a:r>
          </a:p>
          <a:p>
            <a:r>
              <a:rPr lang="en-US" dirty="0" smtClean="0"/>
              <a:t>reduce child mortality; </a:t>
            </a:r>
          </a:p>
          <a:p>
            <a:r>
              <a:rPr lang="en-US" dirty="0" smtClean="0"/>
              <a:t>improve maternal health; </a:t>
            </a:r>
          </a:p>
          <a:p>
            <a:r>
              <a:rPr lang="en-US" dirty="0" smtClean="0"/>
              <a:t>combat HIV/AIDS, malaria, and other diseases; </a:t>
            </a:r>
          </a:p>
          <a:p>
            <a:r>
              <a:rPr lang="en-US" dirty="0" smtClean="0"/>
              <a:t>ensure environmental sustainability; and </a:t>
            </a:r>
          </a:p>
          <a:p>
            <a:r>
              <a:rPr lang="en-US" dirty="0" smtClean="0"/>
              <a:t>develop a global partnership for development.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Committing themselves to making substantial progress toward the eradication of poverty and achieving other human development goals by 2015. </a:t>
            </a:r>
          </a:p>
          <a:p>
            <a:r>
              <a:rPr lang="en-US" dirty="0" smtClean="0"/>
              <a:t>The MDGs are the strongest statement yet of the international commitment to ending global poverty.</a:t>
            </a:r>
          </a:p>
          <a:p>
            <a:r>
              <a:rPr lang="en-US" dirty="0" smtClean="0"/>
              <a:t>They acknowledge the multidimensional nature of development and poverty alleviation;</a:t>
            </a:r>
          </a:p>
          <a:p>
            <a:r>
              <a:rPr lang="en-US" dirty="0" smtClean="0"/>
              <a:t>an end to poverty requires more than just increasing incomes of the poor</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Appropriately, the first MDG addresses the problem of extreme poverty and hunger. The two targets for this goal are more modest: </a:t>
            </a:r>
          </a:p>
          <a:p>
            <a:r>
              <a:rPr lang="en-US" dirty="0" smtClean="0"/>
              <a:t>to reduce by half the proportion of people living on less than $1 a day and</a:t>
            </a:r>
          </a:p>
          <a:p>
            <a:r>
              <a:rPr lang="en-US" dirty="0" smtClean="0"/>
              <a:t> to reduce by half the proportion of people who suffer from hunger. </a:t>
            </a:r>
          </a:p>
          <a:p>
            <a:r>
              <a:rPr lang="en-US" dirty="0" smtClean="0"/>
              <a:t>“Halving poverty” has come to serve as a touchstone for the MDGs as a whole.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 addition key international agencies, including the United Nations, the World Bank, the International Monetary Fund (IMF), the Organization for Economic Cooperation and Development (OECD), and the World Trade Organization (WTO), all helped develop the Millennium Declaration and so have a collective policy commitment to attacking poverty directly. The MDGs assign</a:t>
            </a:r>
          </a:p>
          <a:p>
            <a:r>
              <a:rPr lang="en-US" dirty="0" smtClean="0"/>
              <a:t>specific responsibilities to rich countries, including increased aid, removal of trade and investment barriers, and eliminating unsustainable debts of the poorest nations.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CRITICISM OF MDG</a:t>
            </a:r>
            <a:endParaRPr lang="en-US" dirty="0"/>
          </a:p>
        </p:txBody>
      </p:sp>
      <p:sp>
        <p:nvSpPr>
          <p:cNvPr id="3" name="Content Placeholder 2"/>
          <p:cNvSpPr>
            <a:spLocks noGrp="1"/>
          </p:cNvSpPr>
          <p:nvPr>
            <p:ph idx="1"/>
          </p:nvPr>
        </p:nvSpPr>
        <p:spPr/>
        <p:txBody>
          <a:bodyPr>
            <a:normAutofit/>
          </a:bodyPr>
          <a:lstStyle/>
          <a:p>
            <a:r>
              <a:rPr lang="en-US" dirty="0" smtClean="0"/>
              <a:t>some observers believe that the MDG targets were not ambitious enough,</a:t>
            </a:r>
          </a:p>
          <a:p>
            <a:r>
              <a:rPr lang="en-US" dirty="0" smtClean="0"/>
              <a:t>going little beyond projecting past rates of improvement 15 years into the Future, </a:t>
            </a:r>
          </a:p>
          <a:p>
            <a:r>
              <a:rPr lang="en-US" dirty="0" smtClean="0"/>
              <a:t>Moreover, the goals were not prioritized; for example, reducing hunger may leverage the achievement of many of the other health and education targets.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although the interrelatedness of development objective was implicit in the MDGs’ formulation, goals are presented and treat in reports as stand-alone objectives; in reality, the goals are not substitutes for the setting of 2015 as an end date for the targets could</a:t>
            </a:r>
          </a:p>
          <a:p>
            <a:r>
              <a:rPr lang="en-US" dirty="0" smtClean="0"/>
              <a:t>discourage rather than encourage further development assistance if it were not met.</a:t>
            </a:r>
          </a:p>
          <a:p>
            <a:r>
              <a:rPr lang="en-US" dirty="0" smtClean="0"/>
              <a:t>the MDGs measure poverty as the fraction of the</a:t>
            </a:r>
          </a:p>
          <a:p>
            <a:r>
              <a:rPr lang="en-US" dirty="0" smtClean="0"/>
              <a:t>population below the $1-a-day line, this is arbitrary and fails to account for</a:t>
            </a:r>
          </a:p>
          <a:p>
            <a:r>
              <a:rPr lang="en-US" dirty="0" smtClean="0"/>
              <a:t>the intensity of poverty—that a given amount of extra income to a family with</a:t>
            </a:r>
          </a:p>
          <a:p>
            <a:r>
              <a:rPr lang="en-US" dirty="0" smtClean="0"/>
              <a:t>a per capita income of, say, 70 cents a day makes a bigger impact on poverty</a:t>
            </a:r>
          </a:p>
          <a:p>
            <a:r>
              <a:rPr lang="en-US" dirty="0" smtClean="0"/>
              <a:t>than to a family earning 90 cents per day (see Chapter 5).</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Sustainable Development Goals</a:t>
            </a:r>
            <a:endParaRPr lang="en-US" dirty="0"/>
          </a:p>
        </p:txBody>
      </p:sp>
      <p:sp>
        <p:nvSpPr>
          <p:cNvPr id="3" name="Content Placeholder 2"/>
          <p:cNvSpPr>
            <a:spLocks noGrp="1"/>
          </p:cNvSpPr>
          <p:nvPr>
            <p:ph idx="1"/>
          </p:nvPr>
        </p:nvSpPr>
        <p:spPr/>
        <p:txBody>
          <a:bodyPr/>
          <a:lstStyle/>
          <a:p>
            <a:r>
              <a:rPr lang="en-US" dirty="0" smtClean="0"/>
              <a:t>With the imminent expiration of the MDGs, the UN coordinated global efforts to launch its successor, Sustainable Development Goals (SDGs)</a:t>
            </a:r>
          </a:p>
          <a:p>
            <a:r>
              <a:rPr lang="en-US" dirty="0" smtClean="0"/>
              <a:t> it is “a universal agenda” for all countries, developed as well as developing and without exceptions, “to be driven by five big, transformative shifts.” These universal shifts are:</a:t>
            </a:r>
          </a:p>
          <a:p>
            <a:r>
              <a:rPr lang="en-US" dirty="0" smtClean="0"/>
              <a:t>1. Leave no one behind—to move “from reducing to ending extreme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864096"/>
          </a:xfrm>
        </p:spPr>
        <p:txBody>
          <a:bodyPr/>
          <a:lstStyle/>
          <a:p>
            <a:r>
              <a:rPr lang="en-US" u="sng" dirty="0" smtClean="0"/>
              <a:t>Traditional Economic Measures</a:t>
            </a:r>
            <a:endParaRPr lang="en-US" u="sng" dirty="0"/>
          </a:p>
        </p:txBody>
      </p:sp>
      <p:sp>
        <p:nvSpPr>
          <p:cNvPr id="3" name="Content Placeholder 2"/>
          <p:cNvSpPr>
            <a:spLocks noGrp="1"/>
          </p:cNvSpPr>
          <p:nvPr>
            <p:ph idx="1"/>
          </p:nvPr>
        </p:nvSpPr>
        <p:spPr>
          <a:xfrm>
            <a:off x="395536" y="1874168"/>
            <a:ext cx="8229600" cy="4983832"/>
          </a:xfrm>
        </p:spPr>
        <p:txBody>
          <a:bodyPr>
            <a:normAutofit fontScale="70000" lnSpcReduction="20000"/>
          </a:bodyPr>
          <a:lstStyle/>
          <a:p>
            <a:pPr>
              <a:buNone/>
            </a:pPr>
            <a:r>
              <a:rPr lang="en-IN" u="sng" dirty="0" smtClean="0"/>
              <a:t> FEATURES </a:t>
            </a:r>
            <a:r>
              <a:rPr lang="en-IN" dirty="0" smtClean="0"/>
              <a:t>:</a:t>
            </a:r>
          </a:p>
          <a:p>
            <a:pPr>
              <a:buFont typeface="Wingdings" pitchFamily="2" charset="2"/>
              <a:buChar char="§"/>
            </a:pPr>
            <a:r>
              <a:rPr lang="en-US" dirty="0" smtClean="0"/>
              <a:t>Traditionally  </a:t>
            </a:r>
            <a:r>
              <a:rPr lang="en-US" b="1" dirty="0" smtClean="0"/>
              <a:t>development</a:t>
            </a:r>
            <a:r>
              <a:rPr lang="en-US" dirty="0" smtClean="0"/>
              <a:t> was generally seen as an economic phenomenon.</a:t>
            </a:r>
          </a:p>
          <a:p>
            <a:pPr>
              <a:buFont typeface="Wingdings" pitchFamily="2" charset="2"/>
              <a:buChar char="§"/>
            </a:pPr>
            <a:endParaRPr lang="en-US" dirty="0" smtClean="0"/>
          </a:p>
          <a:p>
            <a:r>
              <a:rPr lang="en-US" b="1" dirty="0" smtClean="0"/>
              <a:t>Development</a:t>
            </a:r>
            <a:r>
              <a:rPr lang="en-US" dirty="0" smtClean="0"/>
              <a:t> meant achieving sustained rates of growth </a:t>
            </a:r>
            <a:r>
              <a:rPr lang="en-US" b="1" dirty="0" smtClean="0"/>
              <a:t>in  per capita income.</a:t>
            </a:r>
            <a:r>
              <a:rPr lang="en-US" dirty="0" smtClean="0"/>
              <a:t> </a:t>
            </a:r>
          </a:p>
          <a:p>
            <a:endParaRPr lang="en-US" dirty="0" smtClean="0"/>
          </a:p>
          <a:p>
            <a:r>
              <a:rPr lang="en-US" dirty="0" smtClean="0"/>
              <a:t>Traditional approach used to measure overall economic well-being of a population. </a:t>
            </a:r>
          </a:p>
          <a:p>
            <a:endParaRPr lang="en-US" dirty="0" smtClean="0"/>
          </a:p>
          <a:p>
            <a:r>
              <a:rPr lang="en-US" dirty="0" smtClean="0"/>
              <a:t>rapid  industrialization and availability of goods and services to the average citizen for consumption and investment was its prime concerns. </a:t>
            </a:r>
          </a:p>
          <a:p>
            <a:endParaRPr lang="en-US" dirty="0" smtClean="0"/>
          </a:p>
          <a:p>
            <a:r>
              <a:rPr lang="en-US" dirty="0" smtClean="0"/>
              <a:t>It implies the  planned  change of the structure of production and employment so that agriculture’ share of both declines and that of the manufacturing and service industries increases.</a:t>
            </a:r>
          </a:p>
          <a:p>
            <a:endParaRPr lang="en-US" dirty="0" smtClean="0"/>
          </a:p>
          <a:p>
            <a:pPr>
              <a:buNone/>
            </a:pPr>
            <a:r>
              <a:rPr lang="en-US" dirty="0" smtClean="0"/>
              <a:t> </a:t>
            </a:r>
            <a:endParaRPr lang="en-US" u="sng" dirty="0" smtClean="0"/>
          </a:p>
          <a:p>
            <a:endParaRPr lang="en-US" dirty="0" smtClean="0"/>
          </a:p>
          <a:p>
            <a:pPr>
              <a:buFont typeface="Arial" pitchFamily="34" charset="0"/>
              <a:buChar char="•"/>
            </a:pPr>
            <a:endParaRPr lang="en-US" dirty="0" smtClean="0"/>
          </a:p>
          <a:p>
            <a:pPr>
              <a:buFont typeface="Arial" pitchFamily="34" charset="0"/>
              <a:buChar char="•"/>
            </a:pPr>
            <a:endParaRPr lang="en-US" dirty="0" smtClean="0"/>
          </a:p>
          <a:p>
            <a:pPr>
              <a:buNone/>
            </a:pPr>
            <a:endParaRPr lang="en-IN" dirty="0" smtClean="0"/>
          </a:p>
          <a:p>
            <a:pPr>
              <a:buNone/>
            </a:pPr>
            <a:endParaRPr lang="en-IN" dirty="0" smtClean="0"/>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1. Leave no one behind—to move “from reducing to ending extreme poverty,</a:t>
            </a:r>
          </a:p>
          <a:p>
            <a:r>
              <a:rPr lang="en-US" dirty="0" smtClean="0"/>
              <a:t>in all its forms;” in particular, to “design goals that focus on reaching</a:t>
            </a:r>
          </a:p>
          <a:p>
            <a:r>
              <a:rPr lang="en-US" dirty="0" smtClean="0"/>
              <a:t>excluded groups.”</a:t>
            </a:r>
          </a:p>
          <a:p>
            <a:r>
              <a:rPr lang="en-US" dirty="0" smtClean="0"/>
              <a:t>2. Put sustainable development at the core, “to integrate the social, economic,</a:t>
            </a:r>
          </a:p>
          <a:p>
            <a:r>
              <a:rPr lang="en-US" dirty="0" smtClean="0"/>
              <a:t>and environmental dimensions of sustainability.”</a:t>
            </a:r>
          </a:p>
          <a:p>
            <a:r>
              <a:rPr lang="en-US" dirty="0" smtClean="0"/>
              <a:t>3. Transform economies for jobs and inclusive growth, while moving to sustainable</a:t>
            </a:r>
          </a:p>
          <a:p>
            <a:r>
              <a:rPr lang="en-US" dirty="0" smtClean="0"/>
              <a:t>patterns of work and life.</a:t>
            </a:r>
          </a:p>
          <a:p>
            <a:r>
              <a:rPr lang="en-US" dirty="0" smtClean="0"/>
              <a:t>4. Build peace and effective, open, and accountable institutions for all, which</a:t>
            </a:r>
          </a:p>
          <a:p>
            <a:r>
              <a:rPr lang="en-US" dirty="0" smtClean="0"/>
              <a:t>“encourage the rule of law, property rights, freedom of speech and the</a:t>
            </a:r>
          </a:p>
          <a:p>
            <a:r>
              <a:rPr lang="en-US" dirty="0" smtClean="0"/>
              <a:t>media, open political choice, access to justice, and accountable government</a:t>
            </a:r>
          </a:p>
          <a:p>
            <a:r>
              <a:rPr lang="en-US" dirty="0" smtClean="0"/>
              <a:t>and public institutions.”</a:t>
            </a:r>
          </a:p>
          <a:p>
            <a:r>
              <a:rPr lang="en-US" dirty="0" smtClean="0"/>
              <a:t>5. Forge a new global partnership so that each priority should involve governments</a:t>
            </a:r>
          </a:p>
          <a:p>
            <a:r>
              <a:rPr lang="en-US" dirty="0" smtClean="0"/>
              <a:t>and also others, including people living in poverty, civil society</a:t>
            </a:r>
          </a:p>
          <a:p>
            <a:r>
              <a:rPr lang="en-US" dirty="0" smtClean="0"/>
              <a:t>and indigenous and local communities, multilateral institutions, business,</a:t>
            </a:r>
          </a:p>
          <a:p>
            <a:r>
              <a:rPr lang="en-US" dirty="0" smtClean="0"/>
              <a:t>academia, and philanthropy.</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lstStyle/>
          <a:p>
            <a:r>
              <a:rPr lang="en-US" u="sng" dirty="0" smtClean="0"/>
              <a:t>Traditional Economic Measures</a:t>
            </a:r>
            <a:endParaRPr lang="en-US" u="sng" dirty="0"/>
          </a:p>
        </p:txBody>
      </p:sp>
      <p:sp>
        <p:nvSpPr>
          <p:cNvPr id="3" name="Content Placeholder 2"/>
          <p:cNvSpPr>
            <a:spLocks noGrp="1"/>
          </p:cNvSpPr>
          <p:nvPr>
            <p:ph idx="1"/>
          </p:nvPr>
        </p:nvSpPr>
        <p:spPr>
          <a:xfrm>
            <a:off x="539552" y="1916832"/>
            <a:ext cx="8229600" cy="4389120"/>
          </a:xfrm>
        </p:spPr>
        <p:txBody>
          <a:bodyPr>
            <a:normAutofit lnSpcReduction="10000"/>
          </a:bodyPr>
          <a:lstStyle/>
          <a:p>
            <a:pPr>
              <a:buNone/>
            </a:pPr>
            <a:r>
              <a:rPr lang="en-IN" u="sng" dirty="0" smtClean="0"/>
              <a:t>LIMITATION </a:t>
            </a:r>
          </a:p>
          <a:p>
            <a:r>
              <a:rPr lang="en-US" dirty="0" smtClean="0"/>
              <a:t>The experience of the 1950s to early 1970s signaled that something was wrong with this narrow approach of development </a:t>
            </a:r>
          </a:p>
          <a:p>
            <a:r>
              <a:rPr lang="en-US" dirty="0" smtClean="0"/>
              <a:t> For example many developing  countries  reached  their economic growth targets but the levels of living of the masses remained  unchanged.</a:t>
            </a:r>
          </a:p>
          <a:p>
            <a:r>
              <a:rPr lang="en-US" dirty="0" smtClean="0"/>
              <a:t> Under this approach, poverty, discrimination, unemployment and income distribution which are major challenge before  developing countries, could not be addressed.</a:t>
            </a:r>
            <a:endParaRPr lang="en-IN" u="sng"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New Economic View of Development</a:t>
            </a:r>
            <a:endParaRPr lang="en-US" dirty="0"/>
          </a:p>
        </p:txBody>
      </p:sp>
      <p:sp>
        <p:nvSpPr>
          <p:cNvPr id="3" name="Content Placeholder 2"/>
          <p:cNvSpPr>
            <a:spLocks noGrp="1"/>
          </p:cNvSpPr>
          <p:nvPr>
            <p:ph idx="1"/>
          </p:nvPr>
        </p:nvSpPr>
        <p:spPr/>
        <p:txBody>
          <a:bodyPr>
            <a:normAutofit/>
          </a:bodyPr>
          <a:lstStyle/>
          <a:p>
            <a:r>
              <a:rPr lang="en-US" u="sng" dirty="0" smtClean="0"/>
              <a:t>FEATURE</a:t>
            </a:r>
            <a:r>
              <a:rPr lang="en-US" dirty="0" smtClean="0"/>
              <a:t> </a:t>
            </a:r>
          </a:p>
          <a:p>
            <a:endParaRPr lang="en-US" dirty="0" smtClean="0"/>
          </a:p>
          <a:p>
            <a:r>
              <a:rPr lang="en-US" dirty="0" smtClean="0"/>
              <a:t>During the 1970s, economic </a:t>
            </a:r>
            <a:r>
              <a:rPr lang="en-US" b="1" dirty="0" smtClean="0"/>
              <a:t>developmen</a:t>
            </a:r>
            <a:r>
              <a:rPr lang="en-US" dirty="0" smtClean="0"/>
              <a:t>t redefined in terms of the reduction or elimination of poverty, inequality, and unemployment within the context of a growing economy.</a:t>
            </a:r>
          </a:p>
          <a:p>
            <a:r>
              <a:rPr lang="en-US" dirty="0" smtClean="0"/>
              <a:t>“Redistribution from growth” was its common slogan.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New Economic View of Development</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b="1" dirty="0" smtClean="0"/>
              <a:t>Developmen</a:t>
            </a:r>
            <a:r>
              <a:rPr lang="en-US" dirty="0" smtClean="0"/>
              <a:t>t must therefore be understood as a multidimensional process-</a:t>
            </a:r>
          </a:p>
          <a:p>
            <a:r>
              <a:rPr lang="en-US" dirty="0" smtClean="0"/>
              <a:t> involving major changes in social structures, popular attitudes, and national institutions, as well as the acceleration of economic growth, the reduction of inequality, and the eradication of poverty.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New Economic View of Development</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smtClean="0"/>
          </a:p>
          <a:p>
            <a:r>
              <a:rPr lang="en-US" b="1" dirty="0" smtClean="0"/>
              <a:t>Developmen</a:t>
            </a:r>
            <a:r>
              <a:rPr lang="en-US" dirty="0" smtClean="0"/>
              <a:t>t represent the whole range of change by which an entire social  system tuned to the diverse basic needs and  aspirations of individuals and social groups within that system, moves away from a condition of life widely.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Amartya</a:t>
            </a:r>
            <a:r>
              <a:rPr lang="en-US" dirty="0" smtClean="0"/>
              <a:t> </a:t>
            </a:r>
            <a:r>
              <a:rPr lang="en-US" dirty="0" err="1" smtClean="0"/>
              <a:t>Sen’s</a:t>
            </a:r>
            <a:r>
              <a:rPr lang="en-US" dirty="0" smtClean="0"/>
              <a:t> “Capability” Approach</a:t>
            </a:r>
            <a:endParaRPr lang="en-US" dirty="0"/>
          </a:p>
        </p:txBody>
      </p:sp>
      <p:sp>
        <p:nvSpPr>
          <p:cNvPr id="3" name="Content Placeholder 2"/>
          <p:cNvSpPr>
            <a:spLocks noGrp="1"/>
          </p:cNvSpPr>
          <p:nvPr>
            <p:ph idx="1"/>
          </p:nvPr>
        </p:nvSpPr>
        <p:spPr/>
        <p:txBody>
          <a:bodyPr>
            <a:normAutofit fontScale="92500"/>
          </a:bodyPr>
          <a:lstStyle/>
          <a:p>
            <a:r>
              <a:rPr lang="en-US" dirty="0" err="1" smtClean="0"/>
              <a:t>Amartya</a:t>
            </a:r>
            <a:r>
              <a:rPr lang="en-US" dirty="0" smtClean="0"/>
              <a:t>  </a:t>
            </a:r>
            <a:r>
              <a:rPr lang="en-US" dirty="0" err="1" smtClean="0"/>
              <a:t>Sen</a:t>
            </a:r>
            <a:r>
              <a:rPr lang="en-US" dirty="0" smtClean="0"/>
              <a:t>, the 1998 Nobel laureate in economics, argues that the “capability to function” is what really matters  for  status  as  a  poor or non poor person.</a:t>
            </a:r>
          </a:p>
          <a:p>
            <a:r>
              <a:rPr lang="en-US" dirty="0" smtClean="0"/>
              <a:t> </a:t>
            </a:r>
            <a:r>
              <a:rPr lang="en-US" dirty="0" err="1" smtClean="0"/>
              <a:t>Sen</a:t>
            </a:r>
            <a:r>
              <a:rPr lang="en-US" dirty="0" smtClean="0"/>
              <a:t> argues that poverty cannot be properly measured by income or even by utility as conventionally understood; </a:t>
            </a:r>
          </a:p>
          <a:p>
            <a:r>
              <a:rPr lang="en-US" dirty="0" smtClean="0"/>
              <a:t>what matters fundamentally is not the things a person has—or the feelings these provide—but what a person </a:t>
            </a:r>
            <a:r>
              <a:rPr lang="en-US" i="1" dirty="0" smtClean="0"/>
              <a:t>is, or </a:t>
            </a:r>
            <a:r>
              <a:rPr lang="en-US" dirty="0" smtClean="0"/>
              <a:t>can be, and does, or </a:t>
            </a:r>
            <a:r>
              <a:rPr lang="en-US" i="1" dirty="0" smtClean="0"/>
              <a:t>can do. </a:t>
            </a:r>
          </a:p>
          <a:p>
            <a:r>
              <a:rPr lang="en-US" i="1" dirty="0" smtClean="0"/>
              <a:t>What matters for well-being is not just the characteristics </a:t>
            </a:r>
            <a:r>
              <a:rPr lang="en-US" dirty="0" smtClean="0"/>
              <a:t>of commodities consumed, as in the utility approach, but what use the consumer can and does make of commodities.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80120"/>
          </a:xfrm>
        </p:spPr>
        <p:txBody>
          <a:bodyPr>
            <a:normAutofit fontScale="90000"/>
          </a:bodyPr>
          <a:lstStyle/>
          <a:p>
            <a:r>
              <a:rPr lang="en-US" dirty="0" err="1" smtClean="0"/>
              <a:t>Amartya</a:t>
            </a:r>
            <a:r>
              <a:rPr lang="en-US" dirty="0" smtClean="0"/>
              <a:t> </a:t>
            </a:r>
            <a:r>
              <a:rPr lang="en-US" dirty="0" err="1" smtClean="0"/>
              <a:t>Sen’s</a:t>
            </a:r>
            <a:r>
              <a:rPr lang="en-US" dirty="0" smtClean="0"/>
              <a:t> “Capability” Approach</a:t>
            </a:r>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smtClean="0"/>
              <a:t>In the </a:t>
            </a:r>
            <a:r>
              <a:rPr lang="en-US" b="1" dirty="0" smtClean="0"/>
              <a:t>Capability Approach</a:t>
            </a:r>
            <a:r>
              <a:rPr lang="en-US" dirty="0" smtClean="0"/>
              <a:t> 'poverty' is understood as deprivation in the </a:t>
            </a:r>
            <a:r>
              <a:rPr lang="en-US" b="1" dirty="0" smtClean="0"/>
              <a:t>capability</a:t>
            </a:r>
            <a:r>
              <a:rPr lang="en-US" dirty="0" smtClean="0"/>
              <a:t> to live a good life  and '</a:t>
            </a:r>
            <a:r>
              <a:rPr lang="en-US" b="1" dirty="0" smtClean="0"/>
              <a:t>development</a:t>
            </a:r>
            <a:r>
              <a:rPr lang="en-US" dirty="0" smtClean="0"/>
              <a:t>' is understood  as  expansion of capability.</a:t>
            </a:r>
          </a:p>
          <a:p>
            <a:pPr>
              <a:buFont typeface="Wingdings" pitchFamily="2" charset="2"/>
              <a:buChar char="§"/>
            </a:pPr>
            <a:endParaRPr lang="en-US" dirty="0" smtClean="0"/>
          </a:p>
          <a:p>
            <a:pPr>
              <a:buFont typeface="Wingdings" pitchFamily="2" charset="2"/>
              <a:buChar char="§"/>
            </a:pPr>
            <a:r>
              <a:rPr lang="en-US" dirty="0" smtClean="0"/>
              <a:t>The </a:t>
            </a:r>
            <a:r>
              <a:rPr lang="en-US" b="1" dirty="0" smtClean="0"/>
              <a:t>Capability Approach</a:t>
            </a:r>
            <a:r>
              <a:rPr lang="en-US" dirty="0" smtClean="0"/>
              <a:t> focuses directly on the quality of life that individuals  are  actually  able  to  achieve. </a:t>
            </a:r>
          </a:p>
          <a:p>
            <a:pPr>
              <a:buFont typeface="Wingdings" pitchFamily="2" charset="2"/>
              <a:buChar char="§"/>
            </a:pPr>
            <a:endParaRPr lang="en-US" dirty="0" smtClean="0"/>
          </a:p>
          <a:p>
            <a:r>
              <a:rPr lang="en-US" dirty="0" smtClean="0"/>
              <a:t>This quality of life is analyzed in terms of the concepts of </a:t>
            </a:r>
            <a:r>
              <a:rPr lang="en-US" b="1" dirty="0" smtClean="0"/>
              <a:t>'functioning's' </a:t>
            </a:r>
            <a:r>
              <a:rPr lang="en-US" dirty="0" smtClean="0"/>
              <a:t>and '</a:t>
            </a:r>
            <a:r>
              <a:rPr lang="en-US" b="1" dirty="0" smtClean="0"/>
              <a:t>capability</a:t>
            </a:r>
            <a:r>
              <a:rPr lang="en-US" dirty="0" smtClean="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954</TotalTime>
  <Words>2203</Words>
  <Application>Microsoft Office PowerPoint</Application>
  <PresentationFormat>On-screen Show (4:3)</PresentationFormat>
  <Paragraphs>153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Introducing Economic Development A Global Perspective</vt:lpstr>
      <vt:lpstr>What Do We Mean By Development</vt:lpstr>
      <vt:lpstr>Traditional Economic Measures</vt:lpstr>
      <vt:lpstr>Traditional Economic Measures</vt:lpstr>
      <vt:lpstr>The New Economic View of Development</vt:lpstr>
      <vt:lpstr>The New Economic View of Development</vt:lpstr>
      <vt:lpstr>The New Economic View of Development</vt:lpstr>
      <vt:lpstr>Amartya Sen’s “Capability” Approach</vt:lpstr>
      <vt:lpstr>Amartya Sen’s “Capability” Approach</vt:lpstr>
      <vt:lpstr>Slide 10</vt:lpstr>
      <vt:lpstr>Slide 11</vt:lpstr>
      <vt:lpstr>Slide 12</vt:lpstr>
      <vt:lpstr>Slide 13</vt:lpstr>
      <vt:lpstr>Development and Happiness</vt:lpstr>
      <vt:lpstr>Slide 15</vt:lpstr>
      <vt:lpstr>Three Core Values of Development</vt:lpstr>
      <vt:lpstr>Slide 17</vt:lpstr>
      <vt:lpstr>Slide 18</vt:lpstr>
      <vt:lpstr>Slide 19</vt:lpstr>
      <vt:lpstr>The Three Objectives of Development</vt:lpstr>
      <vt:lpstr>Slide 21</vt:lpstr>
      <vt:lpstr>Slide 22</vt:lpstr>
      <vt:lpstr>    The Future of the Millennium            Development Goals</vt:lpstr>
      <vt:lpstr>Slide 24</vt:lpstr>
      <vt:lpstr>Slide 25</vt:lpstr>
      <vt:lpstr>Slide 26</vt:lpstr>
      <vt:lpstr>CRITICISM OF MDG</vt:lpstr>
      <vt:lpstr>Slide 28</vt:lpstr>
      <vt:lpstr>Sustainable Development Goals</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Economic Development A Global Perspective</dc:title>
  <dc:creator>Windows User</dc:creator>
  <cp:lastModifiedBy>Manish Kumar</cp:lastModifiedBy>
  <cp:revision>217</cp:revision>
  <dcterms:created xsi:type="dcterms:W3CDTF">2020-08-30T09:44:03Z</dcterms:created>
  <dcterms:modified xsi:type="dcterms:W3CDTF">2021-01-06T10:51:25Z</dcterms:modified>
</cp:coreProperties>
</file>