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1828800"/>
          </a:xfrm>
        </p:spPr>
        <p:txBody>
          <a:bodyPr/>
          <a:lstStyle/>
          <a:p>
            <a:r>
              <a:rPr lang="en-IN" dirty="0" smtClean="0"/>
              <a:t>Growth Experience</a:t>
            </a:r>
            <a:br>
              <a:rPr lang="en-IN" dirty="0" smtClean="0"/>
            </a:br>
            <a:r>
              <a:rPr lang="en-IN" dirty="0" smtClean="0"/>
              <a:t>By </a:t>
            </a:r>
            <a:r>
              <a:rPr lang="en-IN" dirty="0" err="1" smtClean="0"/>
              <a:t>Arvind</a:t>
            </a:r>
            <a:r>
              <a:rPr lang="en-IN" dirty="0" smtClean="0"/>
              <a:t> Subramanian</a:t>
            </a:r>
            <a:endParaRPr lang="en-IN" dirty="0"/>
          </a:p>
        </p:txBody>
      </p:sp>
      <p:sp>
        <p:nvSpPr>
          <p:cNvPr id="3" name="Subtitle 2"/>
          <p:cNvSpPr>
            <a:spLocks noGrp="1"/>
          </p:cNvSpPr>
          <p:nvPr>
            <p:ph type="subTitle" idx="1"/>
          </p:nvPr>
        </p:nvSpPr>
        <p:spPr>
          <a:xfrm>
            <a:off x="533400" y="3200400"/>
            <a:ext cx="7854696" cy="1676400"/>
          </a:xfrm>
        </p:spPr>
        <p:txBody>
          <a:bodyPr>
            <a:normAutofit fontScale="77500" lnSpcReduction="20000"/>
          </a:bodyPr>
          <a:lstStyle/>
          <a:p>
            <a:r>
              <a:rPr lang="en-IN" b="1" dirty="0" smtClean="0"/>
              <a:t>Dr </a:t>
            </a:r>
            <a:r>
              <a:rPr lang="en-IN" b="1" dirty="0" err="1" smtClean="0"/>
              <a:t>Shailesh</a:t>
            </a:r>
            <a:r>
              <a:rPr lang="en-IN" b="1" dirty="0" smtClean="0"/>
              <a:t> Kumar</a:t>
            </a:r>
          </a:p>
          <a:p>
            <a:r>
              <a:rPr lang="en-IN" b="1" dirty="0" smtClean="0"/>
              <a:t>Assistant Professor</a:t>
            </a:r>
          </a:p>
          <a:p>
            <a:r>
              <a:rPr lang="en-IN" b="1" dirty="0" smtClean="0"/>
              <a:t>Dept of Economics</a:t>
            </a:r>
          </a:p>
          <a:p>
            <a:r>
              <a:rPr lang="en-IN" b="1" dirty="0" err="1" smtClean="0"/>
              <a:t>Bharati</a:t>
            </a:r>
            <a:r>
              <a:rPr lang="en-IN" b="1" dirty="0" smtClean="0"/>
              <a:t> College</a:t>
            </a:r>
          </a:p>
          <a:p>
            <a:r>
              <a:rPr lang="en-IN" b="1" dirty="0" smtClean="0"/>
              <a:t> University of Delhi</a:t>
            </a: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1" y="838200"/>
            <a:ext cx="7848600" cy="5632311"/>
          </a:xfrm>
          <a:prstGeom prst="rect">
            <a:avLst/>
          </a:prstGeom>
          <a:noFill/>
        </p:spPr>
        <p:txBody>
          <a:bodyPr wrap="square" rtlCol="0">
            <a:spAutoFit/>
          </a:bodyPr>
          <a:lstStyle/>
          <a:p>
            <a:r>
              <a:rPr lang="en-IN" b="1" dirty="0" smtClean="0"/>
              <a:t>Where T and D losses (high)----------quality of power i.e. voltage and reliability (low)</a:t>
            </a:r>
          </a:p>
          <a:p>
            <a:r>
              <a:rPr lang="en-IN" b="1" dirty="0" smtClean="0"/>
              <a:t> </a:t>
            </a:r>
          </a:p>
          <a:p>
            <a:r>
              <a:rPr lang="en-IN" b="1" dirty="0" smtClean="0"/>
              <a:t>Shows that T and D losses are not directly related to capacity but are also determined by state level policy decisions. </a:t>
            </a:r>
            <a:r>
              <a:rPr lang="en-IN" b="1" dirty="0" err="1" smtClean="0"/>
              <a:t>Lossess</a:t>
            </a:r>
            <a:r>
              <a:rPr lang="en-IN" b="1" dirty="0" smtClean="0"/>
              <a:t> can be minimised by improving controls and creating institutions to </a:t>
            </a:r>
            <a:r>
              <a:rPr lang="en-IN" b="1" dirty="0" err="1" smtClean="0"/>
              <a:t>inforce</a:t>
            </a:r>
            <a:r>
              <a:rPr lang="en-IN" b="1" dirty="0" smtClean="0"/>
              <a:t> law and non-presence of these is a state failure. Author finds that the states with low T and D losses progressed at a faster rate b/n 1980-2000</a:t>
            </a:r>
          </a:p>
          <a:p>
            <a:r>
              <a:rPr lang="en-IN" b="1" dirty="0" smtClean="0"/>
              <a:t>Implications-</a:t>
            </a:r>
          </a:p>
          <a:p>
            <a:r>
              <a:rPr lang="en-IN" b="1" dirty="0" smtClean="0"/>
              <a:t> </a:t>
            </a:r>
          </a:p>
          <a:p>
            <a:r>
              <a:rPr lang="en-IN" b="1" dirty="0" smtClean="0"/>
              <a:t>Economic development results from the interaction of growth triggers with the right fundamentals that allow the triggers to be exploited. The fundamentals are not just the pooled of skilled human capital built through technology, management and research institutions. They go beyond and consist of meta institutions of democracy, rule of law, free press and technocratic bureaucracy,  however what is most important is the quality of institutions</a:t>
            </a:r>
          </a:p>
          <a:p>
            <a:r>
              <a:rPr lang="en-IN" dirty="0" smtClean="0"/>
              <a:t> </a:t>
            </a:r>
          </a:p>
          <a:p>
            <a:endParaRPr lang="en-IN"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1219200"/>
            <a:ext cx="7772399" cy="4524315"/>
          </a:xfrm>
          <a:prstGeom prst="rect">
            <a:avLst/>
          </a:prstGeom>
          <a:noFill/>
        </p:spPr>
        <p:txBody>
          <a:bodyPr wrap="square" rtlCol="0">
            <a:spAutoFit/>
          </a:bodyPr>
          <a:lstStyle/>
          <a:p>
            <a:r>
              <a:rPr lang="en-IN" b="1" dirty="0" smtClean="0"/>
              <a:t>Scope of state activities are shrinking day by day whereas what is needed is an effective and competent state for performing some core functions. There is a clear cut institutional decline over the period of time that is needed to be reversed both at national and state level. </a:t>
            </a:r>
          </a:p>
          <a:p>
            <a:r>
              <a:rPr lang="en-IN" b="1" dirty="0" smtClean="0"/>
              <a:t>Higher growth in </a:t>
            </a:r>
            <a:r>
              <a:rPr lang="en-IN" b="1" dirty="0" err="1" smtClean="0"/>
              <a:t>india</a:t>
            </a:r>
            <a:r>
              <a:rPr lang="en-IN" b="1" dirty="0" smtClean="0"/>
              <a:t> has led to higher inequalities across states i.e. more divergent growth.</a:t>
            </a:r>
          </a:p>
          <a:p>
            <a:r>
              <a:rPr lang="en-IN" b="1" dirty="0" smtClean="0"/>
              <a:t> </a:t>
            </a:r>
            <a:r>
              <a:rPr lang="en-IN" b="1" dirty="0" smtClean="0"/>
              <a:t>Challenge </a:t>
            </a:r>
            <a:r>
              <a:rPr lang="en-IN" b="1" dirty="0" smtClean="0"/>
              <a:t>before India is to reverse the divergence of growth across states (to reduce </a:t>
            </a:r>
            <a:r>
              <a:rPr lang="en-IN" b="1" dirty="0" smtClean="0"/>
              <a:t>economic Inequalities </a:t>
            </a:r>
            <a:r>
              <a:rPr lang="en-IN" b="1" dirty="0" smtClean="0"/>
              <a:t>across states</a:t>
            </a:r>
            <a:r>
              <a:rPr lang="en-IN" b="1" dirty="0" smtClean="0"/>
              <a:t>)-</a:t>
            </a:r>
            <a:endParaRPr lang="en-IN" b="1" dirty="0" smtClean="0"/>
          </a:p>
          <a:p>
            <a:r>
              <a:rPr lang="en-IN" b="1" dirty="0" smtClean="0"/>
              <a:t>How </a:t>
            </a:r>
            <a:r>
              <a:rPr lang="en-IN" b="1" dirty="0" smtClean="0"/>
              <a:t>the divergences or inequalities exists between different states of India can be reversed or reduced back is a big question</a:t>
            </a:r>
            <a:r>
              <a:rPr lang="en-IN" b="1" dirty="0" smtClean="0"/>
              <a:t>. One </a:t>
            </a:r>
            <a:r>
              <a:rPr lang="en-IN" b="1" dirty="0" smtClean="0"/>
              <a:t>suggestion or way out is making capital and labourers to move across or between states to cover-up or bridge up the gap </a:t>
            </a:r>
            <a:r>
              <a:rPr lang="en-IN" b="1" dirty="0" smtClean="0"/>
              <a:t>exists. Because </a:t>
            </a:r>
            <a:r>
              <a:rPr lang="en-IN" b="1" dirty="0" smtClean="0"/>
              <a:t>free flow of capital to a deficit state can </a:t>
            </a:r>
            <a:r>
              <a:rPr lang="en-IN" b="1" dirty="0" smtClean="0"/>
              <a:t>fulfil </a:t>
            </a:r>
            <a:r>
              <a:rPr lang="en-IN" b="1" dirty="0" smtClean="0"/>
              <a:t>the capital requirement for development but in reality capital will Never flow to underdeveloped regions or States where numerous problems exists such as law </a:t>
            </a:r>
            <a:r>
              <a:rPr lang="en-IN" b="1" dirty="0" smtClean="0"/>
              <a:t>and order, poor </a:t>
            </a:r>
            <a:r>
              <a:rPr lang="en-IN" b="1" dirty="0" smtClean="0"/>
              <a:t>policy implementation and </a:t>
            </a:r>
            <a:r>
              <a:rPr lang="en-IN" b="1" dirty="0" smtClean="0"/>
              <a:t>poor</a:t>
            </a:r>
            <a:endParaRPr lang="en-IN"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1143000"/>
            <a:ext cx="7620000" cy="4678204"/>
          </a:xfrm>
          <a:prstGeom prst="rect">
            <a:avLst/>
          </a:prstGeom>
          <a:noFill/>
        </p:spPr>
        <p:txBody>
          <a:bodyPr wrap="square" rtlCol="0">
            <a:spAutoFit/>
          </a:bodyPr>
          <a:lstStyle/>
          <a:p>
            <a:r>
              <a:rPr lang="en-IN" sz="2000" b="1" dirty="0" smtClean="0"/>
              <a:t>What </a:t>
            </a:r>
            <a:r>
              <a:rPr lang="en-IN" sz="2000" b="1" dirty="0" smtClean="0"/>
              <a:t>happened then </a:t>
            </a:r>
            <a:r>
              <a:rPr lang="en-IN" sz="2000" b="1" dirty="0" smtClean="0"/>
              <a:t>is the </a:t>
            </a:r>
            <a:r>
              <a:rPr lang="en-IN" sz="2000" b="1" dirty="0" smtClean="0"/>
              <a:t>convergence or growth catching or matching between states in growth will fail and divergences or inequalities between states will be widened and large</a:t>
            </a:r>
            <a:r>
              <a:rPr lang="en-IN" sz="2000" b="1" dirty="0" smtClean="0"/>
              <a:t>. </a:t>
            </a:r>
            <a:r>
              <a:rPr lang="en-IN" sz="2000" b="1" dirty="0" err="1" smtClean="0"/>
              <a:t>Laboures</a:t>
            </a:r>
            <a:r>
              <a:rPr lang="en-IN" sz="2000" b="1" dirty="0" smtClean="0"/>
              <a:t> </a:t>
            </a:r>
            <a:r>
              <a:rPr lang="en-IN" sz="2000" b="1" dirty="0" smtClean="0"/>
              <a:t>from </a:t>
            </a:r>
            <a:r>
              <a:rPr lang="en-IN" sz="2000" b="1" dirty="0" smtClean="0"/>
              <a:t>underdeveloped regions will migrate to developed regions in search of job</a:t>
            </a:r>
            <a:r>
              <a:rPr lang="en-IN" sz="2000" b="1" dirty="0" smtClean="0"/>
              <a:t>. So, it </a:t>
            </a:r>
            <a:r>
              <a:rPr lang="en-IN" sz="2000" b="1" dirty="0" smtClean="0"/>
              <a:t>will create another problem and challenge for policy makers</a:t>
            </a:r>
            <a:r>
              <a:rPr lang="en-IN" sz="2000" b="1" dirty="0" smtClean="0"/>
              <a:t>. Skilling </a:t>
            </a:r>
            <a:r>
              <a:rPr lang="en-IN" sz="2000" b="1" dirty="0" smtClean="0"/>
              <a:t>labourers through training program and improving governance and provisioning better infrastructure will address the growth inequalities between </a:t>
            </a:r>
            <a:r>
              <a:rPr lang="en-IN" sz="2000" b="1" dirty="0" smtClean="0"/>
              <a:t>States. By creating </a:t>
            </a:r>
            <a:r>
              <a:rPr lang="en-IN" sz="2000" b="1" dirty="0" smtClean="0"/>
              <a:t>the conditions for greater economic convergence across states and skill groups. </a:t>
            </a:r>
          </a:p>
          <a:p>
            <a:r>
              <a:rPr lang="en-IN" sz="2000" b="1" dirty="0" smtClean="0"/>
              <a:t>State has a very important role to play in </a:t>
            </a:r>
            <a:r>
              <a:rPr lang="en-IN" sz="2000" b="1" dirty="0" smtClean="0"/>
              <a:t>this governance.</a:t>
            </a:r>
          </a:p>
          <a:p>
            <a:endParaRPr lang="en-IN" sz="2000" b="1" dirty="0" smtClean="0"/>
          </a:p>
          <a:p>
            <a:endParaRPr lang="en-IN" sz="2000" b="1" dirty="0" smtClean="0"/>
          </a:p>
          <a:p>
            <a:r>
              <a:rPr lang="en-IN" sz="2000" b="1" dirty="0" smtClean="0"/>
              <a:t> </a:t>
            </a:r>
            <a:r>
              <a:rPr lang="en-IN" sz="2000" b="1" dirty="0" smtClean="0"/>
              <a:t>                                      THANK YOU</a:t>
            </a:r>
            <a:endParaRPr lang="en-IN" sz="2000" b="1"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normAutofit fontScale="90000"/>
          </a:bodyPr>
          <a:lstStyle/>
          <a:p>
            <a:r>
              <a:rPr lang="en-IN" b="1" dirty="0" smtClean="0"/>
              <a:t>Growth </a:t>
            </a:r>
            <a:r>
              <a:rPr lang="en-IN" b="1" dirty="0" smtClean="0"/>
              <a:t>Experience</a:t>
            </a:r>
            <a:endParaRPr lang="en-IN" b="1" dirty="0"/>
          </a:p>
        </p:txBody>
      </p:sp>
      <p:sp>
        <p:nvSpPr>
          <p:cNvPr id="3" name="Content Placeholder 2"/>
          <p:cNvSpPr>
            <a:spLocks noGrp="1"/>
          </p:cNvSpPr>
          <p:nvPr>
            <p:ph idx="1"/>
          </p:nvPr>
        </p:nvSpPr>
        <p:spPr>
          <a:xfrm>
            <a:off x="457200" y="1524000"/>
            <a:ext cx="8229600" cy="4800600"/>
          </a:xfrm>
        </p:spPr>
        <p:txBody>
          <a:bodyPr/>
          <a:lstStyle/>
          <a:p>
            <a:endParaRPr lang="en-IN" dirty="0" smtClean="0"/>
          </a:p>
          <a:p>
            <a:r>
              <a:rPr lang="en-IN" b="1" dirty="0" smtClean="0"/>
              <a:t>Analyse the Indian growth experience from two perspectives</a:t>
            </a:r>
          </a:p>
          <a:p>
            <a:r>
              <a:rPr lang="en-IN" b="1" dirty="0" smtClean="0"/>
              <a:t>1. India’s aggregate growth experience over time</a:t>
            </a:r>
          </a:p>
          <a:p>
            <a:pPr>
              <a:buNone/>
            </a:pPr>
            <a:r>
              <a:rPr lang="en-IN" b="1" dirty="0" smtClean="0">
                <a:latin typeface="Calibri"/>
              </a:rPr>
              <a:t>                         →why turned around?</a:t>
            </a:r>
          </a:p>
          <a:p>
            <a:pPr>
              <a:buNone/>
            </a:pPr>
            <a:r>
              <a:rPr lang="en-IN" b="1" dirty="0" smtClean="0">
                <a:latin typeface="Calibri"/>
              </a:rPr>
              <a:t>                         →why the acceleration happen during 1980s?</a:t>
            </a:r>
          </a:p>
          <a:p>
            <a:pPr>
              <a:buNone/>
            </a:pPr>
            <a:r>
              <a:rPr lang="en-IN" b="1" dirty="0" smtClean="0">
                <a:latin typeface="Calibri"/>
              </a:rPr>
              <a:t>                         →what was the explanation for that?</a:t>
            </a:r>
          </a:p>
          <a:p>
            <a:pPr>
              <a:buNone/>
            </a:pPr>
            <a:r>
              <a:rPr lang="en-IN" b="1" dirty="0" smtClean="0">
                <a:latin typeface="Calibri"/>
              </a:rPr>
              <a:t>    2. What are the reasons behind the variations in growth across Indian states?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IN" dirty="0" smtClean="0"/>
              <a:t>Different measures of growth:</a:t>
            </a:r>
            <a:endParaRPr lang="en-IN" dirty="0"/>
          </a:p>
        </p:txBody>
      </p:sp>
      <p:sp>
        <p:nvSpPr>
          <p:cNvPr id="3" name="Content Placeholder 2"/>
          <p:cNvSpPr>
            <a:spLocks noGrp="1"/>
          </p:cNvSpPr>
          <p:nvPr>
            <p:ph idx="1"/>
          </p:nvPr>
        </p:nvSpPr>
        <p:spPr/>
        <p:txBody>
          <a:bodyPr/>
          <a:lstStyle/>
          <a:p>
            <a:endParaRPr lang="en-IN" dirty="0" smtClean="0"/>
          </a:p>
          <a:p>
            <a:r>
              <a:rPr lang="en-IN" b="1" dirty="0" smtClean="0"/>
              <a:t>GDP per capita</a:t>
            </a:r>
          </a:p>
          <a:p>
            <a:r>
              <a:rPr lang="en-IN" b="1" dirty="0" smtClean="0"/>
              <a:t>Output per worker</a:t>
            </a:r>
          </a:p>
          <a:p>
            <a:r>
              <a:rPr lang="en-IN" b="1" dirty="0" smtClean="0"/>
              <a:t>Total factor productivity</a:t>
            </a:r>
          </a:p>
          <a:p>
            <a:r>
              <a:rPr lang="en-IN" b="1" dirty="0" smtClean="0"/>
              <a:t>There was a turned around in all measures of growth(GDP per capita, Output per worker &amp; TFP) during 1980s. </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066800"/>
            <a:ext cx="7772400" cy="646331"/>
          </a:xfrm>
          <a:prstGeom prst="rect">
            <a:avLst/>
          </a:prstGeom>
          <a:noFill/>
        </p:spPr>
        <p:txBody>
          <a:bodyPr wrap="square" rtlCol="0">
            <a:spAutoFit/>
          </a:bodyPr>
          <a:lstStyle/>
          <a:p>
            <a:pPr marL="342900" indent="-342900"/>
            <a:r>
              <a:rPr lang="en-IN" dirty="0" smtClean="0"/>
              <a:t> </a:t>
            </a:r>
          </a:p>
          <a:p>
            <a:endParaRPr lang="en-IN" dirty="0"/>
          </a:p>
        </p:txBody>
      </p:sp>
      <p:sp>
        <p:nvSpPr>
          <p:cNvPr id="5" name="TextBox 4"/>
          <p:cNvSpPr txBox="1"/>
          <p:nvPr/>
        </p:nvSpPr>
        <p:spPr>
          <a:xfrm>
            <a:off x="533400" y="457200"/>
            <a:ext cx="7924800" cy="5909310"/>
          </a:xfrm>
          <a:prstGeom prst="rect">
            <a:avLst/>
          </a:prstGeom>
          <a:noFill/>
        </p:spPr>
        <p:txBody>
          <a:bodyPr wrap="square" rtlCol="0">
            <a:spAutoFit/>
          </a:bodyPr>
          <a:lstStyle/>
          <a:p>
            <a:pPr marL="342900" indent="-342900">
              <a:buAutoNum type="arabicPeriod"/>
            </a:pPr>
            <a:r>
              <a:rPr lang="en-IN" b="1" dirty="0" smtClean="0"/>
              <a:t>Rate of growth of Indian economy in per capita terms ↑ since 1980</a:t>
            </a:r>
          </a:p>
          <a:p>
            <a:endParaRPr lang="en-IN" b="1" dirty="0" smtClean="0"/>
          </a:p>
          <a:p>
            <a:r>
              <a:rPr lang="en-IN" b="1" dirty="0" smtClean="0"/>
              <a:t>1950 t0 1980 ----------1.7% per annum</a:t>
            </a:r>
          </a:p>
          <a:p>
            <a:endParaRPr lang="en-IN" b="1" dirty="0" smtClean="0"/>
          </a:p>
          <a:p>
            <a:r>
              <a:rPr lang="en-IN" b="1" dirty="0" smtClean="0"/>
              <a:t>1980s </a:t>
            </a:r>
            <a:r>
              <a:rPr lang="en-IN" b="1" dirty="0" err="1" smtClean="0"/>
              <a:t>omwards</a:t>
            </a:r>
            <a:r>
              <a:rPr lang="en-IN" b="1" dirty="0" smtClean="0"/>
              <a:t> ------4% per annum</a:t>
            </a:r>
          </a:p>
          <a:p>
            <a:endParaRPr lang="en-IN" b="1" dirty="0" smtClean="0"/>
          </a:p>
          <a:p>
            <a:r>
              <a:rPr lang="en-IN" b="1" dirty="0" smtClean="0"/>
              <a:t>This significant increase in per capita income marks a turnaround in the economy. This turn around was present in almost all measures of growth-</a:t>
            </a:r>
          </a:p>
          <a:p>
            <a:r>
              <a:rPr lang="en-IN" b="1" dirty="0" smtClean="0"/>
              <a:t>e.g. output per capita, . output per worker and total factor productivity (TPF)</a:t>
            </a:r>
          </a:p>
          <a:p>
            <a:r>
              <a:rPr lang="en-IN" b="1" dirty="0" smtClean="0"/>
              <a:t>as all of these accelerated sharply after 1980.</a:t>
            </a:r>
          </a:p>
          <a:p>
            <a:endParaRPr lang="en-IN" b="1" dirty="0" smtClean="0"/>
          </a:p>
          <a:p>
            <a:r>
              <a:rPr lang="en-IN" b="1" dirty="0" smtClean="0"/>
              <a:t>The most striking feature was ↑ in TPF from 0.3%(1960-80) to 2%(1980-2000) p.a. Growth accounting decomposition shows that contribution of growth of TPF to overall labour productivity growth was exceptionally high </a:t>
            </a:r>
            <a:r>
              <a:rPr lang="en-IN" b="1" dirty="0" err="1" smtClean="0"/>
              <a:t>i.e.around</a:t>
            </a:r>
            <a:r>
              <a:rPr lang="en-IN" b="1" dirty="0" smtClean="0"/>
              <a:t> 60% b/n 1980-2000 (a performance that was only surpassed by china). This implies that economic growth in India since 1980 is a result of increases in productivity and hence sustainable in future.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066800"/>
            <a:ext cx="8153401" cy="5078313"/>
          </a:xfrm>
          <a:prstGeom prst="rect">
            <a:avLst/>
          </a:prstGeom>
          <a:noFill/>
        </p:spPr>
        <p:txBody>
          <a:bodyPr wrap="square" rtlCol="0">
            <a:spAutoFit/>
          </a:bodyPr>
          <a:lstStyle/>
          <a:p>
            <a:r>
              <a:rPr lang="en-IN" b="1" dirty="0" smtClean="0"/>
              <a:t>2. This turnaround has also been true at level of all three major sectors-</a:t>
            </a:r>
          </a:p>
          <a:p>
            <a:r>
              <a:rPr lang="en-IN" b="1" dirty="0" smtClean="0"/>
              <a:t>Agriculture-- growth ↑ by 2.7%</a:t>
            </a:r>
          </a:p>
          <a:p>
            <a:r>
              <a:rPr lang="en-IN" b="1" dirty="0" smtClean="0"/>
              <a:t>Manufacturing and services----growth↑ from 2-3% to 6%</a:t>
            </a:r>
          </a:p>
          <a:p>
            <a:r>
              <a:rPr lang="en-IN" b="1" dirty="0" smtClean="0"/>
              <a:t>3. This surge in growth was also accompanied by reduction in instability of growth</a:t>
            </a:r>
          </a:p>
          <a:p>
            <a:r>
              <a:rPr lang="en-IN" b="1" dirty="0" smtClean="0"/>
              <a:t>As Standard Deviation in the growth of output per worker ↓</a:t>
            </a:r>
          </a:p>
          <a:p>
            <a:r>
              <a:rPr lang="en-IN" b="1" dirty="0" smtClean="0"/>
              <a:t>Pre 1980-------3.7%</a:t>
            </a:r>
          </a:p>
          <a:p>
            <a:r>
              <a:rPr lang="en-IN" b="1" dirty="0" smtClean="0"/>
              <a:t>Post 1980-------1.9% (a performance better than almost every other country </a:t>
            </a:r>
          </a:p>
          <a:p>
            <a:r>
              <a:rPr lang="en-IN" b="1" dirty="0" smtClean="0"/>
              <a:t>Shows that in period after 1980 India has had a very high and very stable growth </a:t>
            </a:r>
          </a:p>
          <a:p>
            <a:r>
              <a:rPr lang="en-IN" b="1" dirty="0" smtClean="0"/>
              <a:t>4. The improvement in India s’ performance is also confirmed by the cross national evidence in form of </a:t>
            </a:r>
            <a:r>
              <a:rPr lang="en-IN" b="1" dirty="0" err="1" smtClean="0"/>
              <a:t>barro</a:t>
            </a:r>
            <a:r>
              <a:rPr lang="en-IN" b="1" dirty="0" smtClean="0"/>
              <a:t> type cross country growth regression for period 1960-80 and 1980-99</a:t>
            </a:r>
          </a:p>
          <a:p>
            <a:r>
              <a:rPr lang="en-IN" b="1" dirty="0" smtClean="0"/>
              <a:t>It suggests that after controlling policies</a:t>
            </a:r>
            <a:r>
              <a:rPr lang="en-IN" b="1" dirty="0" smtClean="0"/>
              <a:t>, endowments </a:t>
            </a:r>
            <a:r>
              <a:rPr lang="en-IN" b="1" dirty="0" smtClean="0"/>
              <a:t>and initial income</a:t>
            </a:r>
          </a:p>
          <a:p>
            <a:r>
              <a:rPr lang="en-IN" b="1" dirty="0" smtClean="0"/>
              <a:t>India grew at-----0.7% p.a.(b/n 1960-80)---slower than the average country</a:t>
            </a:r>
          </a:p>
          <a:p>
            <a:r>
              <a:rPr lang="en-IN" b="1" dirty="0" smtClean="0"/>
              <a:t>India grew at-----2.1% p.a.(b/n 1980-99)---faster than the average country</a:t>
            </a:r>
          </a:p>
          <a:p>
            <a:r>
              <a:rPr lang="en-IN" b="1" dirty="0" smtClean="0"/>
              <a:t>It shows that India performed much better than other countries since 1980</a:t>
            </a:r>
          </a:p>
          <a:p>
            <a:endParaRPr lang="en-IN"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1" y="381000"/>
            <a:ext cx="7848599" cy="6463308"/>
          </a:xfrm>
          <a:prstGeom prst="rect">
            <a:avLst/>
          </a:prstGeom>
          <a:noFill/>
        </p:spPr>
        <p:txBody>
          <a:bodyPr wrap="square" rtlCol="0">
            <a:spAutoFit/>
          </a:bodyPr>
          <a:lstStyle/>
          <a:p>
            <a:r>
              <a:rPr lang="en-IN" b="1" dirty="0" smtClean="0"/>
              <a:t>II. Causes of reversal of fortune around 1980</a:t>
            </a:r>
            <a:endParaRPr lang="en-IN" dirty="0" smtClean="0"/>
          </a:p>
          <a:p>
            <a:r>
              <a:rPr lang="en-IN" dirty="0" smtClean="0"/>
              <a:t> </a:t>
            </a:r>
          </a:p>
          <a:p>
            <a:r>
              <a:rPr lang="en-IN" b="1" dirty="0" smtClean="0"/>
              <a:t>Author argue that this is difficult to explain it through serious reforms i.e. External liberalization (as it happened at the end of 1990s) and internal reforms (that were implemented in labour and product market in 1980s and esp. de-licensing started in late 1980s–but these were too little and too late to explain such a big turnaround).</a:t>
            </a:r>
          </a:p>
          <a:p>
            <a:r>
              <a:rPr lang="en-IN" b="1" dirty="0" smtClean="0"/>
              <a:t> </a:t>
            </a:r>
          </a:p>
          <a:p>
            <a:r>
              <a:rPr lang="en-IN" b="1" dirty="0" err="1" smtClean="0"/>
              <a:t>Ahluwalia</a:t>
            </a:r>
            <a:r>
              <a:rPr lang="en-IN" b="1" dirty="0" smtClean="0"/>
              <a:t>, </a:t>
            </a:r>
            <a:r>
              <a:rPr lang="en-IN" b="1" dirty="0" err="1" smtClean="0"/>
              <a:t>Srinivasan</a:t>
            </a:r>
            <a:r>
              <a:rPr lang="en-IN" b="1" dirty="0" smtClean="0"/>
              <a:t> and </a:t>
            </a:r>
            <a:r>
              <a:rPr lang="en-IN" b="1" dirty="0" err="1" smtClean="0"/>
              <a:t>Tendulkar</a:t>
            </a:r>
            <a:r>
              <a:rPr lang="en-IN" b="1" dirty="0" smtClean="0"/>
              <a:t> (2002,2003) also felt that fiscal expansionism of 1980s accompanied by some liberalization of controls in 1980s brought a 5.9% pa growth but that growth was unsustainable and led to macro economic crisis of 1991 </a:t>
            </a:r>
          </a:p>
          <a:p>
            <a:r>
              <a:rPr lang="en-IN" b="1" dirty="0" smtClean="0"/>
              <a:t>Author maintains that fiscal expansion led to increased fiscal deficit from 5% to 9% (b/n 1970-80) even if we apply its impact on demand side (Keynesian run amok explanation), increased demand cannot explain a large and sustained rise in trend productivity (supply side performance)</a:t>
            </a:r>
          </a:p>
          <a:p>
            <a:r>
              <a:rPr lang="en-IN" b="1" dirty="0" smtClean="0"/>
              <a:t> </a:t>
            </a:r>
          </a:p>
          <a:p>
            <a:r>
              <a:rPr lang="en-IN" b="1" dirty="0" smtClean="0"/>
              <a:t>Even if we assume that demand induced increase in productivity was the result of capacity utilization. Data shows that b/n 1970-80 capacity utilization increased by 2.7% , that can only explain 1% increase in TFP and around 2.2% of Increase in TFP remains unexplained</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04800"/>
            <a:ext cx="8229601" cy="6892707"/>
          </a:xfrm>
          <a:prstGeom prst="rect">
            <a:avLst/>
          </a:prstGeom>
          <a:noFill/>
        </p:spPr>
        <p:txBody>
          <a:bodyPr wrap="square" rtlCol="0">
            <a:spAutoFit/>
          </a:bodyPr>
          <a:lstStyle/>
          <a:p>
            <a:r>
              <a:rPr lang="en-IN" b="1" dirty="0" smtClean="0"/>
              <a:t>Alternative explanations-</a:t>
            </a:r>
            <a:r>
              <a:rPr lang="en-IN" dirty="0" smtClean="0"/>
              <a:t> </a:t>
            </a:r>
            <a:r>
              <a:rPr lang="en-IN" b="1" dirty="0" smtClean="0"/>
              <a:t>According to </a:t>
            </a:r>
            <a:r>
              <a:rPr lang="en-IN" b="1" dirty="0" err="1" smtClean="0"/>
              <a:t>subramaniam</a:t>
            </a:r>
            <a:r>
              <a:rPr lang="en-IN" b="1" dirty="0" smtClean="0"/>
              <a:t> alternative explanation comprises three elements-</a:t>
            </a:r>
          </a:p>
          <a:p>
            <a:r>
              <a:rPr lang="en-IN" b="1" dirty="0" smtClean="0"/>
              <a:t> 1.Attitudinal change on the part of govt in 1980s,signalling a shift in attitude towards private</a:t>
            </a:r>
          </a:p>
          <a:p>
            <a:r>
              <a:rPr lang="en-IN" b="1" dirty="0" smtClean="0"/>
              <a:t>sector accompanied by hap- hazard and gradual policy change</a:t>
            </a:r>
          </a:p>
          <a:p>
            <a:r>
              <a:rPr lang="en-IN" b="1" dirty="0" smtClean="0"/>
              <a:t> e.g. national govt. led by </a:t>
            </a:r>
            <a:r>
              <a:rPr lang="en-IN" b="1" dirty="0" err="1" smtClean="0"/>
              <a:t>Indira</a:t>
            </a:r>
            <a:r>
              <a:rPr lang="en-IN" b="1" dirty="0" smtClean="0"/>
              <a:t> Gandhi became </a:t>
            </a:r>
            <a:r>
              <a:rPr lang="en-IN" b="1" dirty="0" err="1" smtClean="0"/>
              <a:t>mildy</a:t>
            </a:r>
            <a:r>
              <a:rPr lang="en-IN" b="1" dirty="0" smtClean="0"/>
              <a:t> supportive and eventually quite supportive towards private business. These attitudinal changes were aimed at gather political support from business establishments. Hence there were more actions were they were present rather than where they did not.</a:t>
            </a:r>
          </a:p>
          <a:p>
            <a:r>
              <a:rPr lang="en-IN" b="1" dirty="0" smtClean="0"/>
              <a:t> </a:t>
            </a:r>
          </a:p>
          <a:p>
            <a:r>
              <a:rPr lang="en-IN" b="1" dirty="0" smtClean="0"/>
              <a:t>2. These policy changes were pro- business rather than pro-competition aimed at primarily benefitting already existing (established incumbents) industrial and commercial enterprises</a:t>
            </a:r>
          </a:p>
          <a:p>
            <a:endParaRPr lang="en-IN" b="1" dirty="0" smtClean="0"/>
          </a:p>
          <a:p>
            <a:r>
              <a:rPr lang="en-IN" b="1" dirty="0" smtClean="0"/>
              <a:t>Pro-competition changes(reforms) focuses on removing impediments to markets and aims to achieve this through economic liberalization. It favours entrants and consumers.</a:t>
            </a:r>
          </a:p>
          <a:p>
            <a:r>
              <a:rPr lang="en-IN" b="1" dirty="0" smtClean="0"/>
              <a:t> </a:t>
            </a:r>
          </a:p>
          <a:p>
            <a:r>
              <a:rPr lang="en-IN" b="1" dirty="0" smtClean="0"/>
              <a:t>Pro-business changes(reforms) focuses on raising the profitability of the established industrial and commercial enterprises. It favours incumbents and producers. E.g. Reducing taxes</a:t>
            </a:r>
            <a:r>
              <a:rPr lang="en-IN" b="1" dirty="0" smtClean="0"/>
              <a:t>, easing </a:t>
            </a:r>
            <a:r>
              <a:rPr lang="en-IN" b="1" dirty="0" err="1" smtClean="0"/>
              <a:t>acCess</a:t>
            </a:r>
            <a:r>
              <a:rPr lang="en-IN" b="1" dirty="0" smtClean="0"/>
              <a:t> </a:t>
            </a:r>
            <a:r>
              <a:rPr lang="en-IN" b="1" dirty="0" smtClean="0"/>
              <a:t>to imported capital inputs or liberalising capacity restrictions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8001000" cy="6740307"/>
          </a:xfrm>
          <a:prstGeom prst="rect">
            <a:avLst/>
          </a:prstGeom>
          <a:noFill/>
        </p:spPr>
        <p:txBody>
          <a:bodyPr wrap="square" rtlCol="0">
            <a:spAutoFit/>
          </a:bodyPr>
          <a:lstStyle/>
          <a:p>
            <a:r>
              <a:rPr lang="en-IN" b="1" dirty="0" smtClean="0"/>
              <a:t>3. These small shifts elicited a large productivity response as India was far away from its</a:t>
            </a:r>
          </a:p>
          <a:p>
            <a:r>
              <a:rPr lang="en-IN" b="1" dirty="0" smtClean="0"/>
              <a:t>income possibility frontier.</a:t>
            </a:r>
          </a:p>
          <a:p>
            <a:r>
              <a:rPr lang="en-IN" b="1" dirty="0" smtClean="0"/>
              <a:t> </a:t>
            </a:r>
          </a:p>
          <a:p>
            <a:r>
              <a:rPr lang="en-IN" b="1" dirty="0" smtClean="0"/>
              <a:t>III. State level growth</a:t>
            </a:r>
          </a:p>
          <a:p>
            <a:r>
              <a:rPr lang="en-IN" b="1" dirty="0" smtClean="0"/>
              <a:t> </a:t>
            </a:r>
          </a:p>
          <a:p>
            <a:r>
              <a:rPr lang="en-IN" b="1" dirty="0" smtClean="0"/>
              <a:t>According to </a:t>
            </a:r>
            <a:r>
              <a:rPr lang="en-IN" b="1" dirty="0" err="1" smtClean="0"/>
              <a:t>A</a:t>
            </a:r>
            <a:r>
              <a:rPr lang="en-IN" b="1" dirty="0" err="1" smtClean="0"/>
              <a:t>hluwalia</a:t>
            </a:r>
            <a:r>
              <a:rPr lang="en-IN" b="1" dirty="0" smtClean="0"/>
              <a:t>(2000</a:t>
            </a:r>
            <a:r>
              <a:rPr lang="en-IN" b="1" dirty="0" smtClean="0"/>
              <a:t>) Prior to 1980s, growth rate of Indian states was mediocre and</a:t>
            </a:r>
          </a:p>
          <a:p>
            <a:r>
              <a:rPr lang="en-IN" b="1" dirty="0" smtClean="0"/>
              <a:t>relatively uniform but after 1980 growth rate of states diverged considerably (means some states moved at much faster rates compared to other states)</a:t>
            </a:r>
          </a:p>
          <a:p>
            <a:r>
              <a:rPr lang="en-IN" b="1" dirty="0" smtClean="0"/>
              <a:t> </a:t>
            </a:r>
          </a:p>
          <a:p>
            <a:r>
              <a:rPr lang="en-IN" b="1" dirty="0" smtClean="0"/>
              <a:t>What explains these divergent pattern of growth across states in India—</a:t>
            </a:r>
          </a:p>
          <a:p>
            <a:r>
              <a:rPr lang="en-IN" b="1" dirty="0" smtClean="0"/>
              <a:t> </a:t>
            </a:r>
          </a:p>
          <a:p>
            <a:r>
              <a:rPr lang="en-IN" b="1" dirty="0" smtClean="0"/>
              <a:t>1. Different states had different pre-existing capabilities. but these remained hidden (could not find expression) until the economic environment changed.</a:t>
            </a:r>
          </a:p>
          <a:p>
            <a:r>
              <a:rPr lang="en-IN" b="1" dirty="0" smtClean="0"/>
              <a:t>By pre-existing capabilities here author means states’ ability to diversify its</a:t>
            </a:r>
          </a:p>
          <a:p>
            <a:r>
              <a:rPr lang="en-IN" b="1" dirty="0" smtClean="0"/>
              <a:t>manufacturing base. This diversified base can be best felt by the states’ capability of utilizing its human capital, entrepreneurial spirit and organisational capital in the presence of favourable environment</a:t>
            </a:r>
          </a:p>
          <a:p>
            <a:endParaRPr lang="en-IN"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1"/>
            <a:ext cx="8001000" cy="5909310"/>
          </a:xfrm>
          <a:prstGeom prst="rect">
            <a:avLst/>
          </a:prstGeom>
          <a:noFill/>
        </p:spPr>
        <p:txBody>
          <a:bodyPr wrap="square" rtlCol="0">
            <a:spAutoFit/>
          </a:bodyPr>
          <a:lstStyle/>
          <a:p>
            <a:r>
              <a:rPr lang="en-IN" b="1" dirty="0" smtClean="0"/>
              <a:t>2. Liberalization of early 1980s and decentralization of economic power that was forced by changing political landscape after 1980s were the twin triggers of growth that explains how different states performed.</a:t>
            </a:r>
          </a:p>
          <a:p>
            <a:r>
              <a:rPr lang="en-IN" b="1" dirty="0" smtClean="0"/>
              <a:t>                  Congress party for the first time lost political power in 1977, regain its position back in 1980s but many states were captured by the opposition.</a:t>
            </a:r>
          </a:p>
          <a:p>
            <a:r>
              <a:rPr lang="en-IN" b="1" dirty="0" smtClean="0"/>
              <a:t> </a:t>
            </a:r>
          </a:p>
          <a:p>
            <a:r>
              <a:rPr lang="en-IN" b="1" dirty="0" smtClean="0"/>
              <a:t>This kind of divergence of economic power led to divergence of economic policies and their impacts across states after 1980. Moreover, as private investors are more sensitive to differences in economic policies adopted by states, rising trend in private investment and falling trend in public investment also contributed to differentiation across states.</a:t>
            </a:r>
          </a:p>
          <a:p>
            <a:r>
              <a:rPr lang="en-IN" b="1" dirty="0" smtClean="0"/>
              <a:t> </a:t>
            </a:r>
          </a:p>
          <a:p>
            <a:r>
              <a:rPr lang="en-IN" b="1" dirty="0" smtClean="0"/>
              <a:t>Author shows that- it is evident that states economic performance was more closely tied to state level policies and institution in post 1980 period than before as an impact of decentralization of powers. </a:t>
            </a:r>
          </a:p>
          <a:p>
            <a:r>
              <a:rPr lang="en-IN" b="1" dirty="0" smtClean="0"/>
              <a:t>Author shows it with an example of performance of electricity boards across states in terms of transmission and distribution losses.</a:t>
            </a:r>
          </a:p>
          <a:p>
            <a:r>
              <a:rPr lang="en-IN" b="1" dirty="0" smtClean="0"/>
              <a:t>T and D losses refers to losses that </a:t>
            </a:r>
            <a:r>
              <a:rPr lang="en-IN" b="1" dirty="0" err="1" smtClean="0"/>
              <a:t>accur</a:t>
            </a:r>
            <a:r>
              <a:rPr lang="en-IN" b="1" dirty="0" smtClean="0"/>
              <a:t> due to natural loss in the process of distribution of electricity and losses due to stealing.</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TotalTime>
  <Words>795</Words>
  <Application>Microsoft Office PowerPoint</Application>
  <PresentationFormat>On-screen Show (4:3)</PresentationFormat>
  <Paragraphs>100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Growth Experience By Arvind Subramanian</vt:lpstr>
      <vt:lpstr>Growth Experience</vt:lpstr>
      <vt:lpstr>Different measures of growth:</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Experience By Arvind Subramanian</dc:title>
  <dc:creator>Manish Kumar</dc:creator>
  <cp:lastModifiedBy>Manish Kumar</cp:lastModifiedBy>
  <cp:revision>7</cp:revision>
  <dcterms:created xsi:type="dcterms:W3CDTF">2006-08-16T00:00:00Z</dcterms:created>
  <dcterms:modified xsi:type="dcterms:W3CDTF">2020-11-06T05:07:15Z</dcterms:modified>
</cp:coreProperties>
</file>