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61" r:id="rId4"/>
    <p:sldId id="363" r:id="rId5"/>
    <p:sldId id="262" r:id="rId6"/>
    <p:sldId id="263" r:id="rId7"/>
    <p:sldId id="264" r:id="rId8"/>
    <p:sldId id="265" r:id="rId9"/>
    <p:sldId id="266" r:id="rId10"/>
    <p:sldId id="267" r:id="rId11"/>
    <p:sldId id="269" r:id="rId12"/>
    <p:sldId id="271" r:id="rId13"/>
    <p:sldId id="277" r:id="rId14"/>
    <p:sldId id="282" r:id="rId15"/>
    <p:sldId id="284"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300" r:id="rId30"/>
    <p:sldId id="302" r:id="rId31"/>
    <p:sldId id="303" r:id="rId32"/>
    <p:sldId id="304" r:id="rId33"/>
    <p:sldId id="305" r:id="rId34"/>
    <p:sldId id="307" r:id="rId35"/>
    <p:sldId id="309" r:id="rId36"/>
    <p:sldId id="310" r:id="rId37"/>
    <p:sldId id="311" r:id="rId38"/>
    <p:sldId id="312" r:id="rId39"/>
    <p:sldId id="313" r:id="rId40"/>
    <p:sldId id="314" r:id="rId41"/>
    <p:sldId id="315" r:id="rId42"/>
    <p:sldId id="316" r:id="rId43"/>
    <p:sldId id="317" r:id="rId44"/>
    <p:sldId id="318" r:id="rId45"/>
    <p:sldId id="320" r:id="rId46"/>
    <p:sldId id="321" r:id="rId47"/>
    <p:sldId id="323" r:id="rId48"/>
    <p:sldId id="324" r:id="rId49"/>
    <p:sldId id="325" r:id="rId50"/>
    <p:sldId id="327" r:id="rId51"/>
    <p:sldId id="329" r:id="rId52"/>
    <p:sldId id="330" r:id="rId53"/>
    <p:sldId id="331" r:id="rId54"/>
    <p:sldId id="332" r:id="rId55"/>
    <p:sldId id="333" r:id="rId56"/>
    <p:sldId id="334" r:id="rId57"/>
    <p:sldId id="335" r:id="rId58"/>
    <p:sldId id="336" r:id="rId59"/>
    <p:sldId id="337" r:id="rId60"/>
    <p:sldId id="338" r:id="rId61"/>
    <p:sldId id="339" r:id="rId62"/>
    <p:sldId id="340" r:id="rId63"/>
    <p:sldId id="341" r:id="rId64"/>
    <p:sldId id="342" r:id="rId65"/>
    <p:sldId id="343" r:id="rId66"/>
    <p:sldId id="344" r:id="rId67"/>
    <p:sldId id="345" r:id="rId68"/>
    <p:sldId id="346" r:id="rId69"/>
    <p:sldId id="347" r:id="rId70"/>
    <p:sldId id="348" r:id="rId71"/>
    <p:sldId id="349" r:id="rId72"/>
    <p:sldId id="350" r:id="rId73"/>
    <p:sldId id="351" r:id="rId74"/>
    <p:sldId id="352" r:id="rId75"/>
    <p:sldId id="353" r:id="rId76"/>
    <p:sldId id="354" r:id="rId77"/>
    <p:sldId id="355" r:id="rId78"/>
    <p:sldId id="356" r:id="rId79"/>
    <p:sldId id="357" r:id="rId80"/>
    <p:sldId id="358" r:id="rId81"/>
    <p:sldId id="361" r:id="rId82"/>
    <p:sldId id="359" r:id="rId83"/>
    <p:sldId id="362" r:id="rId84"/>
    <p:sldId id="364" r:id="rId85"/>
    <p:sldId id="365" r:id="rId86"/>
    <p:sldId id="366" r:id="rId87"/>
    <p:sldId id="367" r:id="rId88"/>
    <p:sldId id="368" r:id="rId89"/>
    <p:sldId id="369" r:id="rId90"/>
    <p:sldId id="370" r:id="rId91"/>
    <p:sldId id="371" r:id="rId92"/>
    <p:sldId id="372" r:id="rId93"/>
    <p:sldId id="373" r:id="rId94"/>
    <p:sldId id="374" r:id="rId95"/>
    <p:sldId id="375" r:id="rId96"/>
    <p:sldId id="376" r:id="rId97"/>
    <p:sldId id="377" r:id="rId98"/>
    <p:sldId id="378" r:id="rId99"/>
    <p:sldId id="379" r:id="rId100"/>
    <p:sldId id="380" r:id="rId101"/>
    <p:sldId id="381" r:id="rId102"/>
    <p:sldId id="382" r:id="rId103"/>
    <p:sldId id="383" r:id="rId104"/>
    <p:sldId id="384" r:id="rId105"/>
    <p:sldId id="385" r:id="rId106"/>
    <p:sldId id="386" r:id="rId107"/>
    <p:sldId id="387" r:id="rId108"/>
    <p:sldId id="388" r:id="rId109"/>
    <p:sldId id="389" r:id="rId110"/>
    <p:sldId id="390" r:id="rId111"/>
    <p:sldId id="391" r:id="rId112"/>
    <p:sldId id="392" r:id="rId113"/>
    <p:sldId id="393" r:id="rId114"/>
    <p:sldId id="394" r:id="rId115"/>
    <p:sldId id="395" r:id="rId116"/>
    <p:sldId id="396" r:id="rId117"/>
    <p:sldId id="397" r:id="rId118"/>
    <p:sldId id="398" r:id="rId119"/>
    <p:sldId id="399" r:id="rId120"/>
    <p:sldId id="400"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3398D67-FFA4-4030-8A48-589CB4ECBF3E}" type="datetimeFigureOut">
              <a:rPr lang="en-US" smtClean="0"/>
              <a:pPr/>
              <a:t>1/6/2021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10AC231-0960-4DBB-99BE-138C3FA541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3398D67-FFA4-4030-8A48-589CB4ECBF3E}"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3398D67-FFA4-4030-8A48-589CB4ECBF3E}"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3398D67-FFA4-4030-8A48-589CB4ECBF3E}"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3398D67-FFA4-4030-8A48-589CB4ECBF3E}"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AC231-0960-4DBB-99BE-138C3FA541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3398D67-FFA4-4030-8A48-589CB4ECBF3E}"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3398D67-FFA4-4030-8A48-589CB4ECBF3E}" type="datetimeFigureOut">
              <a:rPr lang="en-US" smtClean="0"/>
              <a:pPr/>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3398D67-FFA4-4030-8A48-589CB4ECBF3E}" type="datetimeFigureOut">
              <a:rPr lang="en-US" smtClean="0"/>
              <a:pPr/>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98D67-FFA4-4030-8A48-589CB4ECBF3E}" type="datetimeFigureOut">
              <a:rPr lang="en-US" smtClean="0"/>
              <a:pPr/>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3398D67-FFA4-4030-8A48-589CB4ECBF3E}"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0AC231-0960-4DBB-99BE-138C3FA541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3398D67-FFA4-4030-8A48-589CB4ECBF3E}"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10AC231-0960-4DBB-99BE-138C3FA5411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398D67-FFA4-4030-8A48-589CB4ECBF3E}" type="datetimeFigureOut">
              <a:rPr lang="en-US" smtClean="0"/>
              <a:pPr/>
              <a:t>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0AC231-0960-4DBB-99BE-138C3FA5411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Covid-19: Impact on the Indian Economy</a:t>
            </a:r>
            <a:endParaRPr lang="en-US" dirty="0"/>
          </a:p>
        </p:txBody>
      </p:sp>
      <p:sp>
        <p:nvSpPr>
          <p:cNvPr id="3" name="Content Placeholder 2"/>
          <p:cNvSpPr>
            <a:spLocks noGrp="1"/>
          </p:cNvSpPr>
          <p:nvPr>
            <p:ph type="subTitle" idx="1"/>
          </p:nvPr>
        </p:nvSpPr>
        <p:spPr/>
        <p:txBody>
          <a:bodyPr/>
          <a:lstStyle/>
          <a:p>
            <a:r>
              <a:rPr lang="en-US" b="1" dirty="0"/>
              <a:t>S. </a:t>
            </a:r>
            <a:r>
              <a:rPr lang="en-US" b="1" dirty="0" err="1"/>
              <a:t>Mahendra</a:t>
            </a:r>
            <a:r>
              <a:rPr lang="en-US" b="1" dirty="0"/>
              <a:t> Dev and </a:t>
            </a:r>
            <a:r>
              <a:rPr lang="en-US" b="1" dirty="0" err="1"/>
              <a:t>Rajeswari</a:t>
            </a:r>
            <a:r>
              <a:rPr lang="en-US" b="1" dirty="0"/>
              <a:t> </a:t>
            </a:r>
            <a:r>
              <a:rPr lang="en-US" b="1" dirty="0" err="1"/>
              <a:t>Sengupta</a:t>
            </a:r>
            <a:endParaRPr lang="en-US" dirty="0"/>
          </a:p>
        </p:txBody>
      </p:sp>
      <p:sp>
        <p:nvSpPr>
          <p:cNvPr id="4" name="TextBox 3"/>
          <p:cNvSpPr txBox="1"/>
          <p:nvPr/>
        </p:nvSpPr>
        <p:spPr>
          <a:xfrm>
            <a:off x="1071538" y="4714884"/>
            <a:ext cx="3031856" cy="1938992"/>
          </a:xfrm>
          <a:prstGeom prst="rect">
            <a:avLst/>
          </a:prstGeom>
          <a:noFill/>
        </p:spPr>
        <p:txBody>
          <a:bodyPr wrap="square" rtlCol="0">
            <a:spAutoFit/>
          </a:bodyPr>
          <a:lstStyle/>
          <a:p>
            <a:r>
              <a:rPr lang="en-IN" sz="2400" b="1" dirty="0" smtClean="0"/>
              <a:t>Dr </a:t>
            </a:r>
            <a:r>
              <a:rPr lang="en-IN" sz="2400" b="1" dirty="0" err="1" smtClean="0"/>
              <a:t>Shailesh</a:t>
            </a:r>
            <a:r>
              <a:rPr lang="en-IN" sz="2400" b="1" dirty="0" smtClean="0"/>
              <a:t> Kumar,</a:t>
            </a:r>
          </a:p>
          <a:p>
            <a:r>
              <a:rPr lang="en-IN" sz="2400" b="1" dirty="0" smtClean="0"/>
              <a:t>Assistant Professor,</a:t>
            </a:r>
          </a:p>
          <a:p>
            <a:r>
              <a:rPr lang="en-IN" sz="2400" b="1" dirty="0" smtClean="0"/>
              <a:t>Dept of Economics,</a:t>
            </a:r>
          </a:p>
          <a:p>
            <a:r>
              <a:rPr lang="en-IN" sz="2400" b="1" dirty="0" err="1" smtClean="0"/>
              <a:t>Bharati</a:t>
            </a:r>
            <a:r>
              <a:rPr lang="en-IN" sz="2400" b="1" dirty="0" smtClean="0"/>
              <a:t> College,</a:t>
            </a:r>
          </a:p>
          <a:p>
            <a:r>
              <a:rPr lang="en-IN" sz="2400" b="1" dirty="0" smtClean="0"/>
              <a:t>University of Delhi</a:t>
            </a:r>
            <a:r>
              <a:rPr lang="en-IN" b="1" dirty="0" smtClean="0"/>
              <a:t>.</a:t>
            </a: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lstStyle/>
          <a:p>
            <a:endParaRPr lang="en-US" dirty="0"/>
          </a:p>
        </p:txBody>
      </p:sp>
      <p:sp>
        <p:nvSpPr>
          <p:cNvPr id="3" name="Content Placeholder 2"/>
          <p:cNvSpPr>
            <a:spLocks noGrp="1"/>
          </p:cNvSpPr>
          <p:nvPr>
            <p:ph idx="1"/>
          </p:nvPr>
        </p:nvSpPr>
        <p:spPr>
          <a:xfrm>
            <a:off x="457200" y="1340768"/>
            <a:ext cx="8229600" cy="4983832"/>
          </a:xfrm>
        </p:spPr>
        <p:txBody>
          <a:bodyPr>
            <a:normAutofit/>
          </a:bodyPr>
          <a:lstStyle/>
          <a:p>
            <a:r>
              <a:rPr lang="en-US" b="1" dirty="0"/>
              <a:t>Consumption expenditure </a:t>
            </a:r>
            <a:r>
              <a:rPr lang="en-US" dirty="0"/>
              <a:t>had also been falling, for 	the first time in several decades if we see the 	major indicators of urban &amp; rural expenditure.</a:t>
            </a:r>
          </a:p>
          <a:p>
            <a:r>
              <a:rPr lang="en-US" b="1" dirty="0"/>
              <a:t>Urban consumption demand</a:t>
            </a:r>
            <a:r>
              <a:rPr lang="en-US" dirty="0"/>
              <a:t> show that sales of 	passenger vehicles as well as consumer durables 	growth declined in February 2020. </a:t>
            </a:r>
          </a:p>
          <a:p>
            <a:r>
              <a:rPr lang="en-US" b="1" dirty="0"/>
              <a:t>Rural consumption demand </a:t>
            </a:r>
            <a:r>
              <a:rPr lang="en-US" dirty="0"/>
              <a:t>show that motorcycle 	sales and the consumer nondurable segment 	followed declining trend in February 2020, 	reflecting weak rural demand. </a:t>
            </a:r>
          </a:p>
          <a:p>
            <a:endParaRPr lang="en-US" dirty="0"/>
          </a:p>
          <a:p>
            <a:endParaRPr lang="en-US" dirty="0"/>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lnSpcReduction="20000"/>
          </a:bodyPr>
          <a:lstStyle/>
          <a:p>
            <a:r>
              <a:rPr lang="en-US" dirty="0"/>
              <a:t>Cash transfers-Given the widespread loss of jobs and incomes and no certainty about when the situation may </a:t>
            </a:r>
            <a:r>
              <a:rPr lang="en-US" dirty="0" err="1"/>
              <a:t>normalise</a:t>
            </a:r>
            <a:r>
              <a:rPr lang="en-US" dirty="0"/>
              <a:t>, the informal sector workers would need cash income support. </a:t>
            </a:r>
          </a:p>
          <a:p>
            <a:r>
              <a:rPr lang="en-US" dirty="0"/>
              <a:t>The government has provided Rs.500 per month to women through their Jan </a:t>
            </a:r>
            <a:r>
              <a:rPr lang="en-US" dirty="0" err="1"/>
              <a:t>Dhan</a:t>
            </a:r>
            <a:r>
              <a:rPr lang="en-US" dirty="0"/>
              <a:t> </a:t>
            </a:r>
            <a:r>
              <a:rPr lang="en-US" dirty="0" err="1"/>
              <a:t>Yojana</a:t>
            </a:r>
            <a:r>
              <a:rPr lang="en-US" dirty="0"/>
              <a:t> accounts. There is some consensus that this may not be sufficient. The suggestions on this vary from Rs.3000 per month to Rs. 6,000 per month35. </a:t>
            </a:r>
          </a:p>
          <a:p>
            <a:r>
              <a:rPr lang="en-US" dirty="0"/>
              <a:t>Experts argue that a higher amount of cash transfer as compared to the government announcement is needed as a one-time measure. </a:t>
            </a:r>
          </a:p>
          <a:p>
            <a:r>
              <a:rPr lang="en-US" dirty="0"/>
              <a:t>that it is better to use the NEFT system rather than using the </a:t>
            </a:r>
            <a:r>
              <a:rPr lang="en-US" dirty="0" err="1"/>
              <a:t>Aadhar</a:t>
            </a:r>
            <a:r>
              <a:rPr lang="en-US" dirty="0"/>
              <a:t> Payment Bridge system as the latter has  some rejections and failed payments.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lnSpcReduction="20000"/>
          </a:bodyPr>
          <a:lstStyle/>
          <a:p>
            <a:r>
              <a:rPr lang="en-US" dirty="0"/>
              <a:t>To a certain extent, the Mahatma Gandhi National Rural Employment Guarantee Act (MGNREGA scheme works as an automatic </a:t>
            </a:r>
            <a:r>
              <a:rPr lang="en-US" dirty="0" err="1"/>
              <a:t>stabiliser</a:t>
            </a:r>
            <a:r>
              <a:rPr lang="en-US" dirty="0"/>
              <a:t> because if people need jobs they can just apply. </a:t>
            </a:r>
          </a:p>
          <a:p>
            <a:r>
              <a:rPr lang="en-US" dirty="0"/>
              <a:t>Also the number of days under the program maybe increased. There is significant increase in MGNREGA enrollments in rural areas as migrants have gone back to rural areas.  </a:t>
            </a:r>
          </a:p>
          <a:p>
            <a:r>
              <a:rPr lang="en-US" dirty="0"/>
              <a:t>Experts has suggested (a) expanding the number of days under MGNREGA from 100 to 150 days and (b) introduction of employment guarantee scheme with 150 days in urban areas to address the problem of </a:t>
            </a:r>
            <a:r>
              <a:rPr lang="en-US" dirty="0" err="1"/>
              <a:t>joblessnes</a:t>
            </a:r>
            <a:r>
              <a:rPr lang="en-US" dirty="0"/>
              <a:t> in the urban informal sector. A related issue is payments to MGNREGA workers. </a:t>
            </a:r>
          </a:p>
          <a:p>
            <a:r>
              <a:rPr lang="en-US" dirty="0"/>
              <a:t>All the arrears for these workers have to be released.</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b="1" dirty="0"/>
              <a:t>Migrant workers</a:t>
            </a:r>
            <a:r>
              <a:rPr lang="en-US" dirty="0"/>
              <a:t>:-The migrant workers are the worst affected by the lockdown and will continue to be so in the next few months. </a:t>
            </a:r>
          </a:p>
          <a:p>
            <a:r>
              <a:rPr lang="en-US" dirty="0"/>
              <a:t>After the lockdown, an orderly return of the migrant workers to their respective work places must be arranged. Steps must be taken such that the benefits of social safety nets like PDS, </a:t>
            </a:r>
            <a:r>
              <a:rPr lang="en-US" dirty="0" err="1"/>
              <a:t>Ujjwala</a:t>
            </a:r>
            <a:r>
              <a:rPr lang="en-US" dirty="0"/>
              <a:t> scheme etc. become available to them even in the urban and semi-urban areas .</a:t>
            </a:r>
          </a:p>
          <a:p>
            <a:r>
              <a:rPr lang="en-US" dirty="0"/>
              <a:t>The government wants to introduce one nation one ration card which will help the migrants. But, one has to make sure that all the migrants have access to this card.</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r>
              <a:rPr lang="en-US" sz="3600" b="1" u="sng" dirty="0"/>
              <a:t>MSME and MFI</a:t>
            </a:r>
            <a:r>
              <a:rPr lang="en-US" b="1" u="sng" dirty="0"/>
              <a:t>:</a:t>
            </a:r>
          </a:p>
        </p:txBody>
      </p:sp>
      <p:sp>
        <p:nvSpPr>
          <p:cNvPr id="3" name="Content Placeholder 2"/>
          <p:cNvSpPr>
            <a:spLocks noGrp="1"/>
          </p:cNvSpPr>
          <p:nvPr>
            <p:ph idx="1"/>
          </p:nvPr>
        </p:nvSpPr>
        <p:spPr>
          <a:xfrm>
            <a:off x="457200" y="1196752"/>
            <a:ext cx="8229600" cy="5127848"/>
          </a:xfrm>
        </p:spPr>
        <p:txBody>
          <a:bodyPr>
            <a:normAutofit fontScale="85000" lnSpcReduction="20000"/>
          </a:bodyPr>
          <a:lstStyle/>
          <a:p>
            <a:r>
              <a:rPr lang="en-US" dirty="0"/>
              <a:t>Since most MSMEs primarily operate on cash, they require immediate liquidity to cope with adverse events. the government announced collateral free automatic loans to the tune of Rs. 3 </a:t>
            </a:r>
            <a:r>
              <a:rPr lang="en-US" dirty="0" err="1"/>
              <a:t>lakh</a:t>
            </a:r>
            <a:r>
              <a:rPr lang="en-US" dirty="0"/>
              <a:t> </a:t>
            </a:r>
            <a:r>
              <a:rPr lang="en-US" dirty="0" err="1"/>
              <a:t>crores</a:t>
            </a:r>
            <a:r>
              <a:rPr lang="en-US" dirty="0"/>
              <a:t> over the next five months guaranteed by the government.</a:t>
            </a:r>
          </a:p>
          <a:p>
            <a:r>
              <a:rPr lang="en-US" dirty="0"/>
              <a:t>A small number of firms can actually benefit from the government announcements. Supply chain disruptions have also created demand problem for MSMEs from the larger firms. </a:t>
            </a:r>
          </a:p>
          <a:p>
            <a:r>
              <a:rPr lang="en-US" dirty="0"/>
              <a:t>A survey by All India Manufacturers </a:t>
            </a:r>
            <a:r>
              <a:rPr lang="en-US" dirty="0" err="1"/>
              <a:t>Organisation</a:t>
            </a:r>
            <a:r>
              <a:rPr lang="en-US" dirty="0"/>
              <a:t> (AIMO) says that at least 78% of the MSMEs are not satisfied with the financial package execution. </a:t>
            </a:r>
          </a:p>
          <a:p>
            <a:r>
              <a:rPr lang="en-US" dirty="0"/>
              <a:t>They are expecting the government to provide an alternative financial mechanism than just loans and provide a wage stimulus for their workers. Firms also suggested relief through interest free loans, deferring tax refund, and reducing GST slabs. </a:t>
            </a:r>
          </a:p>
          <a:p>
            <a:r>
              <a:rPr lang="en-US" dirty="0"/>
              <a:t>The immediate problem is survival and recovery in the next few months.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432048"/>
          </a:xfrm>
        </p:spPr>
        <p:txBody>
          <a:bodyPr>
            <a:normAutofit fontScale="90000"/>
          </a:bodyPr>
          <a:lstStyle/>
          <a:p>
            <a:r>
              <a:rPr lang="en-US" dirty="0"/>
              <a:t/>
            </a:r>
            <a:br>
              <a:rPr lang="en-US" dirty="0"/>
            </a:br>
            <a:r>
              <a:rPr lang="en-US" sz="4000" b="1" u="sng" dirty="0"/>
              <a:t>State level </a:t>
            </a:r>
            <a:r>
              <a:rPr lang="en-US" sz="4000" b="1" u="sng" dirty="0" err="1"/>
              <a:t>programmes</a:t>
            </a:r>
            <a:endParaRPr lang="en-US" sz="4000" b="1" u="sng" dirty="0"/>
          </a:p>
        </p:txBody>
      </p:sp>
      <p:sp>
        <p:nvSpPr>
          <p:cNvPr id="3" name="Content Placeholder 2"/>
          <p:cNvSpPr>
            <a:spLocks noGrp="1"/>
          </p:cNvSpPr>
          <p:nvPr>
            <p:ph idx="1"/>
          </p:nvPr>
        </p:nvSpPr>
        <p:spPr>
          <a:xfrm>
            <a:off x="457200" y="1268760"/>
            <a:ext cx="8229600" cy="5055840"/>
          </a:xfrm>
        </p:spPr>
        <p:txBody>
          <a:bodyPr>
            <a:normAutofit fontScale="85000" lnSpcReduction="20000"/>
          </a:bodyPr>
          <a:lstStyle/>
          <a:p>
            <a:r>
              <a:rPr lang="en-US" dirty="0"/>
              <a:t>Kerala government for example has announced a Rs.20,000 </a:t>
            </a:r>
            <a:r>
              <a:rPr lang="en-US" dirty="0" err="1"/>
              <a:t>crore</a:t>
            </a:r>
            <a:r>
              <a:rPr lang="en-US" dirty="0"/>
              <a:t> package. </a:t>
            </a:r>
          </a:p>
          <a:p>
            <a:r>
              <a:rPr lang="en-US" dirty="0"/>
              <a:t>The components of this package are: (a) Two months of welfare pensions to be given as an advance; </a:t>
            </a:r>
          </a:p>
          <a:p>
            <a:r>
              <a:rPr lang="en-US" dirty="0"/>
              <a:t>(b) All needs families get free food grains from the PDS; </a:t>
            </a:r>
          </a:p>
          <a:p>
            <a:r>
              <a:rPr lang="en-US" dirty="0"/>
              <a:t>(c) A subsidized meal </a:t>
            </a:r>
            <a:r>
              <a:rPr lang="en-US" dirty="0" err="1"/>
              <a:t>programme</a:t>
            </a:r>
            <a:r>
              <a:rPr lang="en-US" dirty="0"/>
              <a:t> at Rs.20 to be delivered at home; </a:t>
            </a:r>
          </a:p>
          <a:p>
            <a:r>
              <a:rPr lang="en-US" dirty="0"/>
              <a:t>(d) Loans worth Rs.2000 </a:t>
            </a:r>
            <a:r>
              <a:rPr lang="en-US" dirty="0" err="1"/>
              <a:t>crore</a:t>
            </a:r>
            <a:r>
              <a:rPr lang="en-US" dirty="0"/>
              <a:t> will be given through </a:t>
            </a:r>
            <a:r>
              <a:rPr lang="en-US" dirty="0" err="1"/>
              <a:t>Kudumbashree</a:t>
            </a:r>
            <a:r>
              <a:rPr lang="en-US" dirty="0"/>
              <a:t> </a:t>
            </a:r>
            <a:r>
              <a:rPr lang="en-US" dirty="0" err="1"/>
              <a:t>programme</a:t>
            </a:r>
            <a:r>
              <a:rPr lang="en-US" dirty="0"/>
              <a:t>; </a:t>
            </a:r>
          </a:p>
          <a:p>
            <a:r>
              <a:rPr lang="en-US" dirty="0"/>
              <a:t>(e) Rs.500 </a:t>
            </a:r>
            <a:r>
              <a:rPr lang="en-US" dirty="0" err="1"/>
              <a:t>crore</a:t>
            </a:r>
            <a:r>
              <a:rPr lang="en-US" dirty="0"/>
              <a:t> of health package; </a:t>
            </a:r>
          </a:p>
          <a:p>
            <a:r>
              <a:rPr lang="en-US" dirty="0"/>
              <a:t>(f) employment guarantee </a:t>
            </a:r>
            <a:r>
              <a:rPr lang="en-US" dirty="0" err="1"/>
              <a:t>programme</a:t>
            </a:r>
            <a:r>
              <a:rPr lang="en-US" dirty="0"/>
              <a:t> of Rs. 3000 </a:t>
            </a:r>
            <a:r>
              <a:rPr lang="en-US" dirty="0" err="1"/>
              <a:t>crore</a:t>
            </a:r>
            <a:r>
              <a:rPr lang="en-US" dirty="0"/>
              <a:t> in the first two months. </a:t>
            </a:r>
          </a:p>
          <a:p>
            <a:r>
              <a:rPr lang="en-US" dirty="0"/>
              <a:t>The food assistance </a:t>
            </a:r>
            <a:r>
              <a:rPr lang="en-US" dirty="0" err="1"/>
              <a:t>programmes</a:t>
            </a:r>
            <a:r>
              <a:rPr lang="en-US" dirty="0"/>
              <a:t> are noteworthy as they focus on diversified diet to improve nutrition. It is worth studying the Kerala package and its viability more closely and the potential </a:t>
            </a:r>
            <a:r>
              <a:rPr lang="en-US" dirty="0" err="1"/>
              <a:t>replicability</a:t>
            </a:r>
            <a:r>
              <a:rPr lang="en-US" dirty="0"/>
              <a:t> in other states.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US" sz="3600" b="1" u="sng" dirty="0"/>
              <a:t>Banking sector</a:t>
            </a:r>
          </a:p>
        </p:txBody>
      </p:sp>
      <p:sp>
        <p:nvSpPr>
          <p:cNvPr id="3" name="Content Placeholder 2"/>
          <p:cNvSpPr>
            <a:spLocks noGrp="1"/>
          </p:cNvSpPr>
          <p:nvPr>
            <p:ph idx="1"/>
          </p:nvPr>
        </p:nvSpPr>
        <p:spPr>
          <a:xfrm>
            <a:off x="457200" y="1340768"/>
            <a:ext cx="8229600" cy="4983832"/>
          </a:xfrm>
        </p:spPr>
        <p:txBody>
          <a:bodyPr/>
          <a:lstStyle/>
          <a:p>
            <a:r>
              <a:rPr lang="en-US" dirty="0"/>
              <a:t>In absence of a liquid and well-functioning bond market, given the extra-ordinary nature of the crisis and given the dependence of the Indian economy on banks, the banking system needs to step up to provide the necessary credit to firms as well as households.</a:t>
            </a:r>
          </a:p>
          <a:p>
            <a:pPr>
              <a:buNone/>
            </a:pP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432048"/>
          </a:xfrm>
        </p:spPr>
        <p:txBody>
          <a:bodyPr>
            <a:normAutofit fontScale="90000"/>
          </a:bodyPr>
          <a:lstStyle/>
          <a:p>
            <a:endParaRPr lang="en-US" dirty="0"/>
          </a:p>
        </p:txBody>
      </p:sp>
      <p:sp>
        <p:nvSpPr>
          <p:cNvPr id="3" name="Content Placeholder 2"/>
          <p:cNvSpPr>
            <a:spLocks noGrp="1"/>
          </p:cNvSpPr>
          <p:nvPr>
            <p:ph idx="1"/>
          </p:nvPr>
        </p:nvSpPr>
        <p:spPr>
          <a:xfrm>
            <a:off x="395536" y="980728"/>
            <a:ext cx="8229600" cy="5544616"/>
          </a:xfrm>
        </p:spPr>
        <p:txBody>
          <a:bodyPr>
            <a:normAutofit fontScale="92500" lnSpcReduction="10000"/>
          </a:bodyPr>
          <a:lstStyle/>
          <a:p>
            <a:r>
              <a:rPr lang="en-US" dirty="0"/>
              <a:t>Resolving firms-Over the next few months, three categories of firms will emerge: </a:t>
            </a:r>
          </a:p>
          <a:p>
            <a:r>
              <a:rPr lang="en-US" dirty="0"/>
              <a:t>a) firms that are able to pay their dues throughout the crisis period; </a:t>
            </a:r>
          </a:p>
          <a:p>
            <a:r>
              <a:rPr lang="en-US" dirty="0"/>
              <a:t>b) firms that are fundamentally viable and can survive provided they are given adequate credit support; and </a:t>
            </a:r>
          </a:p>
          <a:p>
            <a:r>
              <a:rPr lang="en-US" dirty="0"/>
              <a:t>c) firms whose business models are broken and who will become bankrupt as a result of this shock. </a:t>
            </a:r>
          </a:p>
          <a:p>
            <a:r>
              <a:rPr lang="en-US" dirty="0"/>
              <a:t>It will be important for the banks to distinguish among these firms. Banks should ideally do nothing with firms in category (a), give the 6-month loan moratorium and also credit support only to firms in category and maintain a systematic database with information on </a:t>
            </a:r>
            <a:r>
              <a:rPr lang="en-US" dirty="0" err="1"/>
              <a:t>thesefirms</a:t>
            </a:r>
            <a:r>
              <a:rPr lang="en-US" dirty="0"/>
              <a:t> (b), and take the firms in category (c) to the insolvency and bankruptcy courts.</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normAutofit fontScale="85000" lnSpcReduction="20000"/>
          </a:bodyPr>
          <a:lstStyle/>
          <a:p>
            <a:r>
              <a:rPr lang="en-US" dirty="0"/>
              <a:t>The suspension on IBC needs to be lifted so that in particular firms in category (c) can get resolved fast and resources currently locked up in these firms can get deployed for more productive purposes.</a:t>
            </a:r>
          </a:p>
          <a:p>
            <a:r>
              <a:rPr lang="en-US" dirty="0"/>
              <a:t> Several firms which are in category (b) may default once the 6-month moratorium period is over.  It is unlikely that their financial situation will improve significantly in this 6 month period. They should be declared NPA in the usual 90 </a:t>
            </a:r>
            <a:r>
              <a:rPr lang="en-US" dirty="0" err="1"/>
              <a:t>dpd</a:t>
            </a:r>
            <a:r>
              <a:rPr lang="en-US" dirty="0"/>
              <a:t> cycle starting October 2020 and banks should write off the assets in their books as per the prudential norms of RBI.</a:t>
            </a:r>
          </a:p>
          <a:p>
            <a:r>
              <a:rPr lang="en-US" dirty="0"/>
              <a:t> If at all some of them require a one-time restructuring of their loans, RBI should leave the decision to banks to figure out which firms need this and let them work out the details of the restructuring schemes. </a:t>
            </a:r>
          </a:p>
          <a:p>
            <a:r>
              <a:rPr lang="en-US" dirty="0"/>
              <a:t>This solution should be applied only to firms who are genuinely not able to repay because of the cash-flow shock and not to firms in the (c) category who are fundamentally bankrupt.</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lstStyle/>
          <a:p>
            <a:r>
              <a:rPr lang="en-US" dirty="0"/>
              <a:t>Reviving credit growth:-As explained earlier, RBI's strategy of adding more liquidity to the system has already been tried, without success.</a:t>
            </a:r>
          </a:p>
          <a:p>
            <a:r>
              <a:rPr lang="en-US" dirty="0"/>
              <a:t> When a bank decides to approve a loan, it performs two functions simultaneously: it is assuming risk, and it is allocating capital. The problem for the banks is that right now they can't really assess the absolute level of risk, because they don't have no idea how long the crisis is going to last, or how deep the crisis is going to be.</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lnSpcReduction="10000"/>
          </a:bodyPr>
          <a:lstStyle/>
          <a:p>
            <a:r>
              <a:rPr lang="en-US" dirty="0"/>
              <a:t>In these circumstances, giving the banks more liquidity, exhorting them, coming up with any number of subsidy schemes, will not work. </a:t>
            </a:r>
          </a:p>
          <a:p>
            <a:r>
              <a:rPr lang="en-US" dirty="0"/>
              <a:t>The following are some of the steps that maybe taken-The government, not the RBI, could relieve the banks of the burden that it cannot manage: the burden of risk,</a:t>
            </a:r>
          </a:p>
          <a:p>
            <a:r>
              <a:rPr lang="en-US" dirty="0"/>
              <a:t>The government can capitalize a fund which will then give loan guarantees. </a:t>
            </a:r>
          </a:p>
          <a:p>
            <a:r>
              <a:rPr lang="en-US" dirty="0"/>
              <a:t>The scheme would have some selection criteria, say MSMEs that have been current on their bank loans.</a:t>
            </a:r>
          </a:p>
          <a:p>
            <a:r>
              <a:rPr lang="en-US" dirty="0"/>
              <a:t>It would also specify maximum rupee amounts per firm, pegged say to the annual revenues of the company. Once the eligibility criteria are specified by the government, the actual selection of the firms would be done by the banks.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76064"/>
          </a:xfrm>
        </p:spPr>
        <p:txBody>
          <a:bodyPr>
            <a:normAutofit fontScale="90000"/>
          </a:bodyPr>
          <a:lstStyle/>
          <a:p>
            <a:r>
              <a:rPr lang="en-US" sz="4000" b="1" u="sng" dirty="0"/>
              <a:t>Informal sector</a:t>
            </a:r>
          </a:p>
        </p:txBody>
      </p:sp>
      <p:sp>
        <p:nvSpPr>
          <p:cNvPr id="3" name="Content Placeholder 2"/>
          <p:cNvSpPr>
            <a:spLocks noGrp="1"/>
          </p:cNvSpPr>
          <p:nvPr>
            <p:ph idx="1"/>
          </p:nvPr>
        </p:nvSpPr>
        <p:spPr>
          <a:xfrm>
            <a:off x="457200" y="980728"/>
            <a:ext cx="8229600" cy="5343872"/>
          </a:xfrm>
        </p:spPr>
        <p:txBody>
          <a:bodyPr>
            <a:normAutofit fontScale="92500"/>
          </a:bodyPr>
          <a:lstStyle/>
          <a:p>
            <a:r>
              <a:rPr lang="en-US" dirty="0"/>
              <a:t>India has a vast informal sector, the largest in the world, employing close to 90% of its working population and contributing more than 45% to its overall GDP.</a:t>
            </a:r>
          </a:p>
          <a:p>
            <a:r>
              <a:rPr lang="en-US" dirty="0"/>
              <a:t>This sector  was hit by two consecutive shocks from 2016 to 2019. The first shock was </a:t>
            </a:r>
            <a:r>
              <a:rPr lang="en-US" b="1" dirty="0" err="1"/>
              <a:t>Demonetisatio</a:t>
            </a:r>
            <a:r>
              <a:rPr lang="en-US" dirty="0" err="1"/>
              <a:t>n</a:t>
            </a:r>
            <a:r>
              <a:rPr lang="en-US" dirty="0"/>
              <a:t> in November 2016 when 86% of the money in the economy became unusable overnight owing to a government decree. </a:t>
            </a:r>
          </a:p>
          <a:p>
            <a:r>
              <a:rPr lang="en-US" dirty="0"/>
              <a:t>The second was the haphazard introduction of </a:t>
            </a:r>
            <a:r>
              <a:rPr lang="en-US" b="1" dirty="0"/>
              <a:t>the Goods and Services tax </a:t>
            </a:r>
            <a:r>
              <a:rPr lang="en-US" dirty="0"/>
              <a:t>in 2017.</a:t>
            </a:r>
          </a:p>
          <a:p>
            <a:r>
              <a:rPr lang="en-US" dirty="0"/>
              <a:t>In the case of the current crisis, the demand &amp; supply is not there, and hence the revenues are not there the already struggling informal sector has been disproportionately affected.</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lstStyle/>
          <a:p>
            <a:r>
              <a:rPr lang="en-US" dirty="0"/>
              <a:t>In this way, we could use the law of comparative advantage to obtain better economic outcomes: the government would do what it does best in crises, namely bearing risk; while the banks would continue to do what they do best, namely allocating capital.</a:t>
            </a:r>
          </a:p>
          <a:p>
            <a:r>
              <a:rPr lang="en-US" b="1" dirty="0" err="1"/>
              <a:t>Atmanirbhar</a:t>
            </a:r>
            <a:r>
              <a:rPr lang="en-US" b="1" dirty="0"/>
              <a:t> package</a:t>
            </a:r>
            <a:r>
              <a:rPr lang="en-US" dirty="0"/>
              <a:t>’ announced by the government contains such credit guarantee schemes for MSMEs however as discussed about a 100% credit guarantee can lead to distortions of incentives and adverse selection problems.</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lstStyle/>
          <a:p>
            <a:r>
              <a:rPr lang="en-US" dirty="0"/>
              <a:t>Also despite the scheme the credit </a:t>
            </a:r>
            <a:r>
              <a:rPr lang="en-US" dirty="0" err="1"/>
              <a:t>offtake</a:t>
            </a:r>
            <a:r>
              <a:rPr lang="en-US" dirty="0"/>
              <a:t> has not been very significant. In fact credit to deposit ratio has been declining continuously since the lockdown was announced and didn’t improve even after this scheme was announced.</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As regards banking regulation and dealing with defaulting firms, to supplement the policy actions already taken of 27 March, RBI could announce that firms and individuals seeking a loan moratorium would be marked in a separate category. That way, there would be transparency regarding the true financial situation of the banks and an account of how many moratoriums have been offered. </a:t>
            </a:r>
          </a:p>
          <a:p>
            <a:r>
              <a:rPr lang="en-US" dirty="0"/>
              <a:t>There would also be a bit of a stigma for borrowers, helping to preserve debtor discipline.</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lnSpcReduction="10000"/>
          </a:bodyPr>
          <a:lstStyle/>
          <a:p>
            <a:r>
              <a:rPr lang="en-US" dirty="0" err="1"/>
              <a:t>Recapitalise</a:t>
            </a:r>
            <a:r>
              <a:rPr lang="en-US" dirty="0"/>
              <a:t> the banks adequately or issue a promise of capital, so that the banks are able to provide for the rising NPAs, instead of postponing the recognition and kicking the can down the road.</a:t>
            </a:r>
          </a:p>
          <a:p>
            <a:r>
              <a:rPr lang="en-US" dirty="0"/>
              <a:t> Provide interest subvention in lending to specific segments, and create a dedicated fund to provide this subvention. </a:t>
            </a:r>
          </a:p>
          <a:p>
            <a:r>
              <a:rPr lang="en-US" dirty="0"/>
              <a:t>This will improve banks’ ability to appropriately price the risk they are taking. Notify the personal insolvency sections of the IBC so that banks are better equipped to deal with the rise in NPAs owing to impending defaults in the retail sector.</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a:t>Forward planning could help deal with the consequences of the inevitable surge in defaults. </a:t>
            </a:r>
          </a:p>
          <a:p>
            <a:r>
              <a:rPr lang="en-US" dirty="0"/>
              <a:t>the IBC needs to be reformed and capacity at the courts needs to be increased in order to ensure faster and effective resolution.</a:t>
            </a:r>
          </a:p>
          <a:p>
            <a:r>
              <a:rPr lang="en-US" dirty="0"/>
              <a:t>Such reforms would also have an immediate benefit: banks would be more confident in lending if they knew the IBC would not be overwhelmed by cases after the crisis is over.</a:t>
            </a:r>
          </a:p>
          <a:p>
            <a:r>
              <a:rPr lang="en-US" dirty="0"/>
              <a:t>Release the banks, both domestic and foreign, from the ambit of the Prevention of Corruption Act, in order to encourage them to freely take business decisions, including extending loans to new customers.</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fontScale="90000"/>
          </a:bodyPr>
          <a:lstStyle/>
          <a:p>
            <a:r>
              <a:rPr lang="en-US" sz="4000" b="1" u="sng" dirty="0"/>
              <a:t>Monetary policy</a:t>
            </a:r>
            <a:r>
              <a:rPr lang="en-US" dirty="0"/>
              <a:t>:</a:t>
            </a:r>
          </a:p>
        </p:txBody>
      </p:sp>
      <p:sp>
        <p:nvSpPr>
          <p:cNvPr id="3" name="Content Placeholder 2"/>
          <p:cNvSpPr>
            <a:spLocks noGrp="1"/>
          </p:cNvSpPr>
          <p:nvPr>
            <p:ph idx="1"/>
          </p:nvPr>
        </p:nvSpPr>
        <p:spPr>
          <a:xfrm>
            <a:off x="457200" y="1124744"/>
            <a:ext cx="8229600" cy="5199856"/>
          </a:xfrm>
        </p:spPr>
        <p:txBody>
          <a:bodyPr>
            <a:normAutofit fontScale="92500" lnSpcReduction="10000"/>
          </a:bodyPr>
          <a:lstStyle/>
          <a:p>
            <a:r>
              <a:rPr lang="en-US" dirty="0"/>
              <a:t>The design of inflation targeting (IT) is well suited for such crisis times. IT anchors inflation expectations, thereby giving monetary policy more room to maneuver  during downturns. </a:t>
            </a:r>
          </a:p>
          <a:p>
            <a:r>
              <a:rPr lang="en-US" dirty="0"/>
              <a:t>Monetary policy actions should be couched in terms of this framework, as a way of assuring the public that the RBI is keeping its eye on this critical objective, and that the mistakes of the past will not be repeated. </a:t>
            </a:r>
          </a:p>
          <a:p>
            <a:r>
              <a:rPr lang="en-US" dirty="0"/>
              <a:t>The MPC has to be careful about the delayed transmission of rate changes in India. For example, monetary easing could take a year to have a significant effect, by which time the problem might be over, and inflation might have re-emerged, at which point painful measures would be required to bring it back down.</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432048"/>
          </a:xfrm>
        </p:spPr>
        <p:txBody>
          <a:bodyPr>
            <a:normAutofit fontScale="90000"/>
          </a:bodyPr>
          <a:lstStyle/>
          <a:p>
            <a:r>
              <a:rPr lang="en-US" sz="3600" b="1" u="sng" dirty="0"/>
              <a:t>Fiscal policy:</a:t>
            </a:r>
          </a:p>
        </p:txBody>
      </p:sp>
      <p:sp>
        <p:nvSpPr>
          <p:cNvPr id="3" name="Content Placeholder 2"/>
          <p:cNvSpPr>
            <a:spLocks noGrp="1"/>
          </p:cNvSpPr>
          <p:nvPr>
            <p:ph idx="1"/>
          </p:nvPr>
        </p:nvSpPr>
        <p:spPr>
          <a:xfrm>
            <a:off x="457200" y="1268760"/>
            <a:ext cx="8229600" cy="5055840"/>
          </a:xfrm>
        </p:spPr>
        <p:txBody>
          <a:bodyPr/>
          <a:lstStyle/>
          <a:p>
            <a:r>
              <a:rPr lang="en-US" dirty="0"/>
              <a:t>There is a lot of pressure from multiple quarters to let go of the fiscal consolidation rules, enlarge the fiscal deficit and let the debt/GDP ratio go up.</a:t>
            </a:r>
          </a:p>
          <a:p>
            <a:r>
              <a:rPr lang="en-US" dirty="0"/>
              <a:t> This may be unavoidable given the circumstances but should be done subject to adequate checks and balances so that the long term consequences of a fiscal expansion do not </a:t>
            </a:r>
            <a:r>
              <a:rPr lang="en-US" dirty="0" err="1"/>
              <a:t>jeopardise</a:t>
            </a:r>
            <a:r>
              <a:rPr lang="en-US" dirty="0"/>
              <a:t> the economic recovery</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a:t>Perhaps a one-time relaxation of the FRBM Act can be considered in view of the extraordinary situation.</a:t>
            </a:r>
          </a:p>
          <a:p>
            <a:r>
              <a:rPr lang="en-US" dirty="0"/>
              <a:t>State governments also have to incur a lot of expenses to take care of the health and economic crisis.</a:t>
            </a:r>
          </a:p>
          <a:p>
            <a:r>
              <a:rPr lang="en-US" dirty="0"/>
              <a:t>Therefore, the FRBM Act has to be substantially relaxed for state governments too much more than what has already been done so far.</a:t>
            </a:r>
          </a:p>
          <a:p>
            <a:r>
              <a:rPr lang="en-US" dirty="0"/>
              <a:t>The government can also make use of the windfall gains emanating from the global oil price collapse. </a:t>
            </a:r>
          </a:p>
          <a:p>
            <a:r>
              <a:rPr lang="en-US" dirty="0"/>
              <a:t>The appropriate design of the stimulus measures therefore needs to be carefully thought about.</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US" sz="3600" b="1" u="sng" dirty="0"/>
              <a:t>Conclusion</a:t>
            </a:r>
          </a:p>
        </p:txBody>
      </p:sp>
      <p:sp>
        <p:nvSpPr>
          <p:cNvPr id="3" name="Content Placeholder 2"/>
          <p:cNvSpPr>
            <a:spLocks noGrp="1"/>
          </p:cNvSpPr>
          <p:nvPr>
            <p:ph idx="1"/>
          </p:nvPr>
        </p:nvSpPr>
        <p:spPr/>
        <p:txBody>
          <a:bodyPr>
            <a:normAutofit/>
          </a:bodyPr>
          <a:lstStyle/>
          <a:p>
            <a:r>
              <a:rPr lang="en-US" dirty="0"/>
              <a:t>Covid-19 has posed an unprecedented challenge for India. Given the large size of the population, the precarious situation of the economy, especially of the financial sector in the pre-Covid-19 period, and the economy’s dependence on informal </a:t>
            </a:r>
            <a:r>
              <a:rPr lang="en-US" dirty="0" err="1"/>
              <a:t>labour</a:t>
            </a:r>
            <a:r>
              <a:rPr lang="en-US" dirty="0"/>
              <a:t>, lockdowns and other social distancing measures are turning out to be hugely disruptive. </a:t>
            </a:r>
          </a:p>
          <a:p>
            <a:r>
              <a:rPr lang="en-US" dirty="0"/>
              <a:t>The central and state governments have recognized the challenge and have responded but this response should be just the beginning.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The eventual damage to the economy is likely to be significantly worse than the current estimates.</a:t>
            </a:r>
          </a:p>
          <a:p>
            <a:r>
              <a:rPr lang="en-US" dirty="0"/>
              <a:t>On the demand side, the government needs to balance the income support required with the need to ensure the fiscal situation does not spin out of control. </a:t>
            </a:r>
          </a:p>
          <a:p>
            <a:r>
              <a:rPr lang="en-US" dirty="0"/>
              <a:t>The balance struck so far seems to be a reasonable one but the government needs to find a greater scope for supporting the incomes of the poor. </a:t>
            </a:r>
          </a:p>
          <a:p>
            <a:r>
              <a:rPr lang="en-US" dirty="0"/>
              <a:t>Involvement of the state and local governments may also be crucial in the effective implementation of further fiscal initiatives.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r>
              <a:rPr lang="en-US" sz="4000" b="1" u="sng" dirty="0"/>
              <a:t>The Financial sector</a:t>
            </a:r>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a:t>During crisis times, one sector of the economy that is required to play a crucial role in terms of alleviating the pressures on the real economy is the financial sector. </a:t>
            </a:r>
          </a:p>
          <a:p>
            <a:r>
              <a:rPr lang="en-US" dirty="0"/>
              <a:t>The need of the hour is to keep credit flowing to all categories of economic agents- firms, households etc., to help them tide over this crisis.</a:t>
            </a:r>
          </a:p>
          <a:p>
            <a:r>
              <a:rPr lang="en-US" dirty="0"/>
              <a:t>However, the banking sector in India is badly broken.</a:t>
            </a:r>
          </a:p>
          <a:p>
            <a:r>
              <a:rPr lang="en-US" dirty="0"/>
              <a:t>Banks, especially the public sector banks, have been struggling to deal with mounting losses from non-performing assets on their balance sheets. </a:t>
            </a:r>
          </a:p>
          <a:p>
            <a:r>
              <a:rPr lang="en-US" dirty="0"/>
              <a:t>The problems in the banking sector have been adversely affecting credit growth and the debt markets as well.</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Policy makers need to be prepared to scale up the response as the events unfold so as to </a:t>
            </a:r>
            <a:r>
              <a:rPr lang="en-US" dirty="0" err="1"/>
              <a:t>minimise</a:t>
            </a:r>
            <a:r>
              <a:rPr lang="en-US" dirty="0"/>
              <a:t> the impact of the shock on both the formal and informal sectors and pave the way for a sustained recovery. </a:t>
            </a:r>
          </a:p>
          <a:p>
            <a:r>
              <a:rPr lang="en-US" dirty="0"/>
              <a:t>At the same time they must ensure that the responses remain enshrined in a rules-based framework and limit the exercise of discretion in order to avoid long-term damage to the economy.</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Banks, especially the public sector banks (PSBs) which account for close to 90% of the NPAs, severely cut back lending to the private corporate sector. </a:t>
            </a:r>
          </a:p>
          <a:p>
            <a:r>
              <a:rPr lang="en-US" dirty="0"/>
              <a:t>By FY2017, net bank credit was growing at a decade's low of 2.69% per year.</a:t>
            </a:r>
          </a:p>
          <a:p>
            <a:r>
              <a:rPr lang="en-US" dirty="0"/>
              <a:t> By FY2018, PSBs were lending mostly to NBFCs, and private sector banks were mainly lending to retail customers. </a:t>
            </a:r>
          </a:p>
          <a:p>
            <a:r>
              <a:rPr lang="en-US" dirty="0"/>
              <a:t>Credit to industry had declined dramatically whereas credit off-take in personal loans segment accounted for the largest share.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76064"/>
          </a:xfrm>
        </p:spPr>
        <p:txBody>
          <a:bodyPr>
            <a:normAutofit/>
          </a:bodyPr>
          <a:lstStyle/>
          <a:p>
            <a:r>
              <a:rPr lang="en-US" sz="3200" b="1" u="sng" dirty="0"/>
              <a:t>Fiscal Policy Side</a:t>
            </a:r>
            <a:endParaRPr lang="en-US" sz="3600" u="sng" dirty="0"/>
          </a:p>
        </p:txBody>
      </p:sp>
      <p:sp>
        <p:nvSpPr>
          <p:cNvPr id="3" name="Content Placeholder 2"/>
          <p:cNvSpPr>
            <a:spLocks noGrp="1"/>
          </p:cNvSpPr>
          <p:nvPr>
            <p:ph idx="1"/>
          </p:nvPr>
        </p:nvSpPr>
        <p:spPr>
          <a:xfrm>
            <a:off x="457200" y="1124744"/>
            <a:ext cx="8229600" cy="5199856"/>
          </a:xfrm>
        </p:spPr>
        <p:txBody>
          <a:bodyPr>
            <a:normAutofit/>
          </a:bodyPr>
          <a:lstStyle/>
          <a:p>
            <a:r>
              <a:rPr lang="en-US" b="1" dirty="0"/>
              <a:t>Limitation on Fiscal policy side</a:t>
            </a:r>
            <a:r>
              <a:rPr lang="en-US" dirty="0"/>
              <a:t>-The fiscal deficit of the government was already high in the pre-Covid-19 period and had breached the target as specified in the FRBM Act (Fiscal Responsibility and Budget Management Act). </a:t>
            </a:r>
          </a:p>
          <a:p>
            <a:r>
              <a:rPr lang="en-US" dirty="0"/>
              <a:t>The fiscal deficit of the central government in 2019-20 was 4.6% of GDP against the target of 3.5% of GDP.</a:t>
            </a:r>
          </a:p>
          <a:p>
            <a:r>
              <a:rPr lang="en-US" dirty="0"/>
              <a:t>This has been the highest fiscal deficit since 2012-13.</a:t>
            </a:r>
          </a:p>
          <a:p>
            <a:r>
              <a:rPr lang="en-US" dirty="0"/>
              <a:t>As the crisis unfolds, falling tax collections , declining revenues of public sector enterprises and rise in health sector expenses will further hamper the ability of the government to support the economy.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a:bodyPr>
          <a:lstStyle/>
          <a:p>
            <a:r>
              <a:rPr lang="en-US" sz="3600" b="1" u="sng" dirty="0"/>
              <a:t>Monetary Policy Side</a:t>
            </a:r>
            <a:endParaRPr lang="en-US" sz="3600" u="sng" dirty="0"/>
          </a:p>
        </p:txBody>
      </p:sp>
      <p:sp>
        <p:nvSpPr>
          <p:cNvPr id="3" name="Content Placeholder 2"/>
          <p:cNvSpPr>
            <a:spLocks noGrp="1"/>
          </p:cNvSpPr>
          <p:nvPr>
            <p:ph idx="1"/>
          </p:nvPr>
        </p:nvSpPr>
        <p:spPr>
          <a:xfrm>
            <a:off x="457200" y="1340768"/>
            <a:ext cx="8229600" cy="4983832"/>
          </a:xfrm>
        </p:spPr>
        <p:txBody>
          <a:bodyPr>
            <a:normAutofit lnSpcReduction="10000"/>
          </a:bodyPr>
          <a:lstStyle/>
          <a:p>
            <a:r>
              <a:rPr lang="en-US" b="1" dirty="0"/>
              <a:t>Monetary policy limitations </a:t>
            </a:r>
            <a:r>
              <a:rPr lang="en-US" dirty="0"/>
              <a:t>too had become apparent in the run-up to this crisis. </a:t>
            </a:r>
          </a:p>
          <a:p>
            <a:r>
              <a:rPr lang="en-US" dirty="0"/>
              <a:t>In response to the growth slowdown, RBI embarked on a path of monetary expansion. </a:t>
            </a:r>
          </a:p>
          <a:p>
            <a:r>
              <a:rPr lang="en-US" dirty="0"/>
              <a:t>Between October 2018 and December 2019,  it freed up around Rs. 4 trillion of liquidity through open market operations15, and reduced the repo rate by 135 basis points to 5.15% – the lowest since March 2010. </a:t>
            </a:r>
          </a:p>
          <a:p>
            <a:r>
              <a:rPr lang="en-US" dirty="0"/>
              <a:t>Yet, credit growth did not pick up, primarily due to the heightened risk aversion in the banking sector, as discussed earlier, and low credit demand from the stressed private corporate sector.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lstStyle/>
          <a:p>
            <a:r>
              <a:rPr lang="en-US" dirty="0"/>
              <a:t>In other words, the combination of demand and supply shocks are hitting the Indian economy at a time when the tools to deal with the crisis are mostly ineffective, namely fiscal, monetary and financial.</a:t>
            </a:r>
          </a:p>
          <a:p>
            <a:r>
              <a:rPr lang="en-US" dirty="0"/>
              <a:t>Over and above this, the </a:t>
            </a:r>
            <a:r>
              <a:rPr lang="en-US" b="1" dirty="0"/>
              <a:t>external sector </a:t>
            </a:r>
            <a:r>
              <a:rPr lang="en-US" dirty="0"/>
              <a:t>of the economy has been weakening as well. </a:t>
            </a:r>
          </a:p>
          <a:p>
            <a:r>
              <a:rPr lang="en-US" dirty="0"/>
              <a:t>The nominal value of </a:t>
            </a:r>
            <a:r>
              <a:rPr lang="en-US" b="1" dirty="0"/>
              <a:t>exports of goods and services </a:t>
            </a:r>
            <a:r>
              <a:rPr lang="en-US" dirty="0"/>
              <a:t>– another important driver of growth – witnessed a decline by 8.49% in Q4, 2019-20.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US" sz="4000" b="1" u="sng" dirty="0"/>
              <a:t>(B</a:t>
            </a:r>
            <a:r>
              <a:rPr lang="en-US" sz="4900" b="1" u="sng" dirty="0"/>
              <a:t>). Impact of the Crisis</a:t>
            </a:r>
          </a:p>
        </p:txBody>
      </p:sp>
      <p:sp>
        <p:nvSpPr>
          <p:cNvPr id="3" name="Content Placeholder 2"/>
          <p:cNvSpPr>
            <a:spLocks noGrp="1"/>
          </p:cNvSpPr>
          <p:nvPr>
            <p:ph idx="1"/>
          </p:nvPr>
        </p:nvSpPr>
        <p:spPr>
          <a:xfrm>
            <a:off x="457200" y="1124744"/>
            <a:ext cx="8229600" cy="5199856"/>
          </a:xfrm>
        </p:spPr>
        <p:txBody>
          <a:bodyPr>
            <a:normAutofit/>
          </a:bodyPr>
          <a:lstStyle/>
          <a:p>
            <a:r>
              <a:rPr lang="en-US" sz="3500" b="1" u="sng" dirty="0"/>
              <a:t>Overall Macro Impact-</a:t>
            </a:r>
          </a:p>
          <a:p>
            <a:endParaRPr lang="en-US" b="1" u="sng" dirty="0"/>
          </a:p>
          <a:p>
            <a:r>
              <a:rPr lang="en-US" dirty="0"/>
              <a:t>The </a:t>
            </a:r>
            <a:r>
              <a:rPr lang="en-US" b="1" dirty="0"/>
              <a:t>disruption of demand and supply </a:t>
            </a:r>
            <a:r>
              <a:rPr lang="en-US" dirty="0"/>
              <a:t>forces are likely to continue even after the lockdown is lifted.</a:t>
            </a:r>
          </a:p>
          <a:p>
            <a:r>
              <a:rPr lang="en-US" dirty="0"/>
              <a:t>Hence demand is unlikely to get restored in the next several months, especially demand for non-essential goods and services.</a:t>
            </a:r>
          </a:p>
          <a:p>
            <a:r>
              <a:rPr lang="en-US" dirty="0"/>
              <a:t>Three major components of aggregate demand- </a:t>
            </a:r>
            <a:r>
              <a:rPr lang="en-US" b="1" dirty="0"/>
              <a:t>consumption,  	investment and exports </a:t>
            </a:r>
            <a:r>
              <a:rPr lang="en-US" dirty="0"/>
              <a:t>are likely to stay repressed for a 	prolonged period of time.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normAutofit fontScale="92500" lnSpcReduction="10000"/>
          </a:bodyPr>
          <a:lstStyle/>
          <a:p>
            <a:r>
              <a:rPr lang="en-US" dirty="0"/>
              <a:t> </a:t>
            </a:r>
            <a:r>
              <a:rPr lang="en-US" b="1" dirty="0"/>
              <a:t>Supply chain disruptions </a:t>
            </a:r>
            <a:r>
              <a:rPr lang="en-US" dirty="0"/>
              <a:t>will continue for a while due to 	following reasons-</a:t>
            </a:r>
          </a:p>
          <a:p>
            <a:pPr>
              <a:buNone/>
            </a:pPr>
            <a:r>
              <a:rPr lang="en-US" dirty="0"/>
              <a:t>     -       the unavailability of raw materials, </a:t>
            </a:r>
          </a:p>
          <a:p>
            <a:pPr>
              <a:buNone/>
            </a:pPr>
            <a:r>
              <a:rPr lang="en-US" dirty="0"/>
              <a:t>     -       exodus of millions of migrant workers from urban    	 areas,</a:t>
            </a:r>
          </a:p>
          <a:p>
            <a:pPr>
              <a:buNone/>
            </a:pPr>
            <a:r>
              <a:rPr lang="en-US" dirty="0"/>
              <a:t>     -       slowing global trade and </a:t>
            </a:r>
          </a:p>
          <a:p>
            <a:pPr>
              <a:buNone/>
            </a:pPr>
            <a:r>
              <a:rPr lang="en-US" dirty="0"/>
              <a:t>     -       shipment and travel related restrictions imposed by         	  nearly all affected countries.</a:t>
            </a:r>
          </a:p>
          <a:p>
            <a:r>
              <a:rPr lang="en-US" dirty="0"/>
              <a:t>This will negatively affect </a:t>
            </a:r>
            <a:r>
              <a:rPr lang="en-US" b="1" dirty="0"/>
              <a:t>production</a:t>
            </a:r>
            <a:r>
              <a:rPr lang="en-US" dirty="0"/>
              <a:t> in almost all domestic industries. </a:t>
            </a:r>
          </a:p>
          <a:p>
            <a:r>
              <a:rPr lang="en-US" dirty="0"/>
              <a:t> This in turn will have further spill over effects on </a:t>
            </a:r>
            <a:r>
              <a:rPr lang="en-US" b="1" dirty="0"/>
              <a:t>investment, employment, income and consumption</a:t>
            </a:r>
            <a:r>
              <a:rPr lang="en-US" dirty="0"/>
              <a:t>, pulling down the </a:t>
            </a:r>
            <a:r>
              <a:rPr lang="en-US" b="1" dirty="0"/>
              <a:t>aggregate growth rate </a:t>
            </a:r>
            <a:r>
              <a:rPr lang="en-US" dirty="0"/>
              <a:t>of the economy.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All India </a:t>
            </a:r>
            <a:r>
              <a:rPr lang="en-US" b="1" dirty="0"/>
              <a:t>electricity demand declined </a:t>
            </a:r>
            <a:r>
              <a:rPr lang="en-US" dirty="0"/>
              <a:t>to 30% below last year’s levels and gradually recovered thereafter. </a:t>
            </a:r>
          </a:p>
          <a:p>
            <a:r>
              <a:rPr lang="en-US" b="1" dirty="0"/>
              <a:t>Vehicle registration </a:t>
            </a:r>
            <a:r>
              <a:rPr lang="en-US" dirty="0"/>
              <a:t>related transactions declined dramatically in end March and April, began improving since May but have begun falling again in the first couple of weeks of July.</a:t>
            </a:r>
          </a:p>
          <a:p>
            <a:r>
              <a:rPr lang="en-US" b="1" dirty="0"/>
              <a:t>Cargo</a:t>
            </a:r>
            <a:r>
              <a:rPr lang="en-US" dirty="0"/>
              <a:t> throughput at majority of the Indian ports was down by around 20% year on year in March and April, particularly in cargo segments such as petroleum products, thermal coal and containers.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IN" sz="4000" u="sng" dirty="0"/>
              <a:t>Major Components of this Chapter</a:t>
            </a:r>
            <a:endParaRPr lang="en-US" sz="4000" u="sng" dirty="0"/>
          </a:p>
        </p:txBody>
      </p:sp>
      <p:sp>
        <p:nvSpPr>
          <p:cNvPr id="3" name="Content Placeholder 2"/>
          <p:cNvSpPr>
            <a:spLocks noGrp="1"/>
          </p:cNvSpPr>
          <p:nvPr>
            <p:ph idx="1"/>
          </p:nvPr>
        </p:nvSpPr>
        <p:spPr>
          <a:xfrm>
            <a:off x="457200" y="1124744"/>
            <a:ext cx="8229600" cy="5199856"/>
          </a:xfrm>
        </p:spPr>
        <p:txBody>
          <a:bodyPr>
            <a:normAutofit/>
          </a:bodyPr>
          <a:lstStyle/>
          <a:p>
            <a:r>
              <a:rPr lang="en-US" i="1" dirty="0"/>
              <a:t>This chapter contains the followings topics-</a:t>
            </a:r>
          </a:p>
          <a:p>
            <a:pPr>
              <a:buNone/>
            </a:pPr>
            <a:r>
              <a:rPr lang="en-US" i="1" dirty="0"/>
              <a:t>( A). Description of the state of the Indian economy in the  	pre-Covid-19 period, </a:t>
            </a:r>
          </a:p>
          <a:p>
            <a:pPr>
              <a:buNone/>
            </a:pPr>
            <a:r>
              <a:rPr lang="en-US" i="1" dirty="0"/>
              <a:t> (B). Assessment of the potential impact of the shock on 	various segments of the economy,</a:t>
            </a:r>
          </a:p>
          <a:p>
            <a:pPr>
              <a:buNone/>
            </a:pPr>
            <a:r>
              <a:rPr lang="en-US" i="1" dirty="0"/>
              <a:t> (C). Analysis of the policies that have been announced so 	far by the central government and the Reserve 	Bank of India to ameliorate the economic shock, </a:t>
            </a:r>
          </a:p>
          <a:p>
            <a:pPr>
              <a:buNone/>
            </a:pPr>
            <a:r>
              <a:rPr lang="en-US" i="1" dirty="0"/>
              <a:t> (D). Set of policy recommendations for specific sectors.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India's </a:t>
            </a:r>
            <a:r>
              <a:rPr lang="en-US" b="1" dirty="0"/>
              <a:t>aviation, tourism and hospitality industries </a:t>
            </a:r>
            <a:r>
              <a:rPr lang="en-US" dirty="0"/>
              <a:t>have already sustained maximum damage because of the Covid-19 outbreak, and after the lockdown.</a:t>
            </a:r>
          </a:p>
          <a:p>
            <a:r>
              <a:rPr lang="en-US" dirty="0"/>
              <a:t>The Centre for Asia Pacific Aviation (CAPA) has assessed that the Indian </a:t>
            </a:r>
            <a:r>
              <a:rPr lang="en-US" b="1" dirty="0"/>
              <a:t>aviation industry </a:t>
            </a:r>
            <a:r>
              <a:rPr lang="en-US" dirty="0"/>
              <a:t>will post staggering losses worth nearly $4bn this year. </a:t>
            </a:r>
          </a:p>
          <a:p>
            <a:r>
              <a:rPr lang="en-US" dirty="0"/>
              <a:t>Cascading effects for the hospitality and tourism industries. </a:t>
            </a:r>
          </a:p>
          <a:p>
            <a:r>
              <a:rPr lang="en-US" b="1" dirty="0"/>
              <a:t>Hotels and restaurant </a:t>
            </a:r>
            <a:r>
              <a:rPr lang="en-US" dirty="0"/>
              <a:t>chains across the country were closed after announcement of lockdown.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Travel and tourism </a:t>
            </a:r>
            <a:r>
              <a:rPr lang="en-US" dirty="0"/>
              <a:t>accounts for five per cent of total employment in India (nearly 20 million jobs).</a:t>
            </a:r>
          </a:p>
          <a:p>
            <a:r>
              <a:rPr lang="en-US" dirty="0"/>
              <a:t> </a:t>
            </a:r>
            <a:r>
              <a:rPr lang="en-US" b="1" dirty="0"/>
              <a:t>Hotels and restaurants </a:t>
            </a:r>
            <a:r>
              <a:rPr lang="en-US" dirty="0"/>
              <a:t>account for another 4 million jobs. </a:t>
            </a:r>
          </a:p>
          <a:p>
            <a:r>
              <a:rPr lang="en-US" dirty="0"/>
              <a:t>These sectors are going to be disproportionately affected during the on-going crisis. </a:t>
            </a:r>
          </a:p>
          <a:p>
            <a:r>
              <a:rPr lang="en-US" dirty="0"/>
              <a:t>With </a:t>
            </a:r>
            <a:r>
              <a:rPr lang="en-US" b="1" dirty="0"/>
              <a:t>all non-essential businesses </a:t>
            </a:r>
            <a:r>
              <a:rPr lang="en-US" dirty="0"/>
              <a:t>closed after lockdown announced, most industries witnessed drastic decline in sales.</a:t>
            </a:r>
          </a:p>
          <a:p>
            <a:r>
              <a:rPr lang="en-US" b="1" dirty="0"/>
              <a:t>Revenue losses </a:t>
            </a:r>
            <a:r>
              <a:rPr lang="en-US" dirty="0"/>
              <a:t>will force businesses to either close down or opt for whole sale </a:t>
            </a:r>
            <a:r>
              <a:rPr lang="en-US" b="1" dirty="0"/>
              <a:t>retrenchment of workers.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a:t>Operations of a large number of companies in specific sectors has not seen business getting back to normal even after the lockdown ends, as the </a:t>
            </a:r>
            <a:r>
              <a:rPr lang="en-US" dirty="0" err="1"/>
              <a:t>labour</a:t>
            </a:r>
            <a:r>
              <a:rPr lang="en-US" dirty="0"/>
              <a:t>  has moved out. </a:t>
            </a:r>
          </a:p>
          <a:p>
            <a:r>
              <a:rPr lang="en-US" dirty="0"/>
              <a:t>Even capital intensive sectors such as </a:t>
            </a:r>
            <a:r>
              <a:rPr lang="en-US" b="1" dirty="0"/>
              <a:t>real estate</a:t>
            </a:r>
            <a:r>
              <a:rPr lang="en-US" dirty="0"/>
              <a:t>, </a:t>
            </a:r>
            <a:r>
              <a:rPr lang="en-US" b="1" dirty="0"/>
              <a:t>consumer durables</a:t>
            </a:r>
            <a:r>
              <a:rPr lang="en-US" dirty="0"/>
              <a:t>, and </a:t>
            </a:r>
            <a:r>
              <a:rPr lang="en-US" b="1" dirty="0" err="1"/>
              <a:t>jewellery</a:t>
            </a:r>
            <a:r>
              <a:rPr lang="en-US" dirty="0"/>
              <a:t> may not see a demand revival for several months or quarter.</a:t>
            </a:r>
          </a:p>
          <a:p>
            <a:r>
              <a:rPr lang="en-US" dirty="0"/>
              <a:t>overall </a:t>
            </a:r>
            <a:r>
              <a:rPr lang="en-US" b="1" dirty="0"/>
              <a:t>weekly unemployment rate </a:t>
            </a:r>
            <a:r>
              <a:rPr lang="en-US" dirty="0"/>
              <a:t>went up drastically from an average of 9% in March to around 23% in May and to as high as 35% by early-June. It was higher in the urban areas compared to the rural areas.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b="1" dirty="0"/>
              <a:t>Unemployment rate </a:t>
            </a:r>
            <a:r>
              <a:rPr lang="en-US" dirty="0"/>
              <a:t>fell sharply to 11% reflecting the first round of relaxation of lockdown restrictions. Since then the unemployment rate has been stagnant at 11%. </a:t>
            </a:r>
          </a:p>
          <a:p>
            <a:r>
              <a:rPr lang="en-US" dirty="0"/>
              <a:t>This is still higher than the pre-lockdown rate but significantly less than what was recorded during the peak of the lockdown from end March to end May. </a:t>
            </a:r>
          </a:p>
          <a:p>
            <a:r>
              <a:rPr lang="en-US" dirty="0"/>
              <a:t>The </a:t>
            </a:r>
            <a:r>
              <a:rPr lang="en-US" b="1" dirty="0" err="1"/>
              <a:t>labour</a:t>
            </a:r>
            <a:r>
              <a:rPr lang="en-US" b="1" dirty="0"/>
              <a:t> participation rate </a:t>
            </a:r>
            <a:r>
              <a:rPr lang="en-US" dirty="0"/>
              <a:t>recovered faster than the unemployment rate but in July this too has been slowing down indicating some sort of a decline.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lstStyle/>
          <a:p>
            <a:endParaRPr lang="en-US" dirty="0"/>
          </a:p>
        </p:txBody>
      </p:sp>
      <p:sp>
        <p:nvSpPr>
          <p:cNvPr id="3" name="Content Placeholder 2"/>
          <p:cNvSpPr>
            <a:spLocks noGrp="1"/>
          </p:cNvSpPr>
          <p:nvPr>
            <p:ph idx="1"/>
          </p:nvPr>
        </p:nvSpPr>
        <p:spPr>
          <a:xfrm>
            <a:off x="457200" y="1628800"/>
            <a:ext cx="8229600" cy="4695800"/>
          </a:xfrm>
        </p:spPr>
        <p:txBody>
          <a:bodyPr>
            <a:normAutofit/>
          </a:bodyPr>
          <a:lstStyle/>
          <a:p>
            <a:r>
              <a:rPr lang="en-US" dirty="0"/>
              <a:t>Many of these firms will end up </a:t>
            </a:r>
            <a:r>
              <a:rPr lang="en-US" b="1" dirty="0"/>
              <a:t>defaulting on their loans </a:t>
            </a:r>
            <a:r>
              <a:rPr lang="en-US" dirty="0"/>
              <a:t>due to persistent fall in revenues. </a:t>
            </a:r>
          </a:p>
          <a:p>
            <a:r>
              <a:rPr lang="en-US" dirty="0"/>
              <a:t>The firms that were near  insolvency  will end up in the bankruptcy process and those that were undergoing insolvency resolution process under IBC will most likely get pushed to liquidation.</a:t>
            </a:r>
          </a:p>
          <a:p>
            <a:r>
              <a:rPr lang="en-US" dirty="0"/>
              <a:t> Several large business houses have already invoked the provisions to stall the payment of license fees, rents etc., and to restrain the invocation of penalties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endParaRPr lang="en-US" dirty="0"/>
          </a:p>
        </p:txBody>
      </p:sp>
      <p:sp>
        <p:nvSpPr>
          <p:cNvPr id="3" name="Content Placeholder 2"/>
          <p:cNvSpPr>
            <a:spLocks noGrp="1"/>
          </p:cNvSpPr>
          <p:nvPr>
            <p:ph idx="1"/>
          </p:nvPr>
        </p:nvSpPr>
        <p:spPr>
          <a:xfrm>
            <a:off x="457200" y="1628800"/>
            <a:ext cx="8229600" cy="4695800"/>
          </a:xfrm>
        </p:spPr>
        <p:txBody>
          <a:bodyPr>
            <a:normAutofit/>
          </a:bodyPr>
          <a:lstStyle/>
          <a:p>
            <a:r>
              <a:rPr lang="en-US" dirty="0"/>
              <a:t>The Indian economy will also continue to </a:t>
            </a:r>
            <a:r>
              <a:rPr lang="en-US" b="1" dirty="0"/>
              <a:t>get affected by the global recession </a:t>
            </a:r>
            <a:r>
              <a:rPr lang="en-US" dirty="0"/>
              <a:t>that may last for a while.</a:t>
            </a:r>
          </a:p>
          <a:p>
            <a:r>
              <a:rPr lang="en-US" dirty="0"/>
              <a:t>This is bound to have spill over effects through financial and trade linkages of India with the rest of the world. </a:t>
            </a:r>
          </a:p>
          <a:p>
            <a:r>
              <a:rPr lang="en-US" dirty="0"/>
              <a:t>Already foreign investors have been pulling money out of the Indian financial markets and are fleeing to safe assets as stock markets have crashed.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64096"/>
          </a:xfrm>
        </p:spPr>
        <p:txBody>
          <a:bodyPr>
            <a:normAutofit/>
          </a:bodyPr>
          <a:lstStyle/>
          <a:p>
            <a:r>
              <a:rPr lang="en-US" sz="3600" b="1" u="sng" dirty="0"/>
              <a:t>Agriculture and Rural Activities</a:t>
            </a:r>
          </a:p>
        </p:txBody>
      </p:sp>
      <p:sp>
        <p:nvSpPr>
          <p:cNvPr id="3" name="Content Placeholder 2"/>
          <p:cNvSpPr>
            <a:spLocks noGrp="1"/>
          </p:cNvSpPr>
          <p:nvPr>
            <p:ph idx="1"/>
          </p:nvPr>
        </p:nvSpPr>
        <p:spPr>
          <a:xfrm>
            <a:off x="457200" y="1556792"/>
            <a:ext cx="8229600" cy="4767808"/>
          </a:xfrm>
        </p:spPr>
        <p:txBody>
          <a:bodyPr/>
          <a:lstStyle/>
          <a:p>
            <a:r>
              <a:rPr lang="en-US" dirty="0"/>
              <a:t>The agriculture sector is critical as large number of workers and the entire country's population are dependent on this sector. </a:t>
            </a:r>
          </a:p>
          <a:p>
            <a:r>
              <a:rPr lang="en-US" dirty="0"/>
              <a:t>The performance of agriculture is also key to the state of rural demand.</a:t>
            </a:r>
          </a:p>
          <a:p>
            <a:r>
              <a:rPr lang="en-US" dirty="0"/>
              <a:t> In the pre-Covid-19 period, agricultural GDP experienced an average growth rate of 3.3% per year in the six-year period 2014-15 to 2019-20 with intermittent fluctuations.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a:t>The adverse impact of Covid-19 on agriculture has been much less as compared to manufacturing and services. </a:t>
            </a:r>
          </a:p>
          <a:p>
            <a:r>
              <a:rPr lang="en-US" dirty="0"/>
              <a:t>However the lockdown had affected agricultural activities and the necessary supply chains through several channels: input distribution, harvesting, procurement, transport hurdles, marketing and processing. </a:t>
            </a:r>
          </a:p>
          <a:p>
            <a:r>
              <a:rPr lang="en-US" dirty="0"/>
              <a:t>Closure of restaurants, transport bottlenecks etc reduced the demand for fresh produce, poultry and fisheries products, affecting producers and suppliers.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Since supply chains have not been working properly, </a:t>
            </a:r>
            <a:r>
              <a:rPr lang="en-US" b="1" dirty="0"/>
              <a:t>vast amounts of food </a:t>
            </a:r>
            <a:r>
              <a:rPr lang="en-US" dirty="0"/>
              <a:t>started getting wasted leading to massive losses for Indian farmers. </a:t>
            </a:r>
          </a:p>
          <a:p>
            <a:r>
              <a:rPr lang="en-US" dirty="0"/>
              <a:t>Media reports show that the closure of hotels, restaurants, sweet shops and tea shops during the lockdown affected the </a:t>
            </a:r>
            <a:r>
              <a:rPr lang="en-US" b="1" dirty="0"/>
              <a:t>milk producers </a:t>
            </a:r>
            <a:r>
              <a:rPr lang="en-US" dirty="0"/>
              <a:t>adversely. </a:t>
            </a:r>
          </a:p>
          <a:p>
            <a:r>
              <a:rPr lang="en-US" dirty="0"/>
              <a:t>Due to lack of demand, the </a:t>
            </a:r>
            <a:r>
              <a:rPr lang="en-US" b="1" dirty="0"/>
              <a:t>dairy farmers </a:t>
            </a:r>
            <a:r>
              <a:rPr lang="en-US" dirty="0"/>
              <a:t>dumped the milk in the drains. </a:t>
            </a:r>
          </a:p>
          <a:p>
            <a:r>
              <a:rPr lang="en-US" dirty="0"/>
              <a:t>Unable to export their produce many farmers are also dumped their </a:t>
            </a:r>
            <a:r>
              <a:rPr lang="en-US" b="1" dirty="0"/>
              <a:t>seasonal products </a:t>
            </a:r>
            <a:r>
              <a:rPr lang="en-US" dirty="0"/>
              <a:t>such as grapes etc.</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b="1" dirty="0"/>
              <a:t>Poultry farmers </a:t>
            </a:r>
            <a:r>
              <a:rPr lang="en-US" dirty="0"/>
              <a:t>have been badly hit due to misinformation particularly on social media at one stage, that chickens are the carriers of Covid-19.</a:t>
            </a:r>
          </a:p>
          <a:p>
            <a:r>
              <a:rPr lang="en-US" dirty="0"/>
              <a:t>Millions of small poultry farmers across the country particularly in the states of Maharashtra, Karnataka, Orissa and Andhra Pradesh were struggling after sales have crashed 80% over these false claims. </a:t>
            </a:r>
          </a:p>
          <a:p>
            <a:r>
              <a:rPr lang="en-US" dirty="0"/>
              <a:t>There is evidence that despite being considered an essential service, agriculture and food supply chains were impacted in the initial days of the lockdown</a:t>
            </a:r>
          </a:p>
          <a:p>
            <a:pPr>
              <a:buNone/>
            </a:pP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fontScale="90000"/>
          </a:bodyPr>
          <a:lstStyle/>
          <a:p>
            <a:r>
              <a:rPr lang="en-IN" u="sng" dirty="0"/>
              <a:t>Current figures of </a:t>
            </a:r>
            <a:r>
              <a:rPr lang="en-IN" u="sng"/>
              <a:t>corona cases</a:t>
            </a:r>
            <a:endParaRPr lang="en-US" u="sng" dirty="0"/>
          </a:p>
        </p:txBody>
      </p:sp>
      <p:sp>
        <p:nvSpPr>
          <p:cNvPr id="3" name="Content Placeholder 2"/>
          <p:cNvSpPr>
            <a:spLocks noGrp="1"/>
          </p:cNvSpPr>
          <p:nvPr>
            <p:ph idx="1"/>
          </p:nvPr>
        </p:nvSpPr>
        <p:spPr>
          <a:xfrm>
            <a:off x="457200" y="1196752"/>
            <a:ext cx="8229600" cy="5127848"/>
          </a:xfrm>
        </p:spPr>
        <p:txBody>
          <a:bodyPr>
            <a:normAutofit/>
          </a:bodyPr>
          <a:lstStyle/>
          <a:p>
            <a:r>
              <a:rPr lang="en-US" dirty="0"/>
              <a:t>India recorded the first case of the disease on January 30, 2020. Since then the cases have increased steadily and significantly. </a:t>
            </a:r>
          </a:p>
          <a:p>
            <a:r>
              <a:rPr lang="en-IN" dirty="0"/>
              <a:t>Total 88.14 persons have been infected and 82.03 </a:t>
            </a:r>
            <a:r>
              <a:rPr lang="en-IN" dirty="0" err="1"/>
              <a:t>lakhs</a:t>
            </a:r>
            <a:r>
              <a:rPr lang="en-IN" dirty="0"/>
              <a:t> have been recovered .1.29 patient died so far. </a:t>
            </a:r>
          </a:p>
          <a:p>
            <a:r>
              <a:rPr lang="en-IN" dirty="0"/>
              <a:t>In last 24 hrs 41,658 new positive cases and 42,215  recovery cases have been reported </a:t>
            </a:r>
            <a:endParaRPr lang="en-US" dirty="0"/>
          </a:p>
          <a:p>
            <a:r>
              <a:rPr lang="en-US" dirty="0"/>
              <a:t>This proves that the growth in active cases is lower than the growth in total cases implying  a relatively high recovery rate which has continued to improve.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lstStyle/>
          <a:p>
            <a:r>
              <a:rPr lang="en-US" b="1" dirty="0"/>
              <a:t>Agriculture growth </a:t>
            </a:r>
            <a:r>
              <a:rPr lang="en-US" dirty="0"/>
              <a:t>is expected to be between 2.5% to 3% in FY21 as India is likely to have a bumper crop production. </a:t>
            </a:r>
          </a:p>
          <a:p>
            <a:r>
              <a:rPr lang="en-US" b="1" dirty="0"/>
              <a:t>Rabi crop </a:t>
            </a:r>
            <a:r>
              <a:rPr lang="en-US" dirty="0"/>
              <a:t>period witnessed high production of wheat, mustard, gram, sesame etc. </a:t>
            </a:r>
          </a:p>
          <a:p>
            <a:r>
              <a:rPr lang="en-US" b="1" dirty="0" err="1"/>
              <a:t>Kharif</a:t>
            </a:r>
            <a:r>
              <a:rPr lang="en-US" b="1" dirty="0"/>
              <a:t>  production </a:t>
            </a:r>
            <a:r>
              <a:rPr lang="en-US" dirty="0"/>
              <a:t>is going to be good due to normal monsoon this year. </a:t>
            </a:r>
          </a:p>
          <a:p>
            <a:r>
              <a:rPr lang="en-US" dirty="0"/>
              <a:t>Agriculture, therefore, is a saving grace for the Indian economy as manufacturing and services would record negative growth in FY21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360040"/>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271864"/>
          </a:xfrm>
        </p:spPr>
        <p:txBody>
          <a:bodyPr/>
          <a:lstStyle/>
          <a:p>
            <a:r>
              <a:rPr lang="en-US" dirty="0"/>
              <a:t> However, it is not clear whether farmers will get remunerative prices as the country is still facing supply chain problems due to continued partial lockdown. </a:t>
            </a:r>
          </a:p>
          <a:p>
            <a:r>
              <a:rPr lang="en-US" dirty="0"/>
              <a:t>A survey by </a:t>
            </a:r>
            <a:r>
              <a:rPr lang="en-US" dirty="0" err="1"/>
              <a:t>Azim</a:t>
            </a:r>
            <a:r>
              <a:rPr lang="en-US" dirty="0"/>
              <a:t> </a:t>
            </a:r>
            <a:r>
              <a:rPr lang="en-US" dirty="0" err="1"/>
              <a:t>Premiji</a:t>
            </a:r>
            <a:r>
              <a:rPr lang="en-US" dirty="0"/>
              <a:t> University shows that 37% of farmers were unable to harvest, 37% have sold at reduced prices and 15% were unable to sell the harvest.</a:t>
            </a:r>
          </a:p>
          <a:p>
            <a:r>
              <a:rPr lang="en-US" dirty="0"/>
              <a:t>It may be noted that in rural areas, non-farm incomes and employment have been rising. </a:t>
            </a:r>
          </a:p>
          <a:p>
            <a:r>
              <a:rPr lang="en-US" dirty="0"/>
              <a:t>In fact, a NABARD survey shows that only 23% of rural income is from agriculture (cultivation and livestock) if we consider  all rural households.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lnSpcReduction="10000"/>
          </a:bodyPr>
          <a:lstStyle/>
          <a:p>
            <a:r>
              <a:rPr lang="en-US" dirty="0"/>
              <a:t>Around 44% of income is from wage </a:t>
            </a:r>
            <a:r>
              <a:rPr lang="en-US" dirty="0" err="1"/>
              <a:t>labour</a:t>
            </a:r>
            <a:r>
              <a:rPr lang="en-US" dirty="0"/>
              <a:t>, 24% from government/private service and 8% from other enterprises.</a:t>
            </a:r>
          </a:p>
          <a:p>
            <a:r>
              <a:rPr lang="en-US" dirty="0"/>
              <a:t>It shows that income from non-farm sector is the major source in rural areas .</a:t>
            </a:r>
          </a:p>
          <a:p>
            <a:r>
              <a:rPr lang="en-US" dirty="0"/>
              <a:t>In the pre-Covid-19 period, rural incomes were partly affected because of lower real wage growth. </a:t>
            </a:r>
          </a:p>
          <a:p>
            <a:r>
              <a:rPr lang="en-US" dirty="0"/>
              <a:t>Media reports reveal that the rural wages are declining due to the arrival of migrant workers from the cities. </a:t>
            </a:r>
          </a:p>
          <a:p>
            <a:r>
              <a:rPr lang="en-US" dirty="0"/>
              <a:t>However, the lockdown has affected urban areas more than rural areas. In June and July, 2020, the rural recovery outpaced that of urban areas. </a:t>
            </a:r>
          </a:p>
          <a:p>
            <a:pPr>
              <a:buNone/>
            </a:pPr>
            <a:r>
              <a:rPr lang="en-US"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980728"/>
            <a:ext cx="8229600" cy="5343872"/>
          </a:xfrm>
        </p:spPr>
        <p:txBody>
          <a:bodyPr>
            <a:normAutofit lnSpcReduction="10000"/>
          </a:bodyPr>
          <a:lstStyle/>
          <a:p>
            <a:r>
              <a:rPr lang="en-US" dirty="0"/>
              <a:t>The demand for tractors also rose in rural areas.</a:t>
            </a:r>
          </a:p>
          <a:p>
            <a:r>
              <a:rPr lang="en-US" dirty="0"/>
              <a:t>On the health risk in rural areas, it is true that presently the problem is much more serious in urban areas because of high density. </a:t>
            </a:r>
          </a:p>
          <a:p>
            <a:r>
              <a:rPr lang="en-US" dirty="0"/>
              <a:t>But, it can spread to 70% of the India’s population who live in rural areas. Many migrant workers have gone back to rural areas. There is a risk of Covid-19 spreading to the farmers, agricultural  </a:t>
            </a:r>
            <a:r>
              <a:rPr lang="en-US" dirty="0" err="1"/>
              <a:t>labourers</a:t>
            </a:r>
            <a:r>
              <a:rPr lang="en-US" dirty="0"/>
              <a:t>, workers and others working throughout the food supply chains. </a:t>
            </a:r>
          </a:p>
          <a:p>
            <a:r>
              <a:rPr lang="en-US" dirty="0"/>
              <a:t>The agriculture and rural population have to be protected as social distance will be practiced relatively less in rural areas.</a:t>
            </a:r>
          </a:p>
          <a:p>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864096"/>
          </a:xfrm>
        </p:spPr>
        <p:txBody>
          <a:bodyPr/>
          <a:lstStyle/>
          <a:p>
            <a:r>
              <a:rPr lang="en-US" dirty="0"/>
              <a:t> </a:t>
            </a:r>
            <a:r>
              <a:rPr lang="en-US" sz="3600" b="1" u="sng" dirty="0"/>
              <a:t>Informal sector</a:t>
            </a:r>
          </a:p>
        </p:txBody>
      </p:sp>
      <p:sp>
        <p:nvSpPr>
          <p:cNvPr id="3" name="Content Placeholder 2"/>
          <p:cNvSpPr>
            <a:spLocks noGrp="1"/>
          </p:cNvSpPr>
          <p:nvPr>
            <p:ph idx="1"/>
          </p:nvPr>
        </p:nvSpPr>
        <p:spPr>
          <a:xfrm>
            <a:off x="457200" y="1556792"/>
            <a:ext cx="8229600" cy="4767808"/>
          </a:xfrm>
        </p:spPr>
        <p:txBody>
          <a:bodyPr>
            <a:normAutofit fontScale="92500"/>
          </a:bodyPr>
          <a:lstStyle/>
          <a:p>
            <a:r>
              <a:rPr lang="en-US" dirty="0"/>
              <a:t>India has a very high share of informal employment in total employment.</a:t>
            </a:r>
          </a:p>
          <a:p>
            <a:r>
              <a:rPr lang="en-US" dirty="0"/>
              <a:t> Out of a total of 465 million workers, 422 million were informal workers in 2017-18.and % Share of Informal workers in total employment was-90.7. </a:t>
            </a:r>
          </a:p>
          <a:p>
            <a:r>
              <a:rPr lang="en-US" dirty="0"/>
              <a:t>The informal or un organised workers do not have access to any social security benefits and also face uncertainty of work. </a:t>
            </a:r>
          </a:p>
          <a:p>
            <a:r>
              <a:rPr lang="en-US" dirty="0"/>
              <a:t>The informal workers were already facing problems with low wages and incomes in the pre-Covid-19 period. The pandemic has affected all levels of the society but it is the informal workers including migrants are the worst affected.</a:t>
            </a:r>
          </a:p>
          <a:p>
            <a:endParaRPr lang="en-US" dirty="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628800"/>
            <a:ext cx="8229600" cy="4695800"/>
          </a:xfrm>
        </p:spPr>
        <p:txBody>
          <a:bodyPr>
            <a:normAutofit/>
          </a:bodyPr>
          <a:lstStyle/>
          <a:p>
            <a:r>
              <a:rPr lang="en-US" dirty="0"/>
              <a:t>With almost no economic activity particularly in urban areas, the lockdown has led to large scale </a:t>
            </a:r>
            <a:r>
              <a:rPr lang="en-US" b="1" dirty="0"/>
              <a:t>losses of jobs </a:t>
            </a:r>
            <a:r>
              <a:rPr lang="en-US" dirty="0"/>
              <a:t>and incomes for these workers. </a:t>
            </a:r>
          </a:p>
          <a:p>
            <a:r>
              <a:rPr lang="en-US" dirty="0"/>
              <a:t>There was a loss of 122 million jobs in April, 2020.</a:t>
            </a:r>
          </a:p>
          <a:p>
            <a:r>
              <a:rPr lang="en-US" dirty="0"/>
              <a:t>Out of that, the small traders and daily wage </a:t>
            </a:r>
            <a:r>
              <a:rPr lang="en-US" dirty="0" err="1"/>
              <a:t>labourers</a:t>
            </a:r>
            <a:r>
              <a:rPr lang="en-US" dirty="0"/>
              <a:t>  lost 91 million jobs.</a:t>
            </a:r>
          </a:p>
          <a:p>
            <a:r>
              <a:rPr lang="en-US" dirty="0"/>
              <a:t> The </a:t>
            </a:r>
            <a:r>
              <a:rPr lang="en-US" b="1" dirty="0"/>
              <a:t>employment rate  </a:t>
            </a:r>
            <a:r>
              <a:rPr lang="en-US" dirty="0"/>
              <a:t>was 39.1% on  March, 2020 which declined to 26.4% on May, 2020 before improving to 37.8% on June, 2020.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lstStyle/>
          <a:p>
            <a:endParaRPr lang="en-US" dirty="0"/>
          </a:p>
        </p:txBody>
      </p:sp>
      <p:sp>
        <p:nvSpPr>
          <p:cNvPr id="3" name="Content Placeholder 2"/>
          <p:cNvSpPr>
            <a:spLocks noGrp="1"/>
          </p:cNvSpPr>
          <p:nvPr>
            <p:ph idx="1"/>
          </p:nvPr>
        </p:nvSpPr>
        <p:spPr>
          <a:xfrm>
            <a:off x="457200" y="1700808"/>
            <a:ext cx="8229600" cy="4623792"/>
          </a:xfrm>
        </p:spPr>
        <p:txBody>
          <a:bodyPr>
            <a:normAutofit/>
          </a:bodyPr>
          <a:lstStyle/>
          <a:p>
            <a:r>
              <a:rPr lang="en-US" dirty="0"/>
              <a:t>Although there has been improvement in employment rate, it has not still reached the pre </a:t>
            </a:r>
            <a:r>
              <a:rPr lang="en-US" dirty="0" err="1"/>
              <a:t>covid</a:t>
            </a:r>
            <a:r>
              <a:rPr lang="en-US" dirty="0"/>
              <a:t> 19 levels.</a:t>
            </a:r>
          </a:p>
          <a:p>
            <a:r>
              <a:rPr lang="en-US" dirty="0"/>
              <a:t> A survey by </a:t>
            </a:r>
            <a:r>
              <a:rPr lang="en-US" dirty="0" err="1"/>
              <a:t>Azim</a:t>
            </a:r>
            <a:r>
              <a:rPr lang="en-US" dirty="0"/>
              <a:t> </a:t>
            </a:r>
            <a:r>
              <a:rPr lang="en-US" dirty="0" err="1"/>
              <a:t>Premiji</a:t>
            </a:r>
            <a:r>
              <a:rPr lang="en-US" dirty="0"/>
              <a:t> University shows that 57% of rural workers and 80% urban workers lost work during lockdown. </a:t>
            </a:r>
          </a:p>
          <a:p>
            <a:r>
              <a:rPr lang="en-US" dirty="0"/>
              <a:t>Around 77% of the households consumed less food than before. </a:t>
            </a:r>
          </a:p>
          <a:p>
            <a:r>
              <a:rPr lang="en-US" dirty="0"/>
              <a:t>Thus, livelihoods of millions of workers were affected and it would take longer time for them to recover from this economic shock.</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lstStyle/>
          <a:p>
            <a:r>
              <a:rPr lang="en-US" dirty="0"/>
              <a:t>There are about </a:t>
            </a:r>
            <a:r>
              <a:rPr lang="en-US" b="1" dirty="0"/>
              <a:t>40 to 50 million seasonal migrant workers </a:t>
            </a:r>
            <a:r>
              <a:rPr lang="en-US" dirty="0"/>
              <a:t>in India. </a:t>
            </a:r>
          </a:p>
          <a:p>
            <a:r>
              <a:rPr lang="en-US" dirty="0"/>
              <a:t>They help in the construction of urban buildings, roads, factory production and participate in several service activities. </a:t>
            </a:r>
          </a:p>
          <a:p>
            <a:r>
              <a:rPr lang="en-US" dirty="0"/>
              <a:t>Soon after the lockdown was announced , one could see the images of hundreds of thousands of migrant workers from several states walking on foot for several hundred miles to go back to their respective villages in search of safety.</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Most of these migrants continue to be out of work as businesses and establishments have shut down or because it is not easy for them to return back to the urban areas having gone through one round of extreme hardship.</a:t>
            </a:r>
          </a:p>
          <a:p>
            <a:r>
              <a:rPr lang="en-US" dirty="0"/>
              <a:t> In the absence of money, jobs, and any food, savings, or shelter in large cities, they had been desperate to reach their villages but had allegedly received little support.</a:t>
            </a:r>
          </a:p>
          <a:p>
            <a:r>
              <a:rPr lang="en-US" dirty="0"/>
              <a:t> Few migrants even died on the way due to exertion and lack of food.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a:t>Some of the migrants have returned to urban areas after relaxation of the lockdown but many of them are still in rural areas. </a:t>
            </a:r>
          </a:p>
          <a:p>
            <a:r>
              <a:rPr lang="en-US" dirty="0"/>
              <a:t>These workers are looking for jobs in rural areas. Even the skilled and semi-skilled are working in the works of MGNREGA.</a:t>
            </a:r>
          </a:p>
          <a:p>
            <a:r>
              <a:rPr lang="en-US" dirty="0"/>
              <a:t>It will take some time for the economy to pick up in the post-Covid-19 period and this will further aggravate the future uncertainty for informal workers in general and migrant workers in particular.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20080"/>
          </a:xfrm>
        </p:spPr>
        <p:txBody>
          <a:bodyPr>
            <a:normAutofit/>
          </a:bodyPr>
          <a:lstStyle/>
          <a:p>
            <a:r>
              <a:rPr lang="en-IN" sz="3600" u="sng" dirty="0"/>
              <a:t>Measures to curb the spread of </a:t>
            </a:r>
            <a:r>
              <a:rPr lang="en-IN" sz="3600" u="sng" dirty="0" err="1"/>
              <a:t>Covid</a:t>
            </a:r>
            <a:r>
              <a:rPr lang="en-IN" sz="3600" u="sng" dirty="0"/>
              <a:t> 19.</a:t>
            </a:r>
            <a:endParaRPr lang="en-US" sz="3600" u="sng" dirty="0"/>
          </a:p>
        </p:txBody>
      </p:sp>
      <p:sp>
        <p:nvSpPr>
          <p:cNvPr id="3" name="Content Placeholder 2"/>
          <p:cNvSpPr>
            <a:spLocks noGrp="1"/>
          </p:cNvSpPr>
          <p:nvPr>
            <p:ph idx="1"/>
          </p:nvPr>
        </p:nvSpPr>
        <p:spPr>
          <a:xfrm>
            <a:off x="457200" y="1844824"/>
            <a:ext cx="8229600" cy="4479776"/>
          </a:xfrm>
        </p:spPr>
        <p:txBody>
          <a:bodyPr>
            <a:normAutofit fontScale="92500" lnSpcReduction="10000"/>
          </a:bodyPr>
          <a:lstStyle/>
          <a:p>
            <a:r>
              <a:rPr lang="en-US" dirty="0"/>
              <a:t> As we have seen this global Covid-19 pandemic is inflicting two kinds of shocks on countries-  a health shock and an economic shock.</a:t>
            </a:r>
          </a:p>
          <a:p>
            <a:r>
              <a:rPr lang="en-US" dirty="0"/>
              <a:t>On the health front in order to curb the spread of this highly contagious disease Government took following policy actions-</a:t>
            </a:r>
          </a:p>
          <a:p>
            <a:r>
              <a:rPr lang="en-US" dirty="0"/>
              <a:t>Imposition of social distancing, </a:t>
            </a:r>
          </a:p>
          <a:p>
            <a:r>
              <a:rPr lang="en-US" dirty="0"/>
              <a:t>Self-isolation at home, </a:t>
            </a:r>
          </a:p>
          <a:p>
            <a:r>
              <a:rPr lang="en-US" dirty="0"/>
              <a:t>Closure of institutions and public facilities, </a:t>
            </a:r>
          </a:p>
          <a:p>
            <a:r>
              <a:rPr lang="en-US" dirty="0"/>
              <a:t>Restrictions on mobility and </a:t>
            </a:r>
          </a:p>
          <a:p>
            <a:r>
              <a:rPr lang="en-US" dirty="0"/>
              <a:t>Lock-down of an entire country</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lstStyle/>
          <a:p>
            <a:r>
              <a:rPr lang="en-US" dirty="0"/>
              <a:t>The informal sector works differently. It depends crucially on people’s daily demand.</a:t>
            </a:r>
          </a:p>
          <a:p>
            <a:r>
              <a:rPr lang="en-US" dirty="0"/>
              <a:t>With a large chunk of the potential customers of the informal sector staying at home right now and withdrawing from non-essential expenditures, the survival of informal sector units will become questionable with every passing day, especially as the health crisis and the associated lockdown drags on.</a:t>
            </a:r>
          </a:p>
          <a:p>
            <a:r>
              <a:rPr lang="en-US" dirty="0"/>
              <a:t>Many firms in the informal sector will be forced to shut down.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fontScale="90000"/>
          </a:bodyPr>
          <a:lstStyle/>
          <a:p>
            <a:r>
              <a:rPr lang="en-US" sz="4000" b="1" u="sng" dirty="0"/>
              <a:t>MSMEs-</a:t>
            </a:r>
            <a:r>
              <a:rPr lang="en-US" sz="4000" b="1" dirty="0"/>
              <a:t> micro, small and medium enterprises </a:t>
            </a:r>
            <a:endParaRPr lang="en-US" sz="4000" b="1" u="sng" dirty="0"/>
          </a:p>
        </p:txBody>
      </p:sp>
      <p:sp>
        <p:nvSpPr>
          <p:cNvPr id="3" name="Content Placeholder 2"/>
          <p:cNvSpPr>
            <a:spLocks noGrp="1"/>
          </p:cNvSpPr>
          <p:nvPr>
            <p:ph idx="1"/>
          </p:nvPr>
        </p:nvSpPr>
        <p:spPr>
          <a:xfrm>
            <a:off x="457200" y="1484784"/>
            <a:ext cx="8229600" cy="4839816"/>
          </a:xfrm>
        </p:spPr>
        <p:txBody>
          <a:bodyPr>
            <a:normAutofit lnSpcReduction="10000"/>
          </a:bodyPr>
          <a:lstStyle/>
          <a:p>
            <a:r>
              <a:rPr lang="en-US" dirty="0"/>
              <a:t>The MSMEs are present in manufacturing, trade and service sectors.</a:t>
            </a:r>
          </a:p>
          <a:p>
            <a:r>
              <a:rPr lang="en-US" dirty="0"/>
              <a:t>The </a:t>
            </a:r>
            <a:r>
              <a:rPr lang="en-US" b="1" dirty="0"/>
              <a:t>micro, small and medium enterprises </a:t>
            </a:r>
            <a:r>
              <a:rPr lang="en-US" dirty="0"/>
              <a:t>as a whole form a major chunk of manufacturing in India and play an important role in providing large scale employment.</a:t>
            </a:r>
          </a:p>
          <a:p>
            <a:r>
              <a:rPr lang="en-US" dirty="0"/>
              <a:t>the sector contributes around 30% of India’s GDP, and based on conservative estimates, employs  around 50% of industrial workers and contributes half of the overall exports. </a:t>
            </a:r>
          </a:p>
          <a:p>
            <a:r>
              <a:rPr lang="en-US" dirty="0"/>
              <a:t>Many of the micro enterprises are small, household-run businesses.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fontScale="92500" lnSpcReduction="10000"/>
          </a:bodyPr>
          <a:lstStyle/>
          <a:p>
            <a:r>
              <a:rPr lang="en-US" dirty="0"/>
              <a:t>This sector does not have access to adequate, timely and affordable institutional credit. </a:t>
            </a:r>
          </a:p>
          <a:p>
            <a:r>
              <a:rPr lang="en-US" dirty="0"/>
              <a:t>More than 81% MSMEs are self-financed with only around 7% borrowing from formal institutions and government sources .</a:t>
            </a:r>
          </a:p>
          <a:p>
            <a:r>
              <a:rPr lang="en-US" dirty="0"/>
              <a:t>The MSME sector would be particularly worse hit by reduced cash flows caused by the nationwide lockdown.</a:t>
            </a:r>
          </a:p>
          <a:p>
            <a:r>
              <a:rPr lang="en-US" b="1" dirty="0"/>
              <a:t>Their supply chain has been disrupted</a:t>
            </a:r>
            <a:r>
              <a:rPr lang="en-US" dirty="0"/>
              <a:t>, and they have been adversely affected by the exodus of migrant workers, restrictions in the availability of raw materials, by the disruption to exports and imports and also by the widespread travel bans, closure of malls, hotels, theatres and educational institutions etc.</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lstStyle/>
          <a:p>
            <a:r>
              <a:rPr lang="en-US" dirty="0"/>
              <a:t>A recent survey in MSMEs by the All India Manufacturers </a:t>
            </a:r>
            <a:r>
              <a:rPr lang="en-US" dirty="0" err="1"/>
              <a:t>Organisation</a:t>
            </a:r>
            <a:r>
              <a:rPr lang="en-US" dirty="0"/>
              <a:t> shows that 35% of MSMEs and 43% of the self-employed said that they see no chance of recovery in their businesses and have begun shutting down their operations.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r>
              <a:rPr lang="en-US" sz="3600" b="1" u="sng" dirty="0"/>
              <a:t>Financial markets and institutions</a:t>
            </a:r>
          </a:p>
        </p:txBody>
      </p:sp>
      <p:sp>
        <p:nvSpPr>
          <p:cNvPr id="3" name="Content Placeholder 2"/>
          <p:cNvSpPr>
            <a:spLocks noGrp="1"/>
          </p:cNvSpPr>
          <p:nvPr>
            <p:ph idx="1"/>
          </p:nvPr>
        </p:nvSpPr>
        <p:spPr>
          <a:xfrm>
            <a:off x="457200" y="1340768"/>
            <a:ext cx="8229600" cy="4983832"/>
          </a:xfrm>
        </p:spPr>
        <p:txBody>
          <a:bodyPr>
            <a:normAutofit fontScale="85000" lnSpcReduction="10000"/>
          </a:bodyPr>
          <a:lstStyle/>
          <a:p>
            <a:r>
              <a:rPr lang="en-US" dirty="0"/>
              <a:t>As firms are struggling to stay afloat and are unable to repay their dues amidst the massive demand and supply disruptions, corporate delinquencies will go up and the level of NPAs in the banking system will increase . </a:t>
            </a:r>
          </a:p>
          <a:p>
            <a:r>
              <a:rPr lang="en-US" dirty="0"/>
              <a:t>Moody’s Investors Service has already changed the outlook for the Indian banking system to negative from stable, as it expects deterioration in banks’ asset quality due to disruption in economic activity. </a:t>
            </a:r>
          </a:p>
          <a:p>
            <a:r>
              <a:rPr lang="en-US" dirty="0"/>
              <a:t>With Covid-19 disrupting jobs and income sources of millions of people, defaults from the retail sector are also likely to soar.</a:t>
            </a:r>
          </a:p>
          <a:p>
            <a:r>
              <a:rPr lang="en-US" dirty="0"/>
              <a:t>Once unemployment goes up and source of income disappears especially for those connected to the informal sector, they will find it difficult to repay existing loans, let alone make new expenditures. All these are unsecured loans which make the situation worse.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a:t>Defaults will not only rise in the banking system but also in the NBFCs who lend to the MSME (Micro, Small and Medium Enterprises) sector as the latter's earnings will fall sharply. </a:t>
            </a:r>
          </a:p>
          <a:p>
            <a:r>
              <a:rPr lang="en-US" dirty="0"/>
              <a:t>The inability of the SMEs to repay will severely hurt the financial viability of the MFIs. </a:t>
            </a:r>
          </a:p>
          <a:p>
            <a:r>
              <a:rPr lang="en-US" dirty="0"/>
              <a:t>As the NPAs on existing loans keep accumulating, officers in an already risk-averse banking system are likely to become even more reluctant to extend fresh credit, especially if the banks are not adequately </a:t>
            </a:r>
            <a:r>
              <a:rPr lang="en-US" dirty="0" err="1"/>
              <a:t>capitalised</a:t>
            </a:r>
            <a:r>
              <a:rPr lang="en-US" dirty="0"/>
              <a:t>. </a:t>
            </a:r>
          </a:p>
          <a:p>
            <a:r>
              <a:rPr lang="en-US" dirty="0"/>
              <a:t>In other words there are multiple channels through which an already fragile financial system may get choked as the crisis worsens, thereby aggravating the slowdown.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908720"/>
            <a:ext cx="8229600" cy="5415880"/>
          </a:xfrm>
        </p:spPr>
        <p:txBody>
          <a:bodyPr>
            <a:normAutofit fontScale="92500" lnSpcReduction="10000"/>
          </a:bodyPr>
          <a:lstStyle/>
          <a:p>
            <a:r>
              <a:rPr lang="en-US" dirty="0"/>
              <a:t>Confluence of several factors has led to the current turmoil in the </a:t>
            </a:r>
            <a:r>
              <a:rPr lang="en-US" b="1" dirty="0"/>
              <a:t>debt market</a:t>
            </a:r>
            <a:r>
              <a:rPr lang="en-US" dirty="0"/>
              <a:t>. </a:t>
            </a:r>
          </a:p>
          <a:p>
            <a:r>
              <a:rPr lang="en-US" b="1" dirty="0"/>
              <a:t>Foreign institutional investors </a:t>
            </a:r>
            <a:r>
              <a:rPr lang="en-US" dirty="0"/>
              <a:t>(FIIs) have been steady investors in Indian debt over the last few years.</a:t>
            </a:r>
          </a:p>
          <a:p>
            <a:r>
              <a:rPr lang="en-US" dirty="0"/>
              <a:t>As the Covid-19 pandemic began spreading across countries and especially affected the US, growing risk aversion and flight to safety led these investors to sell large volumes of Indian debt paper, in addition to stocks.</a:t>
            </a:r>
          </a:p>
          <a:p>
            <a:r>
              <a:rPr lang="en-US" dirty="0"/>
              <a:t>However  we are now facing a peculiar situation wherein the mutual funds are not able to do so because of high risk aversion on part of the biggest liquidity suppliers in the markets – the banks.</a:t>
            </a:r>
          </a:p>
          <a:p>
            <a:r>
              <a:rPr lang="en-US" dirty="0"/>
              <a:t>Indian banks have been largely absent from participating in the secondary debt market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a:bodyPr>
          <a:lstStyle/>
          <a:p>
            <a:r>
              <a:rPr lang="en-US" dirty="0"/>
              <a:t>In March 2020, panic selling due to the pandemic shaved off 23% market </a:t>
            </a:r>
            <a:r>
              <a:rPr lang="en-US" dirty="0" err="1"/>
              <a:t>capitalisation</a:t>
            </a:r>
            <a:r>
              <a:rPr lang="en-US" dirty="0"/>
              <a:t> of companies listed on the National Stock Exchange (NSE) within a span of just a single month.</a:t>
            </a:r>
          </a:p>
          <a:p>
            <a:r>
              <a:rPr lang="en-US" dirty="0"/>
              <a:t>Although the sell-off was witnessed across-the-board, it was more severe for industries that are hit the hardest by the Covid-19 pandemic and the consequent lockdown, </a:t>
            </a:r>
          </a:p>
          <a:p>
            <a:r>
              <a:rPr lang="en-US" dirty="0"/>
              <a:t>such as tourism and hotels, real estate, asset financing services, banks, metals industry, automobile and ancillaries, textiles, electricity, mining and food product companies.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76064"/>
          </a:xfrm>
        </p:spPr>
        <p:txBody>
          <a:bodyPr>
            <a:normAutofit fontScale="90000"/>
          </a:bodyPr>
          <a:lstStyle/>
          <a:p>
            <a:r>
              <a:rPr lang="en-US" sz="4000" b="1" u="sng" dirty="0"/>
              <a:t>What kind of policy support is needed </a:t>
            </a:r>
            <a:r>
              <a:rPr lang="en-US" sz="2800" b="1" u="sng" dirty="0"/>
              <a:t>?</a:t>
            </a:r>
          </a:p>
        </p:txBody>
      </p:sp>
      <p:sp>
        <p:nvSpPr>
          <p:cNvPr id="3" name="Content Placeholder 2"/>
          <p:cNvSpPr>
            <a:spLocks noGrp="1"/>
          </p:cNvSpPr>
          <p:nvPr>
            <p:ph idx="1"/>
          </p:nvPr>
        </p:nvSpPr>
        <p:spPr>
          <a:xfrm>
            <a:off x="457200" y="1124744"/>
            <a:ext cx="8229600" cy="5199856"/>
          </a:xfrm>
        </p:spPr>
        <p:txBody>
          <a:bodyPr>
            <a:normAutofit/>
          </a:bodyPr>
          <a:lstStyle/>
          <a:p>
            <a:r>
              <a:rPr lang="en-US" dirty="0"/>
              <a:t>The immediate objective of the policy responses to the economic impact of Covid-19 is to ameliorate the effect of the shock on economic agents in both the formal and the informal sectors and to help them tide over the crisis.</a:t>
            </a:r>
          </a:p>
          <a:p>
            <a:r>
              <a:rPr lang="en-US" dirty="0"/>
              <a:t>Against the background of a weak economy, the twin shocks of Covid-19 and lockdown are operating at two levels: Creating supply-side disruptions, Triggering reduction in aggregate demand. </a:t>
            </a:r>
          </a:p>
          <a:p>
            <a:r>
              <a:rPr lang="en-US" dirty="0"/>
              <a:t>The need of the hour are policy actions to deal with both supply- and demand-side problems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980728"/>
            <a:ext cx="8229600" cy="5343872"/>
          </a:xfrm>
        </p:spPr>
        <p:txBody>
          <a:bodyPr>
            <a:normAutofit fontScale="92500"/>
          </a:bodyPr>
          <a:lstStyle/>
          <a:p>
            <a:r>
              <a:rPr lang="en-US" b="1" dirty="0"/>
              <a:t>The supply side </a:t>
            </a:r>
            <a:r>
              <a:rPr lang="en-US" dirty="0"/>
              <a:t>has been reeling under three pre-existing shocks: (</a:t>
            </a:r>
            <a:r>
              <a:rPr lang="en-US" dirty="0" err="1"/>
              <a:t>i</a:t>
            </a:r>
            <a:r>
              <a:rPr lang="en-US" dirty="0"/>
              <a:t>) </a:t>
            </a:r>
            <a:r>
              <a:rPr lang="en-US" dirty="0" err="1"/>
              <a:t>demonetisation</a:t>
            </a:r>
            <a:r>
              <a:rPr lang="en-US" dirty="0"/>
              <a:t> of 2016, (ii) goods and services tax (GST) since 2017, and (iii) slowdown in credit growth.</a:t>
            </a:r>
          </a:p>
          <a:p>
            <a:r>
              <a:rPr lang="en-US" dirty="0"/>
              <a:t> The pandemic is creating additional disruptions due to the following factors: </a:t>
            </a:r>
          </a:p>
          <a:p>
            <a:r>
              <a:rPr lang="en-US" dirty="0"/>
              <a:t>Mass exodus of migrant workers from urban areas : This will be acute in sectors such as construction, logistics (last-mile delivery of goods),unskilled manufacturing, etc., where large number of migrant workers are employed. </a:t>
            </a:r>
          </a:p>
          <a:p>
            <a:r>
              <a:rPr lang="en-US" dirty="0"/>
              <a:t>Non-availability of financing-Finance is the backbone of business. The future prospects of borrowers have become more uncertain in the ongoing crisis. This will further affect credit availability.</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lstStyle/>
          <a:p>
            <a:r>
              <a:rPr lang="en-US" u="sng" dirty="0"/>
              <a:t>Nationwide lock-down</a:t>
            </a:r>
          </a:p>
        </p:txBody>
      </p:sp>
      <p:sp>
        <p:nvSpPr>
          <p:cNvPr id="3" name="Content Placeholder 2"/>
          <p:cNvSpPr>
            <a:spLocks noGrp="1"/>
          </p:cNvSpPr>
          <p:nvPr>
            <p:ph idx="1"/>
          </p:nvPr>
        </p:nvSpPr>
        <p:spPr>
          <a:xfrm>
            <a:off x="457200" y="1556792"/>
            <a:ext cx="8229600" cy="4767808"/>
          </a:xfrm>
        </p:spPr>
        <p:txBody>
          <a:bodyPr>
            <a:normAutofit fontScale="92500" lnSpcReduction="10000"/>
          </a:bodyPr>
          <a:lstStyle/>
          <a:p>
            <a:r>
              <a:rPr lang="en-US" dirty="0"/>
              <a:t>Government of India  announced a nationwide lock-down starting </a:t>
            </a:r>
            <a:r>
              <a:rPr lang="en-US" b="1" dirty="0"/>
              <a:t>March 25, 2020 </a:t>
            </a:r>
            <a:r>
              <a:rPr lang="en-US" dirty="0"/>
              <a:t>which continued for  about two months.</a:t>
            </a:r>
          </a:p>
          <a:p>
            <a:r>
              <a:rPr lang="en-US" dirty="0"/>
              <a:t>Subsequently from end May and early June onward the lock-down was gradually relaxed in a phased manner  but continued in </a:t>
            </a:r>
            <a:r>
              <a:rPr lang="en-US" b="1" dirty="0"/>
              <a:t>high-risk zones or ‘containment</a:t>
            </a:r>
            <a:r>
              <a:rPr lang="en-US" dirty="0"/>
              <a:t>’ areas. </a:t>
            </a:r>
          </a:p>
          <a:p>
            <a:r>
              <a:rPr lang="en-US" dirty="0"/>
              <a:t>Measured relaxations have been permitted in areas outside the ‘containment or high-risk zones’ includes opening of non-essential establishments and businesses. </a:t>
            </a:r>
          </a:p>
          <a:p>
            <a:r>
              <a:rPr lang="en-US" dirty="0"/>
              <a:t>The lock-down was primarily intended to buy time to prepare the health system and to put together a plan of how to deal with the outbreak once the case-load started accelerating.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lstStyle/>
          <a:p>
            <a:r>
              <a:rPr lang="en-US" dirty="0"/>
              <a:t>Restrictions on international trade-to the extent that international transport of goods is adversely affected, importing firms will face supply constraints.</a:t>
            </a:r>
          </a:p>
          <a:p>
            <a:r>
              <a:rPr lang="en-US" dirty="0"/>
              <a:t>Logistics issues: the lockdown had imposed restrictions on intra- and inter-state movements. This has made transportation of raw materials and finished goods difficult even within the national boundaries.</a:t>
            </a:r>
          </a:p>
          <a:p>
            <a:r>
              <a:rPr lang="en-US" dirty="0"/>
              <a:t> In other words, all factors of production are facing disruptions – capital, </a:t>
            </a:r>
            <a:r>
              <a:rPr lang="en-US" dirty="0" err="1"/>
              <a:t>labour</a:t>
            </a:r>
            <a:r>
              <a:rPr lang="en-US" dirty="0"/>
              <a:t>, and raw materials. In addition, marketing has been disrupted, retail stores are closed and e-commerce is also not operating smoothly.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360040"/>
          </a:xfrm>
        </p:spPr>
        <p:txBody>
          <a:bodyPr>
            <a:normAutofit fontScale="90000"/>
          </a:bodyPr>
          <a:lstStyle/>
          <a:p>
            <a:endParaRPr lang="en-US" dirty="0"/>
          </a:p>
        </p:txBody>
      </p:sp>
      <p:sp>
        <p:nvSpPr>
          <p:cNvPr id="3" name="Content Placeholder 2"/>
          <p:cNvSpPr>
            <a:spLocks noGrp="1"/>
          </p:cNvSpPr>
          <p:nvPr>
            <p:ph idx="1"/>
          </p:nvPr>
        </p:nvSpPr>
        <p:spPr>
          <a:xfrm>
            <a:off x="457200" y="908720"/>
            <a:ext cx="8229600" cy="5415880"/>
          </a:xfrm>
        </p:spPr>
        <p:txBody>
          <a:bodyPr>
            <a:normAutofit/>
          </a:bodyPr>
          <a:lstStyle/>
          <a:p>
            <a:r>
              <a:rPr lang="en-US" b="1" dirty="0"/>
              <a:t>The demand-side problem </a:t>
            </a:r>
            <a:r>
              <a:rPr lang="en-US" dirty="0"/>
              <a:t>is due to the following factors: Right now, a large number of consumers all over the country are only spending on essential commodities such as food, groceries, and medicines. Demand for nearly all non-essential goods and services had remained suppressed for nearly two months, even if consumers had the purchasing Power. </a:t>
            </a:r>
          </a:p>
          <a:p>
            <a:r>
              <a:rPr lang="en-US" dirty="0"/>
              <a:t>The demand problem is getting aggravated due to the loss of jobs of millions of migrant workers and daily wage earners, retrenchment of contract employees, reduction in variable pay, etc.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lnSpcReduction="10000"/>
          </a:bodyPr>
          <a:lstStyle/>
          <a:p>
            <a:r>
              <a:rPr lang="en-US" dirty="0"/>
              <a:t>These factors have led to a significant decline in disposable incomes. If the lockdown continues in some form or the other, and supply shocks continue unabated. A large number of white-collar workers will lose jobs or face reduced salaries because many financially stressed businesses will no longer be able to keep them on the payroll. </a:t>
            </a:r>
          </a:p>
          <a:p>
            <a:r>
              <a:rPr lang="en-US" dirty="0"/>
              <a:t>As this happens, and the demand contraction becomes more acute, many more firms will struggle to stay solvent or even to survive. </a:t>
            </a:r>
          </a:p>
          <a:p>
            <a:r>
              <a:rPr lang="en-US" dirty="0"/>
              <a:t>In other words, the economy may get trapped in some sort of a vicious cycle of low demand–high unemployment–low demand.</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lstStyle/>
          <a:p>
            <a:r>
              <a:rPr lang="en-US" dirty="0"/>
              <a:t>In addition to the reduction in consumption demand, private sector investment which has already been declining over the last few years, is unlikely to get restored in the next few quarters. </a:t>
            </a:r>
          </a:p>
          <a:p>
            <a:r>
              <a:rPr lang="en-US" dirty="0"/>
              <a:t>Due to demand contraction, capacity </a:t>
            </a:r>
            <a:r>
              <a:rPr lang="en-US" dirty="0" err="1"/>
              <a:t>utilisation</a:t>
            </a:r>
            <a:r>
              <a:rPr lang="en-US" dirty="0"/>
              <a:t> of manufacturing firms has fallen drastically, eliminating any possibility of investments in new capacity addition.</a:t>
            </a:r>
          </a:p>
          <a:p>
            <a:r>
              <a:rPr lang="en-US" dirty="0"/>
              <a:t> Most firms will struggle to obtain financing for working capital in order to simply stay afloat.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normAutofit lnSpcReduction="10000"/>
          </a:bodyPr>
          <a:lstStyle/>
          <a:p>
            <a:r>
              <a:rPr lang="en-US" b="1" dirty="0"/>
              <a:t>The discussion above demonstrates the kind of fiscal support that might be necessary right now.</a:t>
            </a:r>
          </a:p>
          <a:p>
            <a:r>
              <a:rPr lang="en-US" b="1" i="1" dirty="0"/>
              <a:t>On the supply side</a:t>
            </a:r>
            <a:r>
              <a:rPr lang="en-US" dirty="0"/>
              <a:t>: To extend financing to firms to enable them to stay solvent and to help resolve other supply disruptions.</a:t>
            </a:r>
          </a:p>
          <a:p>
            <a:r>
              <a:rPr lang="en-US" b="1" i="1" dirty="0"/>
              <a:t>On the demand side</a:t>
            </a:r>
            <a:r>
              <a:rPr lang="en-US" dirty="0"/>
              <a:t>: To give relief to those who are in need, to help prop up demand. </a:t>
            </a:r>
          </a:p>
          <a:p>
            <a:r>
              <a:rPr lang="en-US" dirty="0"/>
              <a:t>The central government and RBI have announced an initial round of fiscal and monetary policies respectively as well as some broader economic reforms. In addition, several state governments have also announced fiscal stimulus measures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728192"/>
          </a:xfrm>
        </p:spPr>
        <p:txBody>
          <a:bodyPr>
            <a:normAutofit fontScale="90000"/>
          </a:bodyPr>
          <a:lstStyle/>
          <a:p>
            <a:r>
              <a:rPr lang="en-US" sz="4000" b="1" dirty="0"/>
              <a:t>(C).Analysis of policies announced</a:t>
            </a:r>
            <a:br>
              <a:rPr lang="en-US" sz="4000" b="1" dirty="0"/>
            </a:br>
            <a:r>
              <a:rPr lang="en-US" sz="4000" b="1" dirty="0"/>
              <a:t>Policy package for informal sector workers</a:t>
            </a:r>
            <a:r>
              <a:rPr lang="en-US" sz="3200" dirty="0"/>
              <a:t/>
            </a:r>
            <a:br>
              <a:rPr lang="en-US" sz="3200" dirty="0"/>
            </a:br>
            <a:endParaRPr lang="en-US" sz="3200" dirty="0"/>
          </a:p>
        </p:txBody>
      </p:sp>
      <p:sp>
        <p:nvSpPr>
          <p:cNvPr id="3" name="Content Placeholder 2"/>
          <p:cNvSpPr>
            <a:spLocks noGrp="1"/>
          </p:cNvSpPr>
          <p:nvPr>
            <p:ph idx="1"/>
          </p:nvPr>
        </p:nvSpPr>
        <p:spPr>
          <a:xfrm>
            <a:off x="457200" y="2636912"/>
            <a:ext cx="8229600" cy="3687688"/>
          </a:xfrm>
        </p:spPr>
        <p:txBody>
          <a:bodyPr/>
          <a:lstStyle/>
          <a:p>
            <a:pPr>
              <a:buNone/>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936104"/>
          </a:xfrm>
        </p:spPr>
        <p:txBody>
          <a:bodyPr>
            <a:normAutofit fontScale="90000"/>
          </a:bodyPr>
          <a:lstStyle/>
          <a:p>
            <a:r>
              <a:rPr lang="it-IT" dirty="0"/>
              <a:t>“</a:t>
            </a:r>
            <a:r>
              <a:rPr lang="it-IT" sz="3600" b="1" u="sng" dirty="0"/>
              <a:t>Pradhan Mantri Garib Kalyan Yojana” </a:t>
            </a:r>
            <a:r>
              <a:rPr lang="it-IT" sz="3600" dirty="0"/>
              <a:t/>
            </a:r>
            <a:br>
              <a:rPr lang="it-IT" sz="3600" dirty="0"/>
            </a:br>
            <a:endParaRPr lang="en-US" sz="3600"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dirty="0"/>
              <a:t>On March 26, 2020 the Finance Minister announced a Rs. 1.7 </a:t>
            </a:r>
            <a:r>
              <a:rPr lang="en-US" dirty="0" err="1"/>
              <a:t>lakh</a:t>
            </a:r>
            <a:r>
              <a:rPr lang="en-US" dirty="0"/>
              <a:t> </a:t>
            </a:r>
            <a:r>
              <a:rPr lang="en-US" dirty="0" err="1"/>
              <a:t>crore</a:t>
            </a:r>
            <a:r>
              <a:rPr lang="en-US" dirty="0"/>
              <a:t> package largely aimed at providing a safety net for those who have been worse affected by the Covid-19 lockdown i.e. the un organised sector workers, especially daily wage workers, and urban and rural poor.</a:t>
            </a:r>
          </a:p>
          <a:p>
            <a:r>
              <a:rPr lang="en-US" dirty="0"/>
              <a:t> Free additional 5 kg wheat or rice per person for 3 months; 1 kg free pulses per household for 3 months;</a:t>
            </a:r>
          </a:p>
          <a:p>
            <a:r>
              <a:rPr lang="en-US" dirty="0"/>
              <a:t>Free LPG for </a:t>
            </a:r>
            <a:r>
              <a:rPr lang="en-US" i="1" dirty="0" err="1"/>
              <a:t>Ujjwala</a:t>
            </a:r>
            <a:r>
              <a:rPr lang="en-US" i="1" dirty="0"/>
              <a:t> beneficiaries for 3 months;</a:t>
            </a:r>
          </a:p>
          <a:p>
            <a:r>
              <a:rPr lang="en-US" dirty="0"/>
              <a:t> Rs.2000 to 87 million farmers under </a:t>
            </a:r>
            <a:r>
              <a:rPr lang="en-US" i="1" dirty="0"/>
              <a:t>PM </a:t>
            </a:r>
            <a:r>
              <a:rPr lang="en-US" i="1" dirty="0" err="1"/>
              <a:t>Kisan</a:t>
            </a:r>
            <a:r>
              <a:rPr lang="en-US" i="1" dirty="0"/>
              <a:t> </a:t>
            </a:r>
            <a:r>
              <a:rPr lang="en-US" i="1" dirty="0" err="1"/>
              <a:t>Yojana</a:t>
            </a:r>
            <a:r>
              <a:rPr lang="en-US" i="1" dirty="0"/>
              <a:t> in 10 days;</a:t>
            </a:r>
          </a:p>
          <a:p>
            <a:r>
              <a:rPr lang="en-US" dirty="0"/>
              <a:t>Increase in MGNREGA wages to Rs.202 from Rs.182;</a:t>
            </a:r>
          </a:p>
          <a:p>
            <a:r>
              <a:rPr lang="en-US" dirty="0"/>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fontScale="92500"/>
          </a:bodyPr>
          <a:lstStyle/>
          <a:p>
            <a:r>
              <a:rPr lang="en-US" dirty="0"/>
              <a:t> Rs.500 per month to 200 million female Jan </a:t>
            </a:r>
            <a:r>
              <a:rPr lang="en-US" dirty="0" err="1"/>
              <a:t>Dhan</a:t>
            </a:r>
            <a:r>
              <a:rPr lang="en-US" dirty="0"/>
              <a:t> account holders for next 3 months;</a:t>
            </a:r>
          </a:p>
          <a:p>
            <a:r>
              <a:rPr lang="en-US" dirty="0"/>
              <a:t> Ex-gratia of Rs.1000 to poor senior citizens, widows and disabled;</a:t>
            </a:r>
          </a:p>
          <a:p>
            <a:r>
              <a:rPr lang="en-US" dirty="0"/>
              <a:t>Rs.20 </a:t>
            </a:r>
            <a:r>
              <a:rPr lang="en-US" dirty="0" err="1"/>
              <a:t>lakh</a:t>
            </a:r>
            <a:r>
              <a:rPr lang="en-US" dirty="0"/>
              <a:t> collateral-free loans to women self-help groups;</a:t>
            </a:r>
          </a:p>
          <a:p>
            <a:r>
              <a:rPr lang="en-US" dirty="0"/>
              <a:t>Govt. to contribute EPF to companies with less than 100 workers;</a:t>
            </a:r>
          </a:p>
          <a:p>
            <a:r>
              <a:rPr lang="en-US" dirty="0"/>
              <a:t> Non-refundable advances of 75% or 3 months wages from PF account;</a:t>
            </a:r>
          </a:p>
          <a:p>
            <a:r>
              <a:rPr lang="en-US" dirty="0"/>
              <a:t> States to use Rs.31 </a:t>
            </a:r>
            <a:r>
              <a:rPr lang="en-US" dirty="0" err="1"/>
              <a:t>crore</a:t>
            </a:r>
            <a:r>
              <a:rPr lang="en-US" dirty="0"/>
              <a:t> from construction workers welfare fund;</a:t>
            </a:r>
          </a:p>
          <a:p>
            <a:r>
              <a:rPr lang="en-US" dirty="0"/>
              <a:t> States to use district mineral fund for medical activities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20080"/>
          </a:xfrm>
        </p:spPr>
        <p:txBody>
          <a:bodyPr>
            <a:normAutofit fontScale="90000"/>
          </a:bodyPr>
          <a:lstStyle/>
          <a:p>
            <a:r>
              <a:rPr lang="en-US" b="1" u="sng" dirty="0" err="1"/>
              <a:t>Atmanirbhar</a:t>
            </a:r>
            <a:r>
              <a:rPr lang="en-US" b="1" u="sng" dirty="0"/>
              <a:t> Package:</a:t>
            </a:r>
          </a:p>
        </p:txBody>
      </p:sp>
      <p:sp>
        <p:nvSpPr>
          <p:cNvPr id="3" name="Content Placeholder 2"/>
          <p:cNvSpPr>
            <a:spLocks noGrp="1"/>
          </p:cNvSpPr>
          <p:nvPr>
            <p:ph idx="1"/>
          </p:nvPr>
        </p:nvSpPr>
        <p:spPr>
          <a:xfrm>
            <a:off x="457200" y="1412776"/>
            <a:ext cx="8229600" cy="4911824"/>
          </a:xfrm>
        </p:spPr>
        <p:txBody>
          <a:bodyPr/>
          <a:lstStyle/>
          <a:p>
            <a:r>
              <a:rPr lang="en-US" dirty="0"/>
              <a:t> In May 2</a:t>
            </a:r>
            <a:r>
              <a:rPr lang="en-US" baseline="30000" dirty="0"/>
              <a:t>nd</a:t>
            </a:r>
            <a:r>
              <a:rPr lang="en-US" dirty="0"/>
              <a:t> week the Finance Minister announced a comprehensive economic relief package called the “</a:t>
            </a:r>
            <a:r>
              <a:rPr lang="en-US" b="1" i="1" dirty="0" err="1"/>
              <a:t>Atmanirbhar</a:t>
            </a:r>
            <a:r>
              <a:rPr lang="en-US" dirty="0"/>
              <a:t> (self-sufficient) package”, which had three components: </a:t>
            </a:r>
          </a:p>
          <a:p>
            <a:pPr>
              <a:buNone/>
            </a:pPr>
            <a:r>
              <a:rPr lang="en-US" dirty="0"/>
              <a:t>			(</a:t>
            </a:r>
            <a:r>
              <a:rPr lang="en-US" dirty="0" err="1"/>
              <a:t>i</a:t>
            </a:r>
            <a:r>
              <a:rPr lang="en-US" dirty="0"/>
              <a:t>) monetary actions,</a:t>
            </a:r>
          </a:p>
          <a:p>
            <a:pPr>
              <a:buNone/>
            </a:pPr>
            <a:r>
              <a:rPr lang="en-US" dirty="0"/>
              <a:t>			(ii) fiscal actions,    		</a:t>
            </a:r>
          </a:p>
          <a:p>
            <a:pPr>
              <a:buNone/>
            </a:pPr>
            <a:r>
              <a:rPr lang="en-US" dirty="0"/>
              <a:t>			(iii) economic reforms.</a:t>
            </a:r>
          </a:p>
          <a:p>
            <a:r>
              <a:rPr lang="en-US" b="1" dirty="0"/>
              <a:t>Fiscal actions</a:t>
            </a:r>
            <a:r>
              <a:rPr lang="en-US" dirty="0"/>
              <a:t>: Policies focusing on low-income households include repackaging old schemes, increasing the allocation of existing schemes, and some new initiatives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fontScale="92500" lnSpcReduction="10000"/>
          </a:bodyPr>
          <a:lstStyle/>
          <a:p>
            <a:r>
              <a:rPr lang="en-US" b="1" dirty="0"/>
              <a:t>Front-loading payments </a:t>
            </a:r>
            <a:r>
              <a:rPr lang="en-US" dirty="0"/>
              <a:t>under the existing </a:t>
            </a:r>
            <a:r>
              <a:rPr lang="en-US" i="1" dirty="0" err="1"/>
              <a:t>Pradhan</a:t>
            </a:r>
            <a:r>
              <a:rPr lang="en-US" i="1" dirty="0"/>
              <a:t> </a:t>
            </a:r>
            <a:r>
              <a:rPr lang="en-US" i="1" dirty="0" err="1"/>
              <a:t>Mantri</a:t>
            </a:r>
            <a:r>
              <a:rPr lang="en-US" i="1" dirty="0"/>
              <a:t> </a:t>
            </a:r>
            <a:r>
              <a:rPr lang="en-US" i="1" dirty="0" err="1"/>
              <a:t>Kisan</a:t>
            </a:r>
            <a:r>
              <a:rPr lang="en-US" i="1" dirty="0"/>
              <a:t> </a:t>
            </a:r>
            <a:r>
              <a:rPr lang="en-US" i="1" dirty="0" err="1"/>
              <a:t>Samman</a:t>
            </a:r>
            <a:r>
              <a:rPr lang="en-US" i="1" dirty="0"/>
              <a:t> </a:t>
            </a:r>
            <a:r>
              <a:rPr lang="en-US" i="1" dirty="0" err="1"/>
              <a:t>Nidhi</a:t>
            </a:r>
            <a:r>
              <a:rPr lang="en-US" i="1" dirty="0"/>
              <a:t> (PM-KISAN) </a:t>
            </a:r>
            <a:r>
              <a:rPr lang="en-US" i="1" dirty="0" err="1"/>
              <a:t>Yojana</a:t>
            </a:r>
            <a:r>
              <a:rPr lang="en-US" i="1" dirty="0"/>
              <a:t> to the tune of Rs. 160 billion.</a:t>
            </a:r>
          </a:p>
          <a:p>
            <a:r>
              <a:rPr lang="en-US" dirty="0"/>
              <a:t> </a:t>
            </a:r>
            <a:r>
              <a:rPr lang="en-US" b="1" dirty="0"/>
              <a:t>Direct benefit transfers </a:t>
            </a:r>
            <a:r>
              <a:rPr lang="en-US" dirty="0"/>
              <a:t>(DBT) to old age people, and widows, under </a:t>
            </a:r>
            <a:r>
              <a:rPr lang="en-US" i="1" dirty="0" err="1"/>
              <a:t>Ujjwala</a:t>
            </a:r>
            <a:r>
              <a:rPr lang="en-US" i="1" dirty="0"/>
              <a:t> </a:t>
            </a:r>
            <a:r>
              <a:rPr lang="en-US" i="1" dirty="0" err="1"/>
              <a:t>Yojana</a:t>
            </a:r>
            <a:r>
              <a:rPr lang="en-US" i="1" dirty="0"/>
              <a:t>, and under Jan </a:t>
            </a:r>
            <a:r>
              <a:rPr lang="en-US" i="1" dirty="0" err="1"/>
              <a:t>Dhan</a:t>
            </a:r>
            <a:r>
              <a:rPr lang="en-US" i="1" dirty="0"/>
              <a:t> </a:t>
            </a:r>
            <a:r>
              <a:rPr lang="en-US" i="1" dirty="0" err="1"/>
              <a:t>Yojana</a:t>
            </a:r>
            <a:r>
              <a:rPr lang="en-US" i="1" dirty="0"/>
              <a:t> amounting to Rs. 470 billion </a:t>
            </a:r>
            <a:r>
              <a:rPr lang="en-US" dirty="0"/>
              <a:t>extending MGNREGA (Mahatma Gandhi National Rural Employment Guarantee Act) to migrant workers, and to some workers in organised employment, adding up to about Rs. 922 billion.</a:t>
            </a:r>
          </a:p>
          <a:p>
            <a:r>
              <a:rPr lang="en-US" b="1" dirty="0"/>
              <a:t>A fund for construction workers </a:t>
            </a:r>
            <a:r>
              <a:rPr lang="en-US" dirty="0"/>
              <a:t>of about Rs. 310 billion</a:t>
            </a:r>
          </a:p>
          <a:p>
            <a:r>
              <a:rPr lang="en-US" b="1" dirty="0"/>
              <a:t>Direct food distribution </a:t>
            </a:r>
            <a:r>
              <a:rPr lang="en-US" dirty="0"/>
              <a:t>using stocks available with the Food Corporation of India (FCI) to the tune of Rs. 35 billion.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0120"/>
          </a:xfrm>
        </p:spPr>
        <p:txBody>
          <a:bodyPr>
            <a:normAutofit fontScale="90000"/>
          </a:bodyPr>
          <a:lstStyle/>
          <a:p>
            <a:r>
              <a:rPr lang="en-US" sz="3200" u="sng" dirty="0"/>
              <a:t>The unprecedented lock-down has had a significant adverse effect on the economy</a:t>
            </a:r>
            <a:r>
              <a:rPr lang="en-US" sz="3600" u="sng" dirty="0"/>
              <a:t>.</a:t>
            </a:r>
          </a:p>
        </p:txBody>
      </p:sp>
      <p:sp>
        <p:nvSpPr>
          <p:cNvPr id="3" name="Content Placeholder 2"/>
          <p:cNvSpPr>
            <a:spLocks noGrp="1"/>
          </p:cNvSpPr>
          <p:nvPr>
            <p:ph idx="1"/>
          </p:nvPr>
        </p:nvSpPr>
        <p:spPr>
          <a:xfrm>
            <a:off x="457200" y="1556792"/>
            <a:ext cx="8229600" cy="4767808"/>
          </a:xfrm>
        </p:spPr>
        <p:txBody>
          <a:bodyPr>
            <a:normAutofit/>
          </a:bodyPr>
          <a:lstStyle/>
          <a:p>
            <a:r>
              <a:rPr lang="en-US" dirty="0"/>
              <a:t>Millions of jobs and livelihoods are at stake. </a:t>
            </a:r>
          </a:p>
          <a:p>
            <a:r>
              <a:rPr lang="en-US" dirty="0"/>
              <a:t> activity around the country came to a halt, with no job or income,</a:t>
            </a:r>
          </a:p>
          <a:p>
            <a:r>
              <a:rPr lang="en-US" dirty="0"/>
              <a:t> more than 50 million migrant workers either returned to their native villages or shifted to camps inside the cities because state borders were sealed. </a:t>
            </a:r>
          </a:p>
          <a:p>
            <a:r>
              <a:rPr lang="en-US" dirty="0"/>
              <a:t>While there are reports of some of them returning back to the cities now in search of jobs and livelihoods, majority have not yet come back thereby imposing a massive strain on </a:t>
            </a:r>
            <a:r>
              <a:rPr lang="en-US" dirty="0" err="1"/>
              <a:t>labour</a:t>
            </a:r>
            <a:r>
              <a:rPr lang="en-US" dirty="0"/>
              <a:t> supply in the urban areas.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64096"/>
          </a:xfrm>
        </p:spPr>
        <p:txBody>
          <a:bodyPr>
            <a:normAutofit fontScale="90000"/>
          </a:bodyPr>
          <a:lstStyle/>
          <a:p>
            <a:r>
              <a:rPr lang="en-US" sz="3200" b="1" dirty="0"/>
              <a:t>Salient fiscal initiatives focusing on MSMEs (micro, small, and medium enterprises) include</a:t>
            </a:r>
          </a:p>
        </p:txBody>
      </p:sp>
      <p:sp>
        <p:nvSpPr>
          <p:cNvPr id="3" name="Content Placeholder 2"/>
          <p:cNvSpPr>
            <a:spLocks noGrp="1"/>
          </p:cNvSpPr>
          <p:nvPr>
            <p:ph idx="1"/>
          </p:nvPr>
        </p:nvSpPr>
        <p:spPr>
          <a:xfrm>
            <a:off x="457200" y="1340768"/>
            <a:ext cx="8229600" cy="4983832"/>
          </a:xfrm>
        </p:spPr>
        <p:txBody>
          <a:bodyPr>
            <a:normAutofit fontScale="92500" lnSpcReduction="10000"/>
          </a:bodyPr>
          <a:lstStyle/>
          <a:p>
            <a:r>
              <a:rPr lang="en-US" dirty="0"/>
              <a:t>Rs. 3 trillion collateral-free bank loans to MSMEs with 100% credit guarantee28. The guarantee will be provided by the National Credit Guarantee Trust Co. Ltd (NCGTC).</a:t>
            </a:r>
          </a:p>
          <a:p>
            <a:r>
              <a:rPr lang="en-US" dirty="0"/>
              <a:t> Government investment of Rs 100billion in funds that in turn will invest Rs 500 billion in the equity capital of MSMEs.</a:t>
            </a:r>
          </a:p>
          <a:p>
            <a:r>
              <a:rPr lang="en-US" dirty="0"/>
              <a:t>Rs. 200 billion subordinate debt issued by banks and other financial institutions (such as SIDBI) for stressed MSMEs, out of which the government will refinance Rs. 40 billion Rs. 450 billion partial credit guarantee scheme for NBFCs (non-banking financial companies), where first 20% of the loss will be borne by the government. </a:t>
            </a:r>
          </a:p>
          <a:p>
            <a:r>
              <a:rPr lang="en-US" dirty="0"/>
              <a:t>New spending on all these initiatives amounts to around Rs. 2.04 trillion.</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r>
              <a:rPr lang="en-US" sz="3600" b="1" dirty="0"/>
              <a:t>Economic reforms:</a:t>
            </a:r>
          </a:p>
        </p:txBody>
      </p:sp>
      <p:sp>
        <p:nvSpPr>
          <p:cNvPr id="3" name="Content Placeholder 2"/>
          <p:cNvSpPr>
            <a:spLocks noGrp="1"/>
          </p:cNvSpPr>
          <p:nvPr>
            <p:ph idx="1"/>
          </p:nvPr>
        </p:nvSpPr>
        <p:spPr>
          <a:xfrm>
            <a:off x="457200" y="1268760"/>
            <a:ext cx="8229600" cy="5055840"/>
          </a:xfrm>
        </p:spPr>
        <p:txBody>
          <a:bodyPr/>
          <a:lstStyle/>
          <a:p>
            <a:r>
              <a:rPr lang="en-US" dirty="0"/>
              <a:t>A few </a:t>
            </a:r>
            <a:r>
              <a:rPr lang="en-US" b="1" dirty="0"/>
              <a:t>policy reforms </a:t>
            </a:r>
            <a:r>
              <a:rPr lang="en-US" dirty="0"/>
              <a:t>(such as, amendments to the Essential Commodities Act, </a:t>
            </a:r>
            <a:r>
              <a:rPr lang="en-US" dirty="0" err="1"/>
              <a:t>liberalisation</a:t>
            </a:r>
            <a:r>
              <a:rPr lang="en-US" dirty="0"/>
              <a:t> of investment norms for some sectors, etc.) and</a:t>
            </a:r>
          </a:p>
          <a:p>
            <a:r>
              <a:rPr lang="en-US" dirty="0"/>
              <a:t> </a:t>
            </a:r>
            <a:r>
              <a:rPr lang="en-US" b="1" dirty="0"/>
              <a:t>schemes </a:t>
            </a:r>
            <a:r>
              <a:rPr lang="en-US" dirty="0"/>
              <a:t>-setting up of </a:t>
            </a:r>
            <a:r>
              <a:rPr lang="en-US" b="1" dirty="0"/>
              <a:t>a social infrastructure fund</a:t>
            </a:r>
            <a:r>
              <a:rPr lang="en-US" dirty="0"/>
              <a:t>, </a:t>
            </a:r>
            <a:r>
              <a:rPr lang="en-US" b="1" dirty="0"/>
              <a:t>agriculture infrastructure fund</a:t>
            </a:r>
            <a:r>
              <a:rPr lang="en-US" dirty="0"/>
              <a:t>, </a:t>
            </a:r>
            <a:r>
              <a:rPr lang="en-US" b="1" dirty="0"/>
              <a:t>micro food processing enterprises scheme,</a:t>
            </a:r>
            <a:r>
              <a:rPr lang="en-US" dirty="0"/>
              <a:t> etc.) were also announced.</a:t>
            </a:r>
          </a:p>
          <a:p>
            <a:r>
              <a:rPr lang="en-US" dirty="0"/>
              <a:t>Total government expenditure on these new schemes will be about Rs. 0.55 trillion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Autofit/>
          </a:bodyPr>
          <a:lstStyle/>
          <a:p>
            <a:r>
              <a:rPr lang="en-US" sz="4000" b="1" u="sng" dirty="0"/>
              <a:t>Package for Agriculture</a:t>
            </a:r>
          </a:p>
        </p:txBody>
      </p:sp>
      <p:sp>
        <p:nvSpPr>
          <p:cNvPr id="3" name="Content Placeholder 2"/>
          <p:cNvSpPr>
            <a:spLocks noGrp="1"/>
          </p:cNvSpPr>
          <p:nvPr>
            <p:ph idx="1"/>
          </p:nvPr>
        </p:nvSpPr>
        <p:spPr>
          <a:xfrm>
            <a:off x="457200" y="1268760"/>
            <a:ext cx="8229600" cy="5055840"/>
          </a:xfrm>
        </p:spPr>
        <p:txBody>
          <a:bodyPr>
            <a:noAutofit/>
          </a:bodyPr>
          <a:lstStyle/>
          <a:p>
            <a:r>
              <a:rPr lang="en-US" sz="2000" b="1" dirty="0"/>
              <a:t>The government announced the following measures for agriculture in May, 2020 as part of ‘</a:t>
            </a:r>
            <a:r>
              <a:rPr lang="en-US" sz="2000" b="1" dirty="0" err="1"/>
              <a:t>Atmanirbhar</a:t>
            </a:r>
            <a:r>
              <a:rPr lang="en-US" sz="2000" b="1" dirty="0"/>
              <a:t>’ package. </a:t>
            </a:r>
          </a:p>
          <a:p>
            <a:r>
              <a:rPr lang="en-US" sz="2000" dirty="0"/>
              <a:t>Rs. 1 </a:t>
            </a:r>
            <a:r>
              <a:rPr lang="en-US" sz="2000" dirty="0" err="1"/>
              <a:t>lakh</a:t>
            </a:r>
            <a:r>
              <a:rPr lang="en-US" sz="2000" dirty="0"/>
              <a:t> </a:t>
            </a:r>
            <a:r>
              <a:rPr lang="en-US" sz="2000" dirty="0" err="1"/>
              <a:t>crore</a:t>
            </a:r>
            <a:r>
              <a:rPr lang="en-US" sz="2000" dirty="0"/>
              <a:t> </a:t>
            </a:r>
            <a:r>
              <a:rPr lang="en-US" sz="2000" b="1" dirty="0" err="1"/>
              <a:t>Agri</a:t>
            </a:r>
            <a:r>
              <a:rPr lang="en-US" sz="2000" b="1" dirty="0"/>
              <a:t> Infrastructure Fund </a:t>
            </a:r>
            <a:r>
              <a:rPr lang="en-US" sz="2000" dirty="0"/>
              <a:t>for farm-gate infrastructure for farmers.</a:t>
            </a:r>
          </a:p>
          <a:p>
            <a:r>
              <a:rPr lang="en-US" sz="2000" dirty="0"/>
              <a:t>Rs. 20,000 </a:t>
            </a:r>
            <a:r>
              <a:rPr lang="en-US" sz="2000" dirty="0" err="1"/>
              <a:t>crores</a:t>
            </a:r>
            <a:r>
              <a:rPr lang="en-US" sz="2000" dirty="0"/>
              <a:t> for Fishermen through </a:t>
            </a:r>
            <a:r>
              <a:rPr lang="en-US" sz="2000" b="1" dirty="0" err="1"/>
              <a:t>Pradhan</a:t>
            </a:r>
            <a:r>
              <a:rPr lang="en-US" sz="2000" b="1" dirty="0"/>
              <a:t> </a:t>
            </a:r>
            <a:r>
              <a:rPr lang="en-US" sz="2000" b="1" dirty="0" err="1"/>
              <a:t>Mantri</a:t>
            </a:r>
            <a:r>
              <a:rPr lang="en-US" sz="2000" b="1" dirty="0"/>
              <a:t> </a:t>
            </a:r>
            <a:r>
              <a:rPr lang="en-US" sz="2000" b="1" dirty="0" err="1"/>
              <a:t>Matsya</a:t>
            </a:r>
            <a:r>
              <a:rPr lang="en-US" sz="2000" b="1" dirty="0"/>
              <a:t> </a:t>
            </a:r>
            <a:r>
              <a:rPr lang="en-US" sz="2000" b="1" dirty="0" err="1"/>
              <a:t>Samparda</a:t>
            </a:r>
            <a:r>
              <a:rPr lang="en-US" sz="2000" b="1" dirty="0"/>
              <a:t> </a:t>
            </a:r>
            <a:r>
              <a:rPr lang="en-US" sz="2000" b="1" dirty="0" err="1"/>
              <a:t>Yojana</a:t>
            </a:r>
            <a:r>
              <a:rPr lang="en-US" sz="2000" b="1" dirty="0"/>
              <a:t>.</a:t>
            </a:r>
          </a:p>
          <a:p>
            <a:r>
              <a:rPr lang="en-US" sz="2000" dirty="0"/>
              <a:t>Rs. 10,000 </a:t>
            </a:r>
            <a:r>
              <a:rPr lang="en-US" sz="2000" dirty="0" err="1"/>
              <a:t>crores</a:t>
            </a:r>
            <a:r>
              <a:rPr lang="en-US" sz="2000" dirty="0"/>
              <a:t> scheme for </a:t>
            </a:r>
            <a:r>
              <a:rPr lang="en-US" sz="2000" dirty="0" err="1"/>
              <a:t>formalisation</a:t>
            </a:r>
            <a:r>
              <a:rPr lang="en-US" sz="2000" dirty="0"/>
              <a:t> of Micro Food Enterprises</a:t>
            </a:r>
          </a:p>
          <a:p>
            <a:r>
              <a:rPr lang="en-US" sz="2000" dirty="0"/>
              <a:t> Rs. 15,000 </a:t>
            </a:r>
            <a:r>
              <a:rPr lang="en-US" sz="2000" dirty="0" err="1"/>
              <a:t>crores</a:t>
            </a:r>
            <a:r>
              <a:rPr lang="en-US" sz="2000" dirty="0"/>
              <a:t> Animal Husbandry Infrastructure Development Fund</a:t>
            </a:r>
          </a:p>
          <a:p>
            <a:r>
              <a:rPr lang="en-US" sz="2000" dirty="0"/>
              <a:t> National Animal Disease Control </a:t>
            </a:r>
            <a:r>
              <a:rPr lang="en-US" sz="2000" dirty="0" err="1"/>
              <a:t>Programme</a:t>
            </a:r>
            <a:r>
              <a:rPr lang="en-US" sz="2000" dirty="0"/>
              <a:t> for Foot and Mouth Disease (FMD) and Brucellosis launched with total outlay of Rs.13,343 </a:t>
            </a:r>
            <a:r>
              <a:rPr lang="en-US" sz="2000" dirty="0" err="1"/>
              <a:t>crores</a:t>
            </a:r>
            <a:endParaRPr lang="en-US" sz="2000" dirty="0"/>
          </a:p>
          <a:p>
            <a:r>
              <a:rPr lang="en-US" sz="2000" dirty="0"/>
              <a:t> Rs.4000 </a:t>
            </a:r>
            <a:r>
              <a:rPr lang="en-US" sz="2000" dirty="0" err="1"/>
              <a:t>crores</a:t>
            </a:r>
            <a:r>
              <a:rPr lang="en-US" sz="2000" dirty="0"/>
              <a:t> for promotion of Herbal Cultivation</a:t>
            </a:r>
          </a:p>
          <a:p>
            <a:r>
              <a:rPr lang="en-US" sz="2000" dirty="0"/>
              <a:t> Rs. 500 </a:t>
            </a:r>
            <a:r>
              <a:rPr lang="en-US" sz="2000" dirty="0" err="1"/>
              <a:t>crores</a:t>
            </a:r>
            <a:r>
              <a:rPr lang="en-US" sz="2000" dirty="0"/>
              <a:t> for Beekeeping initiatives</a:t>
            </a:r>
          </a:p>
          <a:p>
            <a:r>
              <a:rPr lang="en-US" sz="2000" dirty="0"/>
              <a:t> Rs. 500 </a:t>
            </a:r>
            <a:r>
              <a:rPr lang="en-US" sz="2000" dirty="0" err="1"/>
              <a:t>crores</a:t>
            </a:r>
            <a:r>
              <a:rPr lang="en-US" sz="2000" dirty="0"/>
              <a:t> for improving supply chains for all fruits and vegetables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US" sz="4000" b="1" u="sng" dirty="0"/>
              <a:t>Agricultural Reforms</a:t>
            </a:r>
          </a:p>
        </p:txBody>
      </p:sp>
      <p:sp>
        <p:nvSpPr>
          <p:cNvPr id="3" name="Content Placeholder 2"/>
          <p:cNvSpPr>
            <a:spLocks noGrp="1"/>
          </p:cNvSpPr>
          <p:nvPr>
            <p:ph idx="1"/>
          </p:nvPr>
        </p:nvSpPr>
        <p:spPr>
          <a:xfrm>
            <a:off x="457200" y="1340768"/>
            <a:ext cx="8229600" cy="4983832"/>
          </a:xfrm>
        </p:spPr>
        <p:txBody>
          <a:bodyPr/>
          <a:lstStyle/>
          <a:p>
            <a:r>
              <a:rPr lang="en-US" dirty="0"/>
              <a:t>Amendments to Essential Commodities Act to Enable better price </a:t>
            </a:r>
            <a:r>
              <a:rPr lang="en-US" dirty="0" err="1"/>
              <a:t>realisation</a:t>
            </a:r>
            <a:r>
              <a:rPr lang="en-US" dirty="0"/>
              <a:t> for farmers.</a:t>
            </a:r>
          </a:p>
          <a:p>
            <a:r>
              <a:rPr lang="en-US" dirty="0"/>
              <a:t> Agricultural Marketing Reforms to provide marketing choices to farmers.</a:t>
            </a:r>
          </a:p>
          <a:p>
            <a:r>
              <a:rPr lang="en-US" dirty="0"/>
              <a:t> Agriculture Produce Price and Quality Assurance: Facilitative legal framework will be created to enable farmers for engaging with processors, aggregators, large retailers, exporters etc. in a fair and transparent manner. This reforms basically relates to contract farming.</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lstStyle/>
          <a:p>
            <a:r>
              <a:rPr lang="en-US" dirty="0"/>
              <a:t>The policy package including agricultural reforms are in the right direction. There has been demand for these reforms in the last few decades. </a:t>
            </a:r>
          </a:p>
          <a:p>
            <a:r>
              <a:rPr lang="en-US" dirty="0"/>
              <a:t>Government has already brought the ordinances for implementation of the reforms. However, the infrastructure development funds and reforms are helpful in the medium term and may not be useful in the short run.</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fontScale="90000"/>
          </a:bodyPr>
          <a:lstStyle/>
          <a:p>
            <a:r>
              <a:rPr lang="en-US" dirty="0"/>
              <a:t/>
            </a:r>
            <a:br>
              <a:rPr lang="en-US" dirty="0"/>
            </a:br>
            <a:r>
              <a:rPr lang="en-US" sz="4000" b="1" dirty="0"/>
              <a:t>  An analysis of the fiscal announcements</a:t>
            </a:r>
            <a:endParaRPr lang="en-US" sz="4000"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A major component of the ‘fiscal package’ is the </a:t>
            </a:r>
            <a:r>
              <a:rPr lang="en-US" b="1" dirty="0"/>
              <a:t>MSME loans backed by 100% government Guarantee</a:t>
            </a:r>
            <a:r>
              <a:rPr lang="en-US" dirty="0"/>
              <a:t>.</a:t>
            </a:r>
          </a:p>
          <a:p>
            <a:r>
              <a:rPr lang="en-US" dirty="0"/>
              <a:t>Given the risk aversion in the banking system, the government needs to step in to bear some of the credit risk, so that banks can do what they are good at, which is, allocating capital. </a:t>
            </a:r>
          </a:p>
          <a:p>
            <a:r>
              <a:rPr lang="en-US" dirty="0"/>
              <a:t>To this end, a credit guarantee scheme is a step in the right direction.</a:t>
            </a:r>
          </a:p>
          <a:p>
            <a:r>
              <a:rPr lang="en-US" dirty="0"/>
              <a:t>Another advantage is that credit guarantees do not have immediate impact on the government budget.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fontScale="92500" lnSpcReduction="10000"/>
          </a:bodyPr>
          <a:lstStyle/>
          <a:p>
            <a:r>
              <a:rPr lang="en-US" dirty="0"/>
              <a:t>However, </a:t>
            </a:r>
            <a:r>
              <a:rPr lang="en-US" b="1" dirty="0"/>
              <a:t>there are two issues </a:t>
            </a:r>
            <a:r>
              <a:rPr lang="en-US" dirty="0"/>
              <a:t>with the announced scheme. </a:t>
            </a:r>
          </a:p>
          <a:p>
            <a:r>
              <a:rPr lang="en-US" b="1" dirty="0"/>
              <a:t>First</a:t>
            </a:r>
            <a:r>
              <a:rPr lang="en-US" dirty="0"/>
              <a:t>, credibility of a credit guarantee scheme and the lenders’ trust in it depends a lot on the details of the scheme. There may not be any take up until the government clarifies the mechanics of the scheme (such as conditions imposed on availability of the guarantee, time line to make claims and en-cash the guarantee, etc).</a:t>
            </a:r>
          </a:p>
          <a:p>
            <a:r>
              <a:rPr lang="en-US" b="1" dirty="0"/>
              <a:t>Second</a:t>
            </a:r>
            <a:r>
              <a:rPr lang="en-US" dirty="0"/>
              <a:t>, even if these issues are resolved to banks’ satisfaction, credit allocation may be distorted because with a 100% credit guarantee, banks have no skin in the game. This takes away the incentive of the bank to </a:t>
            </a:r>
            <a:r>
              <a:rPr lang="en-US" dirty="0" err="1"/>
              <a:t>scrutinise</a:t>
            </a:r>
            <a:r>
              <a:rPr lang="en-US" dirty="0"/>
              <a:t> loan applications, and can lead to moral hazard. Instead, the credit guarantee could have been a partial one.</a:t>
            </a:r>
          </a:p>
          <a:p>
            <a:pPr>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dirty="0"/>
              <a:t>The fiscal announcements (more than 70% of the intended benefits) rely disproportionately on the financial sector – especially the government-owned banks and NBFCs – to deliver the credit-related components of the package.</a:t>
            </a:r>
          </a:p>
          <a:p>
            <a:r>
              <a:rPr lang="en-US" dirty="0"/>
              <a:t>There are two problems with this-</a:t>
            </a:r>
          </a:p>
          <a:p>
            <a:r>
              <a:rPr lang="en-US" dirty="0"/>
              <a:t>Given the risk aversion in the PSBs, unless the detailed mechanics of the scheme are spelled out by the government, the banks are unlikely to embrace it despite the 100% guarantee. </a:t>
            </a:r>
          </a:p>
          <a:p>
            <a:r>
              <a:rPr lang="en-US" dirty="0"/>
              <a:t>The PSBs are undergoing a process of mergers. Hence, the ability and efficiency of these banks to deliver the schemes appear  doubtful.</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On the supply side, the package addresses the financing problems, but in an inadequate way, and there is nothing to address the other issues related to supply chain disruptions.</a:t>
            </a:r>
          </a:p>
          <a:p>
            <a:r>
              <a:rPr lang="en-US" dirty="0"/>
              <a:t> Announcements regarding existing schemes (such as MGNREGA, DBT, PM-</a:t>
            </a:r>
            <a:r>
              <a:rPr lang="en-US" dirty="0" err="1"/>
              <a:t>Kisan</a:t>
            </a:r>
            <a:r>
              <a:rPr lang="en-US" dirty="0"/>
              <a:t> etc) are meant to address the demand side problems but given the severity of collapse in aggregate demand, the monetary amounts appear insufficient. </a:t>
            </a:r>
          </a:p>
          <a:p>
            <a:r>
              <a:rPr lang="en-US" dirty="0"/>
              <a:t>Overall the package is unlikely to provide any significant relief to a crisis-ridden economy.</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lstStyle/>
          <a:p>
            <a:r>
              <a:rPr lang="en-US" dirty="0"/>
              <a:t>The economic reforms that were announced are necessary and long awaited, but their benefits will accrue in the long term. </a:t>
            </a:r>
          </a:p>
          <a:p>
            <a:r>
              <a:rPr lang="en-US" dirty="0"/>
              <a:t>They will not do anything to resolve the problems that the economy is facing right now. </a:t>
            </a:r>
          </a:p>
          <a:p>
            <a:r>
              <a:rPr lang="en-US" dirty="0"/>
              <a:t>While the aggregate ‘benefit’ of the package was announced to be Rs. 20 trillion or 10% of GDP the package entails an incremental government spending of only Rs. 2.6 trillion, which is less than 2% of GDP.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normAutofit/>
          </a:bodyPr>
          <a:lstStyle/>
          <a:p>
            <a:r>
              <a:rPr lang="en-US" dirty="0"/>
              <a:t>Transportation of raw materials and finished goods across states was also severely constrained.</a:t>
            </a:r>
          </a:p>
          <a:p>
            <a:r>
              <a:rPr lang="en-US" dirty="0"/>
              <a:t>Countries had closed national borders bringing international trade and commerce to an abrupt halt.</a:t>
            </a:r>
          </a:p>
          <a:p>
            <a:r>
              <a:rPr lang="en-US" dirty="0"/>
              <a:t>All these severely disrupted supply mechanisms and distribution chains in almost all sectors.</a:t>
            </a:r>
          </a:p>
          <a:p>
            <a:r>
              <a:rPr lang="en-US" dirty="0"/>
              <a:t>At the same time, just after enforcement of nationwide lockdown ,there was a complete collapse of consumption demand as millions of people stay home and postpone their non-essential expenditures.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196752"/>
            <a:ext cx="8229600" cy="5127848"/>
          </a:xfrm>
        </p:spPr>
        <p:txBody>
          <a:bodyPr>
            <a:normAutofit lnSpcReduction="10000"/>
          </a:bodyPr>
          <a:lstStyle/>
          <a:p>
            <a:r>
              <a:rPr lang="en-US" dirty="0"/>
              <a:t>Careful assessment of the package announced by the Indian government therefore shows that given the widespread demand destruction, the package will fall short and may need to be enhanced. </a:t>
            </a:r>
          </a:p>
          <a:p>
            <a:r>
              <a:rPr lang="en-US" dirty="0"/>
              <a:t>The fiscal initiatives only address the financing constraints on the supply side, that too inadequately. </a:t>
            </a:r>
          </a:p>
          <a:p>
            <a:r>
              <a:rPr lang="en-US" dirty="0"/>
              <a:t>Several commentators have highlighted that countries in Europe and the US are spending significantly more to take care of the impact due to the pandemic. </a:t>
            </a:r>
          </a:p>
          <a:p>
            <a:r>
              <a:rPr lang="en-US" dirty="0"/>
              <a:t>The US has announced a package of $2 trillion and it is 10.7% of their GDP. Similarly, the financial package as per cent of GDP is much higher in countries like France, Spain, Germany, Australia and Malaysia.</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a:bodyPr>
          <a:lstStyle/>
          <a:p>
            <a:r>
              <a:rPr lang="en-US" sz="3600" b="1" u="sng" dirty="0"/>
              <a:t>RBI's policy actions</a:t>
            </a:r>
          </a:p>
        </p:txBody>
      </p:sp>
      <p:sp>
        <p:nvSpPr>
          <p:cNvPr id="3" name="Content Placeholder 2"/>
          <p:cNvSpPr>
            <a:spLocks noGrp="1"/>
          </p:cNvSpPr>
          <p:nvPr>
            <p:ph idx="1"/>
          </p:nvPr>
        </p:nvSpPr>
        <p:spPr>
          <a:xfrm>
            <a:off x="457200" y="1196752"/>
            <a:ext cx="8229600" cy="5127848"/>
          </a:xfrm>
        </p:spPr>
        <p:txBody>
          <a:bodyPr>
            <a:normAutofit lnSpcReduction="10000"/>
          </a:bodyPr>
          <a:lstStyle/>
          <a:p>
            <a:r>
              <a:rPr lang="en-US" dirty="0"/>
              <a:t>On 27 March, 2020 RBI announced a number of major initiatives to combat the crisis.</a:t>
            </a:r>
          </a:p>
          <a:p>
            <a:r>
              <a:rPr lang="en-US" dirty="0"/>
              <a:t>In particular, Four bold measures were taken, following an “out of cycle” i.e., unscheduled Monetary Policy Committee (MPC) meeting: </a:t>
            </a:r>
          </a:p>
          <a:p>
            <a:r>
              <a:rPr lang="en-US" dirty="0"/>
              <a:t>The </a:t>
            </a:r>
            <a:r>
              <a:rPr lang="en-US" b="1" dirty="0"/>
              <a:t>repo/reverse repo rates </a:t>
            </a:r>
            <a:r>
              <a:rPr lang="en-US" dirty="0"/>
              <a:t>were cut by sizeable amounts, to 4.40/4.00% from 5.15/4.90%. </a:t>
            </a:r>
          </a:p>
          <a:p>
            <a:r>
              <a:rPr lang="en-US" dirty="0"/>
              <a:t>The </a:t>
            </a:r>
            <a:r>
              <a:rPr lang="en-US" b="1" dirty="0"/>
              <a:t>91-day Treasury bill rate</a:t>
            </a:r>
            <a:r>
              <a:rPr lang="en-US" dirty="0"/>
              <a:t>, which measures the </a:t>
            </a:r>
            <a:r>
              <a:rPr lang="en-US" i="1" dirty="0"/>
              <a:t>de facto stance of monetary policy, dropped to 4.31% </a:t>
            </a:r>
            <a:r>
              <a:rPr lang="en-US" dirty="0"/>
              <a:t>from 5.09% on 26 March. </a:t>
            </a:r>
          </a:p>
          <a:p>
            <a:r>
              <a:rPr lang="en-US" dirty="0"/>
              <a:t>Subsequently in April the repo rate was further cut to 4%.</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lnSpcReduction="10000"/>
          </a:bodyPr>
          <a:lstStyle/>
          <a:p>
            <a:r>
              <a:rPr lang="en-US" dirty="0"/>
              <a:t>Ordinarily, banks can borrow on a short-term basis from the RBI using the repo window. </a:t>
            </a:r>
          </a:p>
          <a:p>
            <a:r>
              <a:rPr lang="en-US" dirty="0"/>
              <a:t>To supplement this facility, a new `</a:t>
            </a:r>
            <a:r>
              <a:rPr lang="en-US" b="1" dirty="0"/>
              <a:t>targeted long-term repo operations' </a:t>
            </a:r>
            <a:r>
              <a:rPr lang="en-US" dirty="0"/>
              <a:t>(T-LTRO) mechanism, with a limit of Rs.1 trillion, was announced.</a:t>
            </a:r>
          </a:p>
          <a:p>
            <a:r>
              <a:rPr lang="en-US" dirty="0"/>
              <a:t>Banks may find this attractive because they do not have to mark to market the investments made with these borrowed funds for the next three years. </a:t>
            </a:r>
          </a:p>
          <a:p>
            <a:r>
              <a:rPr lang="en-US" dirty="0"/>
              <a:t>However, there is a condition: the money that is borrowed here must be deployed in investment-grade corporate bonds, commercial paper, and non-convertible debentures.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980728"/>
            <a:ext cx="8229600" cy="5343872"/>
          </a:xfrm>
        </p:spPr>
        <p:txBody>
          <a:bodyPr>
            <a:noAutofit/>
          </a:bodyPr>
          <a:lstStyle/>
          <a:p>
            <a:r>
              <a:rPr lang="en-US" sz="2000" dirty="0"/>
              <a:t>The </a:t>
            </a:r>
            <a:r>
              <a:rPr lang="en-US" sz="2000" b="1" dirty="0"/>
              <a:t>cash reserve ratio </a:t>
            </a:r>
            <a:r>
              <a:rPr lang="en-US" sz="2000" dirty="0"/>
              <a:t>(CRR) was reduced by 1 percentage point, bringing it down to 3% of deposits . This is the first time the CRR has been changed in the last 8 years.</a:t>
            </a:r>
          </a:p>
          <a:p>
            <a:r>
              <a:rPr lang="en-US" sz="2000" dirty="0"/>
              <a:t> According to the Prudential Framework for Resolution of Stressed Assets, banks are required to classify loan accounts in special mention categories in the event of a </a:t>
            </a:r>
            <a:r>
              <a:rPr lang="en-US" sz="2000" dirty="0" err="1"/>
              <a:t>default.The</a:t>
            </a:r>
            <a:r>
              <a:rPr lang="en-US" sz="2000" dirty="0"/>
              <a:t> account is to be classified as SMA-0, SMA-1 and SMA-2, depending on whether the payment is overdue for 1-30 days, 31-60 days or 61-90 days, respectively.  </a:t>
            </a:r>
          </a:p>
          <a:p>
            <a:r>
              <a:rPr lang="en-US" sz="2000" dirty="0"/>
              <a:t>RBI has now modified this regulation, so that banks can offer a moratorium of 90 days (subsequently extended to 180 days) for  term loans and working capital facilities for payments falling due between 1 March, 2020 and 31 May, 2020.</a:t>
            </a:r>
          </a:p>
          <a:p>
            <a:r>
              <a:rPr lang="en-US" sz="2000" dirty="0"/>
              <a:t>If a firm applies for and receives a moratorium, the loan account in consideration will continue to be </a:t>
            </a:r>
            <a:r>
              <a:rPr lang="en-US" sz="2000" dirty="0" err="1"/>
              <a:t>recognised</a:t>
            </a:r>
            <a:r>
              <a:rPr lang="en-US" sz="2000" dirty="0"/>
              <a:t> as a standard asset and the SMA classifications will no longer apply.</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a:t>In addition to these policy actions, earlier in February, the CRR was exempted for all retail loans to ease funding costs for banks. </a:t>
            </a:r>
          </a:p>
          <a:p>
            <a:r>
              <a:rPr lang="en-US" dirty="0"/>
              <a:t>On 1 April, the RBI created a facility to help with state governments' short-term liquidity needs.</a:t>
            </a:r>
          </a:p>
          <a:p>
            <a:r>
              <a:rPr lang="en-US" dirty="0"/>
              <a:t> Earlier, the RBI introduced regulatory measures to promote credit flows to the retail sector and MSMEs and provided regulatory forbearance on asset classification of loans to MSMEs and real estate developers. </a:t>
            </a:r>
          </a:p>
          <a:p>
            <a:r>
              <a:rPr lang="en-US" dirty="0"/>
              <a:t>CRR maintenance for all additional retail loans has been exempted, and the priority sector classification for bank loans to NBFCs has been extended for on-lending for FY 2020/21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lstStyle/>
          <a:p>
            <a:r>
              <a:rPr lang="en-US" dirty="0"/>
              <a:t>On the external front, on 16 March, RBI announced a second FX swap (USD 2 billion dollars, 6 months, auction-based) in addition to the previous one with equal volume and tenor. </a:t>
            </a:r>
          </a:p>
          <a:p>
            <a:r>
              <a:rPr lang="en-US" dirty="0"/>
              <a:t>The limit for FPI investment in corporate bonds has been increased from 9% to 15% of outstanding stock for FY 2020/21. </a:t>
            </a:r>
          </a:p>
          <a:p>
            <a:r>
              <a:rPr lang="en-US" dirty="0"/>
              <a:t>Restriction on non-resident investment in specified securities issued by the Central Government has been removed.</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720080"/>
          </a:xfrm>
        </p:spPr>
        <p:txBody>
          <a:bodyPr>
            <a:normAutofit/>
          </a:bodyPr>
          <a:lstStyle/>
          <a:p>
            <a:r>
              <a:rPr lang="en-US" sz="3600" b="1" u="sng" dirty="0" err="1"/>
              <a:t>Analysing</a:t>
            </a:r>
            <a:r>
              <a:rPr lang="en-US" sz="3600" b="1" u="sng" dirty="0"/>
              <a:t> monetary policy announcements</a:t>
            </a:r>
          </a:p>
        </p:txBody>
      </p:sp>
      <p:sp>
        <p:nvSpPr>
          <p:cNvPr id="3" name="Content Placeholder 2"/>
          <p:cNvSpPr>
            <a:spLocks noGrp="1"/>
          </p:cNvSpPr>
          <p:nvPr>
            <p:ph idx="1"/>
          </p:nvPr>
        </p:nvSpPr>
        <p:spPr>
          <a:xfrm>
            <a:off x="457200" y="1340768"/>
            <a:ext cx="8229600" cy="4983832"/>
          </a:xfrm>
        </p:spPr>
        <p:txBody>
          <a:bodyPr/>
          <a:lstStyle/>
          <a:p>
            <a:r>
              <a:rPr lang="en-US" dirty="0"/>
              <a:t>Monetary policy is most effective when economic agents understand and can anticipate the </a:t>
            </a:r>
            <a:r>
              <a:rPr lang="en-US" dirty="0" err="1"/>
              <a:t>behaviour</a:t>
            </a:r>
            <a:r>
              <a:rPr lang="en-US" dirty="0"/>
              <a:t> of the MPC. </a:t>
            </a:r>
          </a:p>
          <a:p>
            <a:r>
              <a:rPr lang="en-US" dirty="0"/>
              <a:t>one would have expected that the MPC statement would take pains to spell out its macroeconomic forecast, explaining why it believed the rate cut was consistent with its commitment to the 4% inflation target. But it did no such thing.</a:t>
            </a:r>
          </a:p>
          <a:p>
            <a:r>
              <a:rPr lang="en-US" dirty="0"/>
              <a:t> The MPC statement did not explain the rate decision in the context of a revised inflation forecast, or any other element of a macroeconomic forecast.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271864"/>
          </a:xfrm>
        </p:spPr>
        <p:txBody>
          <a:bodyPr>
            <a:normAutofit fontScale="92500"/>
          </a:bodyPr>
          <a:lstStyle/>
          <a:p>
            <a:r>
              <a:rPr lang="en-US" dirty="0"/>
              <a:t>Since the rate cut announcement was not couched in the standard IT framework, the public does not have the assurance that the rate cuts will be reversed when inflation begins to rise again. </a:t>
            </a:r>
          </a:p>
          <a:p>
            <a:r>
              <a:rPr lang="en-US" dirty="0"/>
              <a:t>Furthermore, the rate cut actions taken by the RBI are unlikely to have any impact either on the supply or the demand side. </a:t>
            </a:r>
          </a:p>
          <a:p>
            <a:r>
              <a:rPr lang="en-US" dirty="0"/>
              <a:t>on the supply side, risk-averse banks are reluctant to lend despite the rate cuts and liquidity injection. </a:t>
            </a:r>
          </a:p>
          <a:p>
            <a:r>
              <a:rPr lang="en-US" dirty="0"/>
              <a:t>When the financial intermediaries do not function normally, the usefulness of monetary policy gets limited.</a:t>
            </a:r>
          </a:p>
          <a:p>
            <a:r>
              <a:rPr lang="en-US" dirty="0"/>
              <a:t>The rate cuts will however relieve the debt-servicing of the stressed firms in the corporate sector.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a:bodyPr>
          <a:lstStyle/>
          <a:p>
            <a:r>
              <a:rPr lang="en-US" sz="2800" b="1" u="sng" dirty="0" err="1"/>
              <a:t>Analysing</a:t>
            </a:r>
            <a:r>
              <a:rPr lang="en-US" sz="2800" b="1" u="sng" dirty="0"/>
              <a:t> banking regulation announcements</a:t>
            </a:r>
          </a:p>
        </p:txBody>
      </p:sp>
      <p:sp>
        <p:nvSpPr>
          <p:cNvPr id="3" name="Content Placeholder 2"/>
          <p:cNvSpPr>
            <a:spLocks noGrp="1"/>
          </p:cNvSpPr>
          <p:nvPr>
            <p:ph idx="1"/>
          </p:nvPr>
        </p:nvSpPr>
        <p:spPr>
          <a:xfrm>
            <a:off x="457200" y="1196752"/>
            <a:ext cx="8229600" cy="5127848"/>
          </a:xfrm>
        </p:spPr>
        <p:txBody>
          <a:bodyPr>
            <a:normAutofit/>
          </a:bodyPr>
          <a:lstStyle/>
          <a:p>
            <a:r>
              <a:rPr lang="en-US" dirty="0"/>
              <a:t>Under the March 27 package, the RBI has given regulatory approval to banks and other lending institutions to decide which of their customers needs a 90-day (or 180-day as per the extension later on) deferral.</a:t>
            </a:r>
          </a:p>
          <a:p>
            <a:r>
              <a:rPr lang="en-US" dirty="0"/>
              <a:t> This decision, to allow banks but not require them, to grant moratoria is a good one, as it allows banks to distinguish amongst the three types of firms. </a:t>
            </a:r>
          </a:p>
          <a:p>
            <a:r>
              <a:rPr lang="en-US" dirty="0"/>
              <a:t>Even so, the plan is not without drawbacks:- No mechanism was created to classify the loans that have been rescheduled, so transparency has been lost.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normAutofit fontScale="92500" lnSpcReduction="10000"/>
          </a:bodyPr>
          <a:lstStyle/>
          <a:p>
            <a:r>
              <a:rPr lang="en-US" dirty="0"/>
              <a:t>Investors-already nervous because of accounting surprises at Yes Bank and other financial institutions –will consequently provide capital only at a cost marked up to reflect this information risk premium. </a:t>
            </a:r>
          </a:p>
          <a:p>
            <a:r>
              <a:rPr lang="en-US" dirty="0"/>
              <a:t>There seems to be a considerable amount of confusion about how EMIs on retail loans will be treated. </a:t>
            </a:r>
          </a:p>
          <a:p>
            <a:r>
              <a:rPr lang="en-US" dirty="0"/>
              <a:t>For example, many borrowers may have missed one payment on their loans in say February2020. If they receive a moratorium on their EMI payments for March, April and May it is not clear whether their February EMI will become 90 </a:t>
            </a:r>
            <a:r>
              <a:rPr lang="en-US" dirty="0" err="1"/>
              <a:t>dpd</a:t>
            </a:r>
            <a:r>
              <a:rPr lang="en-US" dirty="0"/>
              <a:t> in May. If that happens, then their accounts will become NPAs and the borrowers will get reported to the Credit Bureau thereby affecting their credit histories.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normAutofit/>
          </a:bodyPr>
          <a:lstStyle/>
          <a:p>
            <a:r>
              <a:rPr lang="en-US" dirty="0"/>
              <a:t>Earlier, Indian economy was primarily experiencing a demand slowdown but now both demand and supply have been disrupted. </a:t>
            </a:r>
          </a:p>
          <a:p>
            <a:r>
              <a:rPr lang="en-US" dirty="0"/>
              <a:t>Due to following reasons impact is getting transmitted to output growth-</a:t>
            </a:r>
          </a:p>
          <a:p>
            <a:pPr algn="just">
              <a:buNone/>
            </a:pPr>
            <a:r>
              <a:rPr lang="en-US" dirty="0"/>
              <a:t>      1. external supply and demand constraints due to     	global recession,</a:t>
            </a:r>
          </a:p>
          <a:p>
            <a:pPr>
              <a:buNone/>
            </a:pPr>
            <a:r>
              <a:rPr lang="en-US" dirty="0"/>
              <a:t>      2.  disruption of global supply chains,</a:t>
            </a:r>
          </a:p>
          <a:p>
            <a:pPr>
              <a:buNone/>
            </a:pPr>
            <a:r>
              <a:rPr lang="en-US" dirty="0"/>
              <a:t>      3.  domestic supply disruptions, and </a:t>
            </a:r>
          </a:p>
          <a:p>
            <a:pPr>
              <a:buNone/>
            </a:pPr>
            <a:r>
              <a:rPr lang="en-US" dirty="0"/>
              <a:t>      4.  decline in domestic demand.</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196752"/>
            <a:ext cx="8229600" cy="5127848"/>
          </a:xfrm>
        </p:spPr>
        <p:txBody>
          <a:bodyPr>
            <a:normAutofit lnSpcReduction="10000"/>
          </a:bodyPr>
          <a:lstStyle/>
          <a:p>
            <a:r>
              <a:rPr lang="en-US" dirty="0"/>
              <a:t>It seems that the moratorium is not applicable to loans taken from banks by the NBFCs. This is problematic.  NBFCs have already been in significant financial trouble since 2018 and now they may have to offer the 3 month moratorium to their customers. But if they themselves are not able to benefit from this deferral, then their financial stress will get even more aggravated</a:t>
            </a:r>
          </a:p>
          <a:p>
            <a:r>
              <a:rPr lang="en-US" dirty="0"/>
              <a:t>There is also a risk that now that a “temporary” moratorium has been introduced, there will be pressure for it to be extended again and again which has already happened once and is likely to happen again for some specific sectors.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199856"/>
          </a:xfrm>
        </p:spPr>
        <p:txBody>
          <a:bodyPr/>
          <a:lstStyle/>
          <a:p>
            <a:r>
              <a:rPr lang="en-US" dirty="0"/>
              <a:t>Banks are already saddled with old NPAs from the pre 2020 period much of which have not yet been resolved and with the IBC suspended are unlikely to see any resolution for the rest of 2020.</a:t>
            </a:r>
          </a:p>
          <a:p>
            <a:r>
              <a:rPr lang="en-US" dirty="0"/>
              <a:t> In this context the moratorium announced by the RBI is only a temporary palliative which is postponing the resolution of the problem to the future.</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a:bodyPr>
          <a:lstStyle/>
          <a:p>
            <a:r>
              <a:rPr lang="en-US" sz="3600" b="1" u="sng" dirty="0"/>
              <a:t>Liquidity injection</a:t>
            </a:r>
          </a:p>
        </p:txBody>
      </p:sp>
      <p:sp>
        <p:nvSpPr>
          <p:cNvPr id="3" name="Content Placeholder 2"/>
          <p:cNvSpPr>
            <a:spLocks noGrp="1"/>
          </p:cNvSpPr>
          <p:nvPr>
            <p:ph idx="1"/>
          </p:nvPr>
        </p:nvSpPr>
        <p:spPr>
          <a:xfrm>
            <a:off x="457200" y="1484784"/>
            <a:ext cx="8229600" cy="4839816"/>
          </a:xfrm>
        </p:spPr>
        <p:txBody>
          <a:bodyPr>
            <a:normAutofit fontScale="92500" lnSpcReduction="10000"/>
          </a:bodyPr>
          <a:lstStyle/>
          <a:p>
            <a:r>
              <a:rPr lang="en-US" dirty="0"/>
              <a:t>RBI has announced that its recent policy actions will free up Rs 3.74 trillion in banks' funds. </a:t>
            </a:r>
          </a:p>
          <a:p>
            <a:r>
              <a:rPr lang="en-US" dirty="0"/>
              <a:t>The announcement of T-LTRO wherein banks can borrow money from the RBI, with the condition that they will invest in secondary market instruments has been a welcome step. </a:t>
            </a:r>
          </a:p>
          <a:p>
            <a:r>
              <a:rPr lang="en-US" dirty="0"/>
              <a:t>This may help revive much needed participation by the banks in the debt market provided the banks are able to overcome their risk aversion. </a:t>
            </a:r>
          </a:p>
          <a:p>
            <a:r>
              <a:rPr lang="en-US" dirty="0"/>
              <a:t>It is likely that even with this scheme, many banks will stay away from the debt markets out of apprehension of  bond-issuers defaulting given the uncertain economic environment.</a:t>
            </a:r>
          </a:p>
          <a:p>
            <a:pPr>
              <a:buNone/>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endParaRPr lang="en-US" dirty="0"/>
          </a:p>
        </p:txBody>
      </p:sp>
      <p:sp>
        <p:nvSpPr>
          <p:cNvPr id="3" name="Content Placeholder 2"/>
          <p:cNvSpPr>
            <a:spLocks noGrp="1"/>
          </p:cNvSpPr>
          <p:nvPr>
            <p:ph idx="1"/>
          </p:nvPr>
        </p:nvSpPr>
        <p:spPr>
          <a:xfrm>
            <a:off x="457200" y="908720"/>
            <a:ext cx="8229600" cy="5415880"/>
          </a:xfrm>
        </p:spPr>
        <p:txBody>
          <a:bodyPr>
            <a:normAutofit fontScale="92500" lnSpcReduction="10000"/>
          </a:bodyPr>
          <a:lstStyle/>
          <a:p>
            <a:r>
              <a:rPr lang="en-US" dirty="0"/>
              <a:t>IT is also questionable whether  adding more liquidity to a system that is already flush with it is going to boost credit growth in and of itself, given the heightened risk aversion in the banking sector. </a:t>
            </a:r>
          </a:p>
          <a:p>
            <a:r>
              <a:rPr lang="en-US" dirty="0"/>
              <a:t>By reducing the reverse repo rate (i.e. the rate at which banks lend money to the RBI on the LAF window) effectively the RBI has increased the opportunity cost for banks that are not lending commercially. </a:t>
            </a:r>
          </a:p>
          <a:p>
            <a:r>
              <a:rPr lang="en-US" dirty="0"/>
              <a:t>While this is an attempt to enhance bank lending, once again risk aversion on part of the banks is likely to limit the gains. </a:t>
            </a:r>
          </a:p>
          <a:p>
            <a:r>
              <a:rPr lang="en-US" dirty="0"/>
              <a:t>Banks will most likely be content with lower returns on liquidity even at 4% (reverse repo rate) than32 take on additional risk and lend which is what has been happening till now.</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fontScale="90000"/>
          </a:bodyPr>
          <a:lstStyle/>
          <a:p>
            <a:r>
              <a:rPr lang="en-US" dirty="0"/>
              <a:t>Policy challenges</a:t>
            </a:r>
          </a:p>
        </p:txBody>
      </p:sp>
      <p:sp>
        <p:nvSpPr>
          <p:cNvPr id="3" name="Content Placeholder 2"/>
          <p:cNvSpPr>
            <a:spLocks noGrp="1"/>
          </p:cNvSpPr>
          <p:nvPr>
            <p:ph idx="1"/>
          </p:nvPr>
        </p:nvSpPr>
        <p:spPr>
          <a:xfrm>
            <a:off x="457200" y="1196752"/>
            <a:ext cx="8229600" cy="5127848"/>
          </a:xfrm>
        </p:spPr>
        <p:txBody>
          <a:bodyPr>
            <a:normAutofit/>
          </a:bodyPr>
          <a:lstStyle/>
          <a:p>
            <a:r>
              <a:rPr lang="en-US" dirty="0"/>
              <a:t>Given The current macroeconomic and financial environment in India, there are significant challenges in fiscal, monetary and financial policies which have to be taken into consideration by the policymakers.</a:t>
            </a:r>
          </a:p>
          <a:p>
            <a:r>
              <a:rPr lang="en-US" dirty="0"/>
              <a:t>In case of fiscal policy, even assuming a conservative scenario where the government does not incur any additional expenses due to Covid-19, the deficit will be greater than projected value in the FY20 .</a:t>
            </a:r>
          </a:p>
          <a:p>
            <a:r>
              <a:rPr lang="en-US" dirty="0"/>
              <a:t>Given the depressed equity market condition and global economic uncertainty, the disinvestment targets are unlikely to be met.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normAutofit lnSpcReduction="10000"/>
          </a:bodyPr>
          <a:lstStyle/>
          <a:p>
            <a:r>
              <a:rPr lang="en-US" dirty="0"/>
              <a:t>In India fiscal deficit is supported by financial repression wherein government borrows from a captive market of banks and other institutional buyers. </a:t>
            </a:r>
          </a:p>
          <a:p>
            <a:r>
              <a:rPr lang="en-US" dirty="0"/>
              <a:t>In the pre-Covid-19 period, total government borrowing (central and state) had already exceeded total household savings. </a:t>
            </a:r>
          </a:p>
          <a:p>
            <a:r>
              <a:rPr lang="en-US" dirty="0"/>
              <a:t>Further borrowing will sharpen the yields in the bond market and crowd out private capital at a time when a large number of firms and households will need to borrow to stay afloat.</a:t>
            </a:r>
          </a:p>
          <a:p>
            <a:r>
              <a:rPr lang="en-US" dirty="0"/>
              <a:t>RBI has announced a scheme to encourage foreign investment (FII) in government securities.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196752"/>
            <a:ext cx="8229600" cy="5127848"/>
          </a:xfrm>
        </p:spPr>
        <p:txBody>
          <a:bodyPr>
            <a:normAutofit/>
          </a:bodyPr>
          <a:lstStyle/>
          <a:p>
            <a:r>
              <a:rPr lang="en-US" dirty="0"/>
              <a:t>RBI has announced a scheme to encourage foreign investment (FII) in government securities. with the global spread of the pandemic, FIIs have already been taking money out of the Indian capital markets.</a:t>
            </a:r>
          </a:p>
          <a:p>
            <a:r>
              <a:rPr lang="en-US" dirty="0"/>
              <a:t> Given the widespread risk aversion, it is unlikely that this route will bring in a lot o financing for the government.</a:t>
            </a:r>
          </a:p>
          <a:p>
            <a:r>
              <a:rPr lang="en-US" dirty="0"/>
              <a:t>Therefore, the biggest policy challenge now will be financing the rise in government deficit. The only </a:t>
            </a:r>
            <a:r>
              <a:rPr lang="en-US" dirty="0" err="1"/>
              <a:t>favourable</a:t>
            </a:r>
            <a:r>
              <a:rPr lang="en-US" dirty="0"/>
              <a:t> factor in this regard is the sharp decline in global oil prices. Brent crude price has declined drastically to USD 31.87 per barrel.</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0656"/>
          </a:xfrm>
        </p:spPr>
        <p:txBody>
          <a:bodyPr>
            <a:normAutofit fontScale="90000"/>
          </a:bodyPr>
          <a:lstStyle/>
          <a:p>
            <a:endParaRPr lang="en-US" dirty="0"/>
          </a:p>
        </p:txBody>
      </p:sp>
      <p:sp>
        <p:nvSpPr>
          <p:cNvPr id="3" name="Content Placeholder 2"/>
          <p:cNvSpPr>
            <a:spLocks noGrp="1"/>
          </p:cNvSpPr>
          <p:nvPr>
            <p:ph idx="1"/>
          </p:nvPr>
        </p:nvSpPr>
        <p:spPr>
          <a:xfrm>
            <a:off x="457200" y="1412776"/>
            <a:ext cx="8229600" cy="4911824"/>
          </a:xfrm>
        </p:spPr>
        <p:txBody>
          <a:bodyPr/>
          <a:lstStyle/>
          <a:p>
            <a:r>
              <a:rPr lang="en-US" dirty="0"/>
              <a:t>There are now calls from certain quarters for the RBI to print money to finance the rise in fiscal deficit, a practice that was prevalent in pre-</a:t>
            </a:r>
            <a:r>
              <a:rPr lang="en-US" dirty="0" err="1"/>
              <a:t>liberalisation</a:t>
            </a:r>
            <a:r>
              <a:rPr lang="en-US" dirty="0"/>
              <a:t> India but since then has been discontinued. </a:t>
            </a:r>
          </a:p>
          <a:p>
            <a:r>
              <a:rPr lang="en-US" dirty="0" err="1"/>
              <a:t>Monetisation</a:t>
            </a:r>
            <a:r>
              <a:rPr lang="en-US" dirty="0"/>
              <a:t> of fiscal deficit will create inflationary pressures, lead to greater uncertainty about future inflation, increase long term interest rates and adversely impact growth, thereby defeating the very objective of supporting the economy</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endParaRPr lang="en-US" dirty="0"/>
          </a:p>
        </p:txBody>
      </p:sp>
      <p:sp>
        <p:nvSpPr>
          <p:cNvPr id="3" name="Content Placeholder 2"/>
          <p:cNvSpPr>
            <a:spLocks noGrp="1"/>
          </p:cNvSpPr>
          <p:nvPr>
            <p:ph idx="1"/>
          </p:nvPr>
        </p:nvSpPr>
        <p:spPr>
          <a:xfrm>
            <a:off x="457200" y="1556792"/>
            <a:ext cx="8229600" cy="4767808"/>
          </a:xfrm>
        </p:spPr>
        <p:txBody>
          <a:bodyPr>
            <a:normAutofit lnSpcReduction="10000"/>
          </a:bodyPr>
          <a:lstStyle/>
          <a:p>
            <a:r>
              <a:rPr lang="en-US" dirty="0"/>
              <a:t>Finally, in the financial sector, as mentioned earlier, banks and NBFCs will witness a precipitous rise in NPAs, both from the private corporate and the retail sectors. </a:t>
            </a:r>
          </a:p>
          <a:p>
            <a:r>
              <a:rPr lang="en-US" dirty="0"/>
              <a:t>Large number of firms especially the MSME businesses and also self-employed individuals are likely to default on their bank and NBFC loans. </a:t>
            </a:r>
          </a:p>
          <a:p>
            <a:r>
              <a:rPr lang="en-US" dirty="0"/>
              <a:t>Rising NPAs will erode the capital of lenders at a time when they are expected to lend aggressively to revive economic growth. Capital deficiency in the face of rising NPAs, will lead to demands for ‘forbearance’ from the RBI.</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r>
              <a:rPr lang="en-US" b="1" u="sng" dirty="0"/>
              <a:t>Principles of policy response</a:t>
            </a:r>
          </a:p>
        </p:txBody>
      </p:sp>
      <p:sp>
        <p:nvSpPr>
          <p:cNvPr id="3" name="Content Placeholder 2"/>
          <p:cNvSpPr>
            <a:spLocks noGrp="1"/>
          </p:cNvSpPr>
          <p:nvPr>
            <p:ph idx="1"/>
          </p:nvPr>
        </p:nvSpPr>
        <p:spPr>
          <a:xfrm>
            <a:off x="457200" y="1124744"/>
            <a:ext cx="8229600" cy="5199856"/>
          </a:xfrm>
        </p:spPr>
        <p:txBody>
          <a:bodyPr/>
          <a:lstStyle/>
          <a:p>
            <a:r>
              <a:rPr lang="en-US" dirty="0"/>
              <a:t>The crisis poses some exceptional difficulties policy making is difficult in the best of times. </a:t>
            </a:r>
          </a:p>
          <a:p>
            <a:r>
              <a:rPr lang="en-US" dirty="0"/>
              <a:t>It is even harder in exceptional times, when there is pressure for quick actions, grounded in reduced analysis. </a:t>
            </a:r>
          </a:p>
          <a:p>
            <a:r>
              <a:rPr lang="en-US" dirty="0"/>
              <a:t>In fact, it is in exceptional times that the toolkit of good governance becomes even more important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76064"/>
          </a:xfrm>
        </p:spPr>
        <p:txBody>
          <a:bodyPr>
            <a:normAutofit fontScale="90000"/>
          </a:bodyPr>
          <a:lstStyle/>
          <a:p>
            <a:r>
              <a:rPr lang="en-US" sz="3200" b="1" u="sng" dirty="0"/>
              <a:t>(A).State of Indian economy in pre-Covid-19 period</a:t>
            </a:r>
            <a:endParaRPr lang="en-US" sz="3200" u="sng" dirty="0"/>
          </a:p>
        </p:txBody>
      </p:sp>
      <p:sp>
        <p:nvSpPr>
          <p:cNvPr id="3" name="Content Placeholder 2"/>
          <p:cNvSpPr>
            <a:spLocks noGrp="1"/>
          </p:cNvSpPr>
          <p:nvPr>
            <p:ph idx="1"/>
          </p:nvPr>
        </p:nvSpPr>
        <p:spPr>
          <a:xfrm>
            <a:off x="395536" y="1340768"/>
            <a:ext cx="8229600" cy="4965184"/>
          </a:xfrm>
        </p:spPr>
        <p:txBody>
          <a:bodyPr>
            <a:normAutofit lnSpcReduction="10000"/>
          </a:bodyPr>
          <a:lstStyle/>
          <a:p>
            <a:r>
              <a:rPr lang="en-US" dirty="0"/>
              <a:t>By the time the first Covid-19 case was reported in India, the economy had deteriorated significantly after years of weak performance. </a:t>
            </a:r>
          </a:p>
          <a:p>
            <a:r>
              <a:rPr lang="en-US" sz="2000" b="1" dirty="0"/>
              <a:t>GDP</a:t>
            </a:r>
            <a:r>
              <a:rPr lang="en-US" b="1" dirty="0"/>
              <a:t> growth rate </a:t>
            </a:r>
            <a:r>
              <a:rPr lang="en-US" dirty="0"/>
              <a:t>had been on a downward trajectory  	since 2015-16. </a:t>
            </a:r>
          </a:p>
          <a:p>
            <a:r>
              <a:rPr lang="en-US" b="1" dirty="0"/>
              <a:t>Industry</a:t>
            </a:r>
            <a:r>
              <a:rPr lang="en-US" dirty="0"/>
              <a:t> which accounts for 30% of GDP, shrank by 	0.58% in Q4, 2019-20. </a:t>
            </a:r>
          </a:p>
          <a:p>
            <a:r>
              <a:rPr lang="en-US" b="1" dirty="0"/>
              <a:t>Unemployment</a:t>
            </a:r>
            <a:r>
              <a:rPr lang="en-US" i="1" dirty="0"/>
              <a:t> </a:t>
            </a:r>
            <a:r>
              <a:rPr lang="en-US" dirty="0"/>
              <a:t>reached a 45-year high. </a:t>
            </a:r>
          </a:p>
          <a:p>
            <a:r>
              <a:rPr lang="en-US" b="1" dirty="0"/>
              <a:t>Private sector investment </a:t>
            </a:r>
            <a:r>
              <a:rPr lang="en-US" dirty="0"/>
              <a:t>had been declining. The 	total outstanding investment projects between 	2015-16 and 2019-20 declined by 2.4%, whereas 	new projects announced fell by 4%.</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lowest cost actions are those which are grounded in root cause analysis.</a:t>
            </a:r>
          </a:p>
          <a:p>
            <a:r>
              <a:rPr lang="en-US" dirty="0"/>
              <a:t>.</a:t>
            </a:r>
          </a:p>
          <a:p>
            <a:r>
              <a:rPr lang="en-US" dirty="0"/>
              <a:t>Each action needs to be carefully weighed in terms of the costs and benefits imposed upon society</a:t>
            </a:r>
          </a:p>
          <a:p>
            <a:r>
              <a:rPr lang="en-US" dirty="0"/>
              <a:t>.</a:t>
            </a:r>
          </a:p>
          <a:p>
            <a:r>
              <a:rPr lang="en-US" dirty="0"/>
              <a:t>As much as possible, policy responses should be fitted into existing rules and frameworks.</a:t>
            </a:r>
          </a:p>
          <a:p>
            <a:r>
              <a:rPr lang="en-US" dirty="0"/>
              <a:t>.</a:t>
            </a:r>
          </a:p>
          <a:p>
            <a:r>
              <a:rPr lang="en-US" dirty="0"/>
              <a:t>All state actions should be preceded by public debate and consultation</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548680"/>
            <a:ext cx="8229600" cy="504056"/>
          </a:xfrm>
        </p:spPr>
        <p:txBody>
          <a:bodyPr>
            <a:normAutofit fontScale="90000"/>
          </a:bodyPr>
          <a:lstStyle/>
          <a:p>
            <a:r>
              <a:rPr lang="en-US" sz="4000" b="1" u="sng" dirty="0"/>
              <a:t>(D). Policy recommendations</a:t>
            </a:r>
          </a:p>
        </p:txBody>
      </p:sp>
      <p:sp>
        <p:nvSpPr>
          <p:cNvPr id="3" name="Content Placeholder 2"/>
          <p:cNvSpPr>
            <a:spLocks noGrp="1"/>
          </p:cNvSpPr>
          <p:nvPr>
            <p:ph idx="1"/>
          </p:nvPr>
        </p:nvSpPr>
        <p:spPr>
          <a:xfrm>
            <a:off x="395536" y="1844824"/>
            <a:ext cx="8229600" cy="4389120"/>
          </a:xfrm>
        </p:spPr>
        <p:txBody>
          <a:bodyPr/>
          <a:lstStyle/>
          <a:p>
            <a:r>
              <a:rPr lang="en-US" dirty="0"/>
              <a:t>there are a few actions that the policymakers can consider as they gear up to deal with the economic crisis.</a:t>
            </a:r>
          </a:p>
          <a:p>
            <a:r>
              <a:rPr lang="en-US" dirty="0"/>
              <a:t> A joint effort from both the state and central governments is critical.</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76064"/>
          </a:xfrm>
        </p:spPr>
        <p:txBody>
          <a:bodyPr>
            <a:normAutofit fontScale="90000"/>
          </a:bodyPr>
          <a:lstStyle/>
          <a:p>
            <a:r>
              <a:rPr lang="en-US" b="1" u="sng" dirty="0"/>
              <a:t>Agriculture:</a:t>
            </a:r>
          </a:p>
        </p:txBody>
      </p:sp>
      <p:sp>
        <p:nvSpPr>
          <p:cNvPr id="3" name="Content Placeholder 2"/>
          <p:cNvSpPr>
            <a:spLocks noGrp="1"/>
          </p:cNvSpPr>
          <p:nvPr>
            <p:ph idx="1"/>
          </p:nvPr>
        </p:nvSpPr>
        <p:spPr>
          <a:xfrm>
            <a:off x="457200" y="1268760"/>
            <a:ext cx="8229600" cy="5055840"/>
          </a:xfrm>
        </p:spPr>
        <p:txBody>
          <a:bodyPr>
            <a:normAutofit fontScale="92500" lnSpcReduction="20000"/>
          </a:bodyPr>
          <a:lstStyle/>
          <a:p>
            <a:r>
              <a:rPr lang="en-US" dirty="0"/>
              <a:t>Safety of farm population: Farmers, agricultural </a:t>
            </a:r>
            <a:r>
              <a:rPr lang="en-US" dirty="0" err="1"/>
              <a:t>labourers</a:t>
            </a:r>
            <a:r>
              <a:rPr lang="en-US" dirty="0"/>
              <a:t>, workers in supply chains have to be protected from the health shock. </a:t>
            </a:r>
          </a:p>
          <a:p>
            <a:r>
              <a:rPr lang="en-US" dirty="0"/>
              <a:t>Now the pandemic is spreading to the rural areas. Some of the measures like testing of rural population, social distancing in harvest operations, procurement, marketing, packaging etc. will help in less spreading of the pandemic. </a:t>
            </a:r>
          </a:p>
          <a:p>
            <a:r>
              <a:rPr lang="en-US" dirty="0"/>
              <a:t>Supply chains: During the lockdown and beyond, one has to concentrate on smooth operation of post-harvest activities, marketing of production, retail, wholesale, storage and transport. </a:t>
            </a:r>
          </a:p>
          <a:p>
            <a:r>
              <a:rPr lang="en-US" dirty="0"/>
              <a:t>Negotiable warehouse receipts for </a:t>
            </a:r>
            <a:r>
              <a:rPr lang="en-US" dirty="0" err="1"/>
              <a:t>godowns</a:t>
            </a:r>
            <a:r>
              <a:rPr lang="en-US" dirty="0"/>
              <a:t> and storage have to be intensified. Revival of supply chains is needed for ensuring higher prices for farmers and generating employment for agricultural </a:t>
            </a:r>
            <a:r>
              <a:rPr lang="en-US" dirty="0" err="1"/>
              <a:t>labourers</a:t>
            </a:r>
            <a:r>
              <a:rPr lang="en-US" dirty="0"/>
              <a:t> and other rural workers.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lstStyle/>
          <a:p>
            <a:r>
              <a:rPr lang="en-US" dirty="0"/>
              <a:t>Procurement measures: It is important to have continued markets for farmers. </a:t>
            </a:r>
          </a:p>
          <a:p>
            <a:r>
              <a:rPr lang="en-US" dirty="0"/>
              <a:t>Farmers with perishable products need help as they face more problems. </a:t>
            </a:r>
          </a:p>
          <a:p>
            <a:r>
              <a:rPr lang="en-US" dirty="0"/>
              <a:t>Government should have smooth procurement operations for </a:t>
            </a:r>
            <a:r>
              <a:rPr lang="en-US" dirty="0" err="1"/>
              <a:t>Kharif</a:t>
            </a:r>
            <a:r>
              <a:rPr lang="en-US" dirty="0"/>
              <a:t> crops. </a:t>
            </a:r>
          </a:p>
          <a:p>
            <a:r>
              <a:rPr lang="en-US" dirty="0"/>
              <a:t>Milk and poultry industry: Small farmers in poultry and milk activities need more help as they are facing problems due to the pandemic.</a:t>
            </a:r>
          </a:p>
          <a:p>
            <a:r>
              <a:rPr lang="en-US" dirty="0"/>
              <a:t> For industry, moratorium or restructuring of loans may be needed.</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Food security for farm families and agricultural workers: Workers have to be included in the in-kind assistance package or any social protection </a:t>
            </a:r>
            <a:r>
              <a:rPr lang="en-US" dirty="0" err="1"/>
              <a:t>programmes</a:t>
            </a:r>
            <a:r>
              <a:rPr lang="en-US" dirty="0"/>
              <a:t> announced by the governments. </a:t>
            </a:r>
          </a:p>
          <a:p>
            <a:r>
              <a:rPr lang="en-US" dirty="0"/>
              <a:t>At present, PM-</a:t>
            </a:r>
            <a:r>
              <a:rPr lang="en-US" dirty="0" err="1"/>
              <a:t>Kisan</a:t>
            </a:r>
            <a:r>
              <a:rPr lang="en-US" dirty="0"/>
              <a:t> includes only land owners. Tenant farmers who are the actual cultivators should be included in the scheme.</a:t>
            </a:r>
          </a:p>
          <a:p>
            <a:r>
              <a:rPr lang="en-US" dirty="0"/>
              <a:t> Avoid export bans-Access to food has to be tackled in a different way than having export bans. For example, some of the farmers are suffering because of export restrictions.</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271864"/>
          </a:xfrm>
        </p:spPr>
        <p:txBody>
          <a:bodyPr>
            <a:normAutofit/>
          </a:bodyPr>
          <a:lstStyle/>
          <a:p>
            <a:r>
              <a:rPr lang="en-US" b="1" dirty="0"/>
              <a:t>Agriculture reforms</a:t>
            </a:r>
            <a:r>
              <a:rPr lang="en-US" dirty="0"/>
              <a:t>-The reforms relating to the Essential Commodities Act, agricultural marketing and contract farming would help the farmers in raising their incomes in the medium term.</a:t>
            </a:r>
          </a:p>
          <a:p>
            <a:r>
              <a:rPr lang="en-US" dirty="0"/>
              <a:t> One big point of discord that relates to the amendments to the Essential Commodities Act is the provision to invoke its controlling powers on exempted food items.</a:t>
            </a:r>
          </a:p>
          <a:p>
            <a:r>
              <a:rPr lang="en-US" dirty="0"/>
              <a:t>There is a lot of confusion over some of the definitions which, unless fixed, could lead to major implementation challenges.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endParaRPr lang="en-US"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In addition, the provision to refer all disputes in such forms of trade to the sub-divisional magistrate or the conciliation board appointed by him gives a lot of powers to the officer.</a:t>
            </a:r>
          </a:p>
          <a:p>
            <a:r>
              <a:rPr lang="en-US" dirty="0"/>
              <a:t>Another point which is missing is taxes on inter-state trade. Now, if a trader buys goods from other states, what happens to taxes other than </a:t>
            </a:r>
            <a:r>
              <a:rPr lang="en-US" dirty="0" err="1"/>
              <a:t>mandi</a:t>
            </a:r>
            <a:r>
              <a:rPr lang="en-US" dirty="0"/>
              <a:t> tax and </a:t>
            </a:r>
            <a:r>
              <a:rPr lang="en-US" dirty="0" err="1"/>
              <a:t>cess</a:t>
            </a:r>
            <a:r>
              <a:rPr lang="en-US" dirty="0"/>
              <a:t> that is levied.</a:t>
            </a:r>
          </a:p>
          <a:p>
            <a:r>
              <a:rPr lang="en-US" dirty="0"/>
              <a:t>Though GST will have taken care of a lot of these issues, but some clarity could have been better.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76064"/>
          </a:xfrm>
        </p:spPr>
        <p:txBody>
          <a:bodyPr>
            <a:noAutofit/>
          </a:bodyPr>
          <a:lstStyle/>
          <a:p>
            <a:r>
              <a:rPr lang="en-US" sz="3600" b="1" u="sng" dirty="0"/>
              <a:t>Informal sector:</a:t>
            </a:r>
          </a:p>
        </p:txBody>
      </p:sp>
      <p:sp>
        <p:nvSpPr>
          <p:cNvPr id="3" name="Content Placeholder 2"/>
          <p:cNvSpPr>
            <a:spLocks noGrp="1"/>
          </p:cNvSpPr>
          <p:nvPr>
            <p:ph idx="1"/>
          </p:nvPr>
        </p:nvSpPr>
        <p:spPr>
          <a:xfrm>
            <a:off x="457200" y="1268760"/>
            <a:ext cx="8229600" cy="5055840"/>
          </a:xfrm>
        </p:spPr>
        <p:txBody>
          <a:bodyPr/>
          <a:lstStyle/>
          <a:p>
            <a:r>
              <a:rPr lang="en-US" dirty="0"/>
              <a:t>It is very important now to protect the workers in the informal sector, who have been badly affected, and yet have little savings to tide them over the shock.</a:t>
            </a:r>
          </a:p>
          <a:p>
            <a:r>
              <a:rPr lang="en-US" dirty="0"/>
              <a:t> Over and above the fiscal package that the central government has already announced, some more relief measures for the informal sector workers may be considered till the economic activities and employment improve.</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457200" y="1484784"/>
            <a:ext cx="8229600" cy="4839816"/>
          </a:xfrm>
        </p:spPr>
        <p:txBody>
          <a:bodyPr>
            <a:normAutofit fontScale="92500" lnSpcReduction="10000"/>
          </a:bodyPr>
          <a:lstStyle/>
          <a:p>
            <a:r>
              <a:rPr lang="en-US" dirty="0"/>
              <a:t>India has nearly 56 million </a:t>
            </a:r>
            <a:r>
              <a:rPr lang="en-US" dirty="0" err="1"/>
              <a:t>tonnes</a:t>
            </a:r>
            <a:r>
              <a:rPr lang="en-US" dirty="0"/>
              <a:t> of excess stock of grains and cereals compared to the usual norms. </a:t>
            </a:r>
          </a:p>
          <a:p>
            <a:r>
              <a:rPr lang="en-US" dirty="0"/>
              <a:t>In March, the government declared 5kg free rations in addition to the present entitlement of buying 5kg at subsidized prices.</a:t>
            </a:r>
          </a:p>
          <a:p>
            <a:r>
              <a:rPr lang="en-US" dirty="0"/>
              <a:t> In June, the Prime Minister announced extension of the </a:t>
            </a:r>
            <a:r>
              <a:rPr lang="en-US" dirty="0" err="1"/>
              <a:t>Pradhan</a:t>
            </a:r>
            <a:r>
              <a:rPr lang="en-US" dirty="0"/>
              <a:t> </a:t>
            </a:r>
            <a:r>
              <a:rPr lang="en-US" dirty="0" err="1"/>
              <a:t>Mantri</a:t>
            </a:r>
            <a:r>
              <a:rPr lang="en-US" dirty="0"/>
              <a:t> </a:t>
            </a:r>
            <a:r>
              <a:rPr lang="en-US" dirty="0" err="1"/>
              <a:t>Garib</a:t>
            </a:r>
            <a:r>
              <a:rPr lang="en-US" dirty="0"/>
              <a:t> </a:t>
            </a:r>
            <a:r>
              <a:rPr lang="en-US" dirty="0" err="1"/>
              <a:t>Kalyan</a:t>
            </a:r>
            <a:r>
              <a:rPr lang="en-US" dirty="0"/>
              <a:t> Anna </a:t>
            </a:r>
            <a:r>
              <a:rPr lang="en-US" dirty="0" err="1"/>
              <a:t>Yojana</a:t>
            </a:r>
            <a:r>
              <a:rPr lang="en-US" dirty="0"/>
              <a:t> (PMGKAY), a </a:t>
            </a:r>
            <a:r>
              <a:rPr lang="en-US" dirty="0" err="1"/>
              <a:t>programme</a:t>
            </a:r>
            <a:r>
              <a:rPr lang="en-US" dirty="0"/>
              <a:t> to provide free ration for over 80 </a:t>
            </a:r>
            <a:r>
              <a:rPr lang="en-US" dirty="0" err="1"/>
              <a:t>crore</a:t>
            </a:r>
            <a:r>
              <a:rPr lang="en-US" dirty="0"/>
              <a:t> people, mostly poor, by five more months till November end. </a:t>
            </a:r>
          </a:p>
          <a:p>
            <a:r>
              <a:rPr lang="en-US" dirty="0"/>
              <a:t>This will help the informal sector workers in both rural and urban areas. However, government has to </a:t>
            </a:r>
            <a:r>
              <a:rPr lang="en-US" dirty="0" err="1"/>
              <a:t>makesure</a:t>
            </a:r>
            <a:r>
              <a:rPr lang="en-US" dirty="0"/>
              <a:t> that no one is excluded as we still have exclusion errors in the Public Distribution System (PDS system.</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nutrition levels of informal workers and the unemployed poor were low even before the crisis.</a:t>
            </a:r>
          </a:p>
          <a:p>
            <a:r>
              <a:rPr lang="en-US" dirty="0"/>
              <a:t>Therefore, there is a need to have pulses, oils, </a:t>
            </a:r>
            <a:r>
              <a:rPr lang="en-US" dirty="0" err="1"/>
              <a:t>jaggery</a:t>
            </a:r>
            <a:r>
              <a:rPr lang="en-US" dirty="0"/>
              <a:t> etc in ration shops to ensure a diversified diet for them. </a:t>
            </a:r>
          </a:p>
          <a:p>
            <a:r>
              <a:rPr lang="en-US" dirty="0" err="1"/>
              <a:t>Anganwadis</a:t>
            </a:r>
            <a:r>
              <a:rPr lang="en-US" dirty="0"/>
              <a:t> and schools can provide rations at home. </a:t>
            </a:r>
          </a:p>
          <a:p>
            <a:r>
              <a:rPr lang="en-US" dirty="0"/>
              <a:t>Eggs can be added to improve nutrition for children and women. </a:t>
            </a:r>
          </a:p>
          <a:p>
            <a:r>
              <a:rPr lang="en-US" dirty="0"/>
              <a:t>Government has to make sure that the prices of essential food items are under control.</a:t>
            </a:r>
          </a:p>
          <a:p>
            <a:r>
              <a:rPr lang="en-US" dirty="0"/>
              <a:t>Otherwise high prices would have adverse impact on the food and nutrition security of the poor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1032</TotalTime>
  <Words>11027</Words>
  <Application>Microsoft Office PowerPoint</Application>
  <PresentationFormat>On-screen Show (4:3)</PresentationFormat>
  <Paragraphs>489</Paragraphs>
  <Slides>120</Slides>
  <Notes>0</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Flow</vt:lpstr>
      <vt:lpstr>Covid-19: Impact on the Indian Economy</vt:lpstr>
      <vt:lpstr>Major Components of this Chapter</vt:lpstr>
      <vt:lpstr>Current figures of corona cases</vt:lpstr>
      <vt:lpstr>Measures to curb the spread of Covid 19.</vt:lpstr>
      <vt:lpstr>Nationwide lock-down</vt:lpstr>
      <vt:lpstr>The unprecedented lock-down has had a significant adverse effect on the economy.</vt:lpstr>
      <vt:lpstr>Slide 7</vt:lpstr>
      <vt:lpstr>Slide 8</vt:lpstr>
      <vt:lpstr>(A).State of Indian economy in pre-Covid-19 period</vt:lpstr>
      <vt:lpstr>Slide 10</vt:lpstr>
      <vt:lpstr>Informal sector</vt:lpstr>
      <vt:lpstr>The Financial sector</vt:lpstr>
      <vt:lpstr>Slide 13</vt:lpstr>
      <vt:lpstr>Fiscal Policy Side</vt:lpstr>
      <vt:lpstr>Monetary Policy Side</vt:lpstr>
      <vt:lpstr>Slide 16</vt:lpstr>
      <vt:lpstr>(B). Impact of the Crisis</vt:lpstr>
      <vt:lpstr>Slide 18</vt:lpstr>
      <vt:lpstr>Slide 19</vt:lpstr>
      <vt:lpstr>Slide 20</vt:lpstr>
      <vt:lpstr>Slide 21</vt:lpstr>
      <vt:lpstr>Slide 22</vt:lpstr>
      <vt:lpstr>Slide 23</vt:lpstr>
      <vt:lpstr>Slide 24</vt:lpstr>
      <vt:lpstr>Slide 25</vt:lpstr>
      <vt:lpstr>Agriculture and Rural Activities</vt:lpstr>
      <vt:lpstr>Slide 27</vt:lpstr>
      <vt:lpstr>Slide 28</vt:lpstr>
      <vt:lpstr>Slide 29</vt:lpstr>
      <vt:lpstr>Slide 30</vt:lpstr>
      <vt:lpstr>Slide 31</vt:lpstr>
      <vt:lpstr>Slide 32</vt:lpstr>
      <vt:lpstr>Slide 33</vt:lpstr>
      <vt:lpstr> Informal sector</vt:lpstr>
      <vt:lpstr>Slide 35</vt:lpstr>
      <vt:lpstr>Slide 36</vt:lpstr>
      <vt:lpstr>Slide 37</vt:lpstr>
      <vt:lpstr>Slide 38</vt:lpstr>
      <vt:lpstr>Slide 39</vt:lpstr>
      <vt:lpstr>Slide 40</vt:lpstr>
      <vt:lpstr>MSMEs- micro, small and medium enterprises </vt:lpstr>
      <vt:lpstr>Slide 42</vt:lpstr>
      <vt:lpstr>Slide 43</vt:lpstr>
      <vt:lpstr>Financial markets and institutions</vt:lpstr>
      <vt:lpstr>Slide 45</vt:lpstr>
      <vt:lpstr>Slide 46</vt:lpstr>
      <vt:lpstr>Slide 47</vt:lpstr>
      <vt:lpstr>What kind of policy support is needed ?</vt:lpstr>
      <vt:lpstr>Slide 49</vt:lpstr>
      <vt:lpstr>Slide 50</vt:lpstr>
      <vt:lpstr>Slide 51</vt:lpstr>
      <vt:lpstr>Slide 52</vt:lpstr>
      <vt:lpstr>Slide 53</vt:lpstr>
      <vt:lpstr>Slide 54</vt:lpstr>
      <vt:lpstr>(C).Analysis of policies announced Policy package for informal sector workers </vt:lpstr>
      <vt:lpstr>“Pradhan Mantri Garib Kalyan Yojana”  </vt:lpstr>
      <vt:lpstr>Slide 57</vt:lpstr>
      <vt:lpstr>Atmanirbhar Package:</vt:lpstr>
      <vt:lpstr>Slide 59</vt:lpstr>
      <vt:lpstr>Salient fiscal initiatives focusing on MSMEs (micro, small, and medium enterprises) include</vt:lpstr>
      <vt:lpstr>Economic reforms:</vt:lpstr>
      <vt:lpstr>Package for Agriculture</vt:lpstr>
      <vt:lpstr>Agricultural Reforms</vt:lpstr>
      <vt:lpstr>Slide 64</vt:lpstr>
      <vt:lpstr>   An analysis of the fiscal announcements</vt:lpstr>
      <vt:lpstr>Slide 66</vt:lpstr>
      <vt:lpstr>Slide 67</vt:lpstr>
      <vt:lpstr>Slide 68</vt:lpstr>
      <vt:lpstr>Slide 69</vt:lpstr>
      <vt:lpstr>Slide 70</vt:lpstr>
      <vt:lpstr>RBI's policy actions</vt:lpstr>
      <vt:lpstr>Slide 72</vt:lpstr>
      <vt:lpstr>Slide 73</vt:lpstr>
      <vt:lpstr>Slide 74</vt:lpstr>
      <vt:lpstr>Slide 75</vt:lpstr>
      <vt:lpstr>Analysing monetary policy announcements</vt:lpstr>
      <vt:lpstr>Slide 77</vt:lpstr>
      <vt:lpstr>Analysing banking regulation announcements</vt:lpstr>
      <vt:lpstr>Slide 79</vt:lpstr>
      <vt:lpstr>Slide 80</vt:lpstr>
      <vt:lpstr>Slide 81</vt:lpstr>
      <vt:lpstr>Liquidity injection</vt:lpstr>
      <vt:lpstr>Slide 83</vt:lpstr>
      <vt:lpstr>Policy challenges</vt:lpstr>
      <vt:lpstr>Slide 85</vt:lpstr>
      <vt:lpstr>Slide 86</vt:lpstr>
      <vt:lpstr>Slide 87</vt:lpstr>
      <vt:lpstr>Slide 88</vt:lpstr>
      <vt:lpstr>Principles of policy response</vt:lpstr>
      <vt:lpstr>Slide 90</vt:lpstr>
      <vt:lpstr>(D). Policy recommendations</vt:lpstr>
      <vt:lpstr>Agriculture:</vt:lpstr>
      <vt:lpstr>Slide 93</vt:lpstr>
      <vt:lpstr>Slide 94</vt:lpstr>
      <vt:lpstr>Slide 95</vt:lpstr>
      <vt:lpstr>Slide 96</vt:lpstr>
      <vt:lpstr>Informal sector:</vt:lpstr>
      <vt:lpstr>Slide 98</vt:lpstr>
      <vt:lpstr>Slide 99</vt:lpstr>
      <vt:lpstr>Slide 100</vt:lpstr>
      <vt:lpstr>Slide 101</vt:lpstr>
      <vt:lpstr>Slide 102</vt:lpstr>
      <vt:lpstr>MSME and MFI:</vt:lpstr>
      <vt:lpstr> State level programmes</vt:lpstr>
      <vt:lpstr>Banking sector</vt:lpstr>
      <vt:lpstr>Slide 106</vt:lpstr>
      <vt:lpstr>Slide 107</vt:lpstr>
      <vt:lpstr>Slide 108</vt:lpstr>
      <vt:lpstr>Slide 109</vt:lpstr>
      <vt:lpstr>Slide 110</vt:lpstr>
      <vt:lpstr>Slide 111</vt:lpstr>
      <vt:lpstr>Slide 112</vt:lpstr>
      <vt:lpstr>Slide 113</vt:lpstr>
      <vt:lpstr>Slide 114</vt:lpstr>
      <vt:lpstr>Monetary policy:</vt:lpstr>
      <vt:lpstr>Fiscal policy:</vt:lpstr>
      <vt:lpstr>Slide 117</vt:lpstr>
      <vt:lpstr>Conclusion</vt:lpstr>
      <vt:lpstr>Slide 119</vt:lpstr>
      <vt:lpstr>Slide 120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Impact on the Indian Economy</dc:title>
  <dc:creator>Windows User</dc:creator>
  <cp:lastModifiedBy>Manish Kumar</cp:lastModifiedBy>
  <cp:revision>530</cp:revision>
  <dcterms:created xsi:type="dcterms:W3CDTF">2020-11-15T09:41:00Z</dcterms:created>
  <dcterms:modified xsi:type="dcterms:W3CDTF">2021-01-06T10:46:27Z</dcterms:modified>
</cp:coreProperties>
</file>