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7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slides/slide89.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99"/>
  </p:notesMasterIdLst>
  <p:sldIdLst>
    <p:sldId id="265" r:id="rId2"/>
    <p:sldId id="266" r:id="rId3"/>
    <p:sldId id="268" r:id="rId4"/>
    <p:sldId id="267" r:id="rId5"/>
    <p:sldId id="264" r:id="rId6"/>
    <p:sldId id="269" r:id="rId7"/>
    <p:sldId id="258" r:id="rId8"/>
    <p:sldId id="259" r:id="rId9"/>
    <p:sldId id="260" r:id="rId10"/>
    <p:sldId id="263" r:id="rId11"/>
    <p:sldId id="270" r:id="rId12"/>
    <p:sldId id="271" r:id="rId13"/>
    <p:sldId id="272" r:id="rId14"/>
    <p:sldId id="261" r:id="rId15"/>
    <p:sldId id="262" r:id="rId16"/>
    <p:sldId id="273" r:id="rId17"/>
    <p:sldId id="274" r:id="rId18"/>
    <p:sldId id="277" r:id="rId19"/>
    <p:sldId id="275" r:id="rId20"/>
    <p:sldId id="280" r:id="rId21"/>
    <p:sldId id="278" r:id="rId22"/>
    <p:sldId id="281" r:id="rId23"/>
    <p:sldId id="282" r:id="rId24"/>
    <p:sldId id="283" r:id="rId25"/>
    <p:sldId id="284" r:id="rId26"/>
    <p:sldId id="285" r:id="rId27"/>
    <p:sldId id="286" r:id="rId28"/>
    <p:sldId id="287" r:id="rId29"/>
    <p:sldId id="288" r:id="rId30"/>
    <p:sldId id="292" r:id="rId31"/>
    <p:sldId id="293" r:id="rId32"/>
    <p:sldId id="295" r:id="rId33"/>
    <p:sldId id="289" r:id="rId34"/>
    <p:sldId id="290" r:id="rId35"/>
    <p:sldId id="294" r:id="rId36"/>
    <p:sldId id="291" r:id="rId37"/>
    <p:sldId id="296" r:id="rId38"/>
    <p:sldId id="297" r:id="rId39"/>
    <p:sldId id="298" r:id="rId40"/>
    <p:sldId id="301" r:id="rId41"/>
    <p:sldId id="300" r:id="rId42"/>
    <p:sldId id="302" r:id="rId43"/>
    <p:sldId id="303" r:id="rId44"/>
    <p:sldId id="304" r:id="rId45"/>
    <p:sldId id="306" r:id="rId46"/>
    <p:sldId id="307" r:id="rId47"/>
    <p:sldId id="308" r:id="rId48"/>
    <p:sldId id="309" r:id="rId49"/>
    <p:sldId id="310" r:id="rId50"/>
    <p:sldId id="311" r:id="rId51"/>
    <p:sldId id="312" r:id="rId52"/>
    <p:sldId id="313" r:id="rId53"/>
    <p:sldId id="314" r:id="rId54"/>
    <p:sldId id="315" r:id="rId55"/>
    <p:sldId id="316" r:id="rId56"/>
    <p:sldId id="317" r:id="rId57"/>
    <p:sldId id="318" r:id="rId58"/>
    <p:sldId id="319" r:id="rId59"/>
    <p:sldId id="320" r:id="rId60"/>
    <p:sldId id="321" r:id="rId61"/>
    <p:sldId id="322" r:id="rId62"/>
    <p:sldId id="323" r:id="rId63"/>
    <p:sldId id="324" r:id="rId64"/>
    <p:sldId id="325" r:id="rId65"/>
    <p:sldId id="326" r:id="rId66"/>
    <p:sldId id="327" r:id="rId67"/>
    <p:sldId id="328" r:id="rId68"/>
    <p:sldId id="329" r:id="rId69"/>
    <p:sldId id="330" r:id="rId70"/>
    <p:sldId id="362" r:id="rId71"/>
    <p:sldId id="363" r:id="rId72"/>
    <p:sldId id="364" r:id="rId73"/>
    <p:sldId id="365" r:id="rId74"/>
    <p:sldId id="376" r:id="rId75"/>
    <p:sldId id="366" r:id="rId76"/>
    <p:sldId id="367" r:id="rId77"/>
    <p:sldId id="331" r:id="rId78"/>
    <p:sldId id="356" r:id="rId79"/>
    <p:sldId id="357" r:id="rId80"/>
    <p:sldId id="333" r:id="rId81"/>
    <p:sldId id="353" r:id="rId82"/>
    <p:sldId id="334" r:id="rId83"/>
    <p:sldId id="340" r:id="rId84"/>
    <p:sldId id="343" r:id="rId85"/>
    <p:sldId id="359" r:id="rId86"/>
    <p:sldId id="360" r:id="rId87"/>
    <p:sldId id="349" r:id="rId88"/>
    <p:sldId id="350" r:id="rId89"/>
    <p:sldId id="351" r:id="rId90"/>
    <p:sldId id="361" r:id="rId91"/>
    <p:sldId id="369" r:id="rId92"/>
    <p:sldId id="370" r:id="rId93"/>
    <p:sldId id="371" r:id="rId94"/>
    <p:sldId id="372" r:id="rId95"/>
    <p:sldId id="373" r:id="rId96"/>
    <p:sldId id="374" r:id="rId97"/>
    <p:sldId id="375" r:id="rId9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84" d="100"/>
          <a:sy n="84" d="100"/>
        </p:scale>
        <p:origin x="-1392" y="-6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theme" Target="theme/theme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presProps" Target="pres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notesMaster" Target="notesMasters/notesMaster1.xml"/><Relationship Id="rId10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47BB536-1548-42A2-9B0C-AAC73218A864}" type="datetimeFigureOut">
              <a:rPr lang="en-US" smtClean="0"/>
              <a:pPr/>
              <a:t>9/28/2020</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E991B7-5544-4A47-BCDE-13BB762F0147}"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DDE991B7-5544-4A47-BCDE-13BB762F0147}" type="slidenum">
              <a:rPr lang="en-US" smtClean="0"/>
              <a:pPr/>
              <a:t>39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6B0CE5C-A37B-4F24-B57D-B1355BFB3110}" type="datetimeFigureOut">
              <a:rPr lang="en-US" smtClean="0"/>
              <a:pPr/>
              <a:t>9/28/2020</a:t>
            </a:fld>
            <a:endParaRPr lang="en-US" dirty="0"/>
          </a:p>
        </p:txBody>
      </p:sp>
      <p:sp>
        <p:nvSpPr>
          <p:cNvPr id="19" name="Footer Placeholder 18"/>
          <p:cNvSpPr>
            <a:spLocks noGrp="1"/>
          </p:cNvSpPr>
          <p:nvPr>
            <p:ph type="ftr" sz="quarter" idx="11"/>
          </p:nvPr>
        </p:nvSpPr>
        <p:spPr/>
        <p:txBody>
          <a:bodyPr/>
          <a:lstStyle/>
          <a:p>
            <a:endParaRPr lang="en-US" dirty="0"/>
          </a:p>
        </p:txBody>
      </p:sp>
      <p:sp>
        <p:nvSpPr>
          <p:cNvPr id="27" name="Slide Number Placeholder 26"/>
          <p:cNvSpPr>
            <a:spLocks noGrp="1"/>
          </p:cNvSpPr>
          <p:nvPr>
            <p:ph type="sldNum" sz="quarter" idx="12"/>
          </p:nvPr>
        </p:nvSpPr>
        <p:spPr/>
        <p:txBody>
          <a:bodyPr/>
          <a:lstStyle/>
          <a:p>
            <a:fld id="{FA73CDE8-78AE-41A4-BA01-A80BA26B17B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B0CE5C-A37B-4F24-B57D-B1355BFB3110}" type="datetimeFigureOut">
              <a:rPr lang="en-US" smtClean="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73CDE8-78AE-41A4-BA01-A80BA26B17B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B0CE5C-A37B-4F24-B57D-B1355BFB3110}" type="datetimeFigureOut">
              <a:rPr lang="en-US" smtClean="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73CDE8-78AE-41A4-BA01-A80BA26B17B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6B0CE5C-A37B-4F24-B57D-B1355BFB3110}" type="datetimeFigureOut">
              <a:rPr lang="en-US" smtClean="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73CDE8-78AE-41A4-BA01-A80BA26B17B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6B0CE5C-A37B-4F24-B57D-B1355BFB3110}" type="datetimeFigureOut">
              <a:rPr lang="en-US" smtClean="0"/>
              <a:pPr/>
              <a:t>9/28/2020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A73CDE8-78AE-41A4-BA01-A80BA26B17B7}"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6B0CE5C-A37B-4F24-B57D-B1355BFB3110}" type="datetimeFigureOut">
              <a:rPr lang="en-US" smtClean="0"/>
              <a:pPr/>
              <a:t>9/28/2020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73CDE8-78AE-41A4-BA01-A80BA26B17B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6B0CE5C-A37B-4F24-B57D-B1355BFB3110}" type="datetimeFigureOut">
              <a:rPr lang="en-US" smtClean="0"/>
              <a:pPr/>
              <a:t>9/28/2020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A73CDE8-78AE-41A4-BA01-A80BA26B17B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6B0CE5C-A37B-4F24-B57D-B1355BFB3110}" type="datetimeFigureOut">
              <a:rPr lang="en-US" smtClean="0"/>
              <a:pPr/>
              <a:t>9/28/2020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A73CDE8-78AE-41A4-BA01-A80BA26B17B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6B0CE5C-A37B-4F24-B57D-B1355BFB3110}" type="datetimeFigureOut">
              <a:rPr lang="en-US" smtClean="0"/>
              <a:pPr/>
              <a:t>9/28/2020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A73CDE8-78AE-41A4-BA01-A80BA26B17B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6B0CE5C-A37B-4F24-B57D-B1355BFB3110}" type="datetimeFigureOut">
              <a:rPr lang="en-US" smtClean="0"/>
              <a:pPr/>
              <a:t>9/28/2020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A73CDE8-78AE-41A4-BA01-A80BA26B17B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6B0CE5C-A37B-4F24-B57D-B1355BFB3110}" type="datetimeFigureOut">
              <a:rPr lang="en-US" smtClean="0"/>
              <a:pPr/>
              <a:t>9/28/2020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FA73CDE8-78AE-41A4-BA01-A80BA26B17B7}"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6B0CE5C-A37B-4F24-B57D-B1355BFB3110}" type="datetimeFigureOut">
              <a:rPr lang="en-US" smtClean="0"/>
              <a:pPr/>
              <a:t>9/28/2020</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A73CDE8-78AE-41A4-BA01-A80BA26B17B7}"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a:t>2.Comparative Economic</a:t>
            </a:r>
            <a:br>
              <a:rPr lang="en-US" dirty="0"/>
            </a:br>
            <a:r>
              <a:rPr lang="en-US" dirty="0"/>
              <a:t>Development</a:t>
            </a:r>
          </a:p>
        </p:txBody>
      </p:sp>
      <p:sp>
        <p:nvSpPr>
          <p:cNvPr id="5" name="Subtitle 4"/>
          <p:cNvSpPr>
            <a:spLocks noGrp="1"/>
          </p:cNvSpPr>
          <p:nvPr>
            <p:ph type="subTitle" idx="1"/>
          </p:nvPr>
        </p:nvSpPr>
        <p:spPr/>
        <p:txBody>
          <a:bodyPr/>
          <a:lstStyle/>
          <a:p>
            <a:r>
              <a:rPr lang="en-US" b="1" dirty="0" err="1" smtClean="0"/>
              <a:t>Todaro</a:t>
            </a:r>
            <a:r>
              <a:rPr lang="en-US" b="1" dirty="0" smtClean="0"/>
              <a:t> and Smith, Chapter: 2</a:t>
            </a:r>
            <a:endParaRPr lang="en-US" b="1" dirty="0"/>
          </a:p>
        </p:txBody>
      </p:sp>
      <p:sp>
        <p:nvSpPr>
          <p:cNvPr id="6" name="TextBox 5"/>
          <p:cNvSpPr txBox="1"/>
          <p:nvPr/>
        </p:nvSpPr>
        <p:spPr>
          <a:xfrm>
            <a:off x="428596" y="4071942"/>
            <a:ext cx="5214974" cy="2554545"/>
          </a:xfrm>
          <a:prstGeom prst="rect">
            <a:avLst/>
          </a:prstGeom>
          <a:noFill/>
        </p:spPr>
        <p:txBody>
          <a:bodyPr wrap="square" rtlCol="0">
            <a:spAutoFit/>
          </a:bodyPr>
          <a:lstStyle/>
          <a:p>
            <a:r>
              <a:rPr lang="en-IN" sz="2000" b="1" dirty="0" smtClean="0"/>
              <a:t>Dr </a:t>
            </a:r>
            <a:r>
              <a:rPr lang="en-IN" sz="2000" b="1" dirty="0" err="1" smtClean="0"/>
              <a:t>Shailesh</a:t>
            </a:r>
            <a:r>
              <a:rPr lang="en-IN" sz="2000" b="1" dirty="0" smtClean="0"/>
              <a:t> Kumar,</a:t>
            </a:r>
          </a:p>
          <a:p>
            <a:r>
              <a:rPr lang="en-IN" sz="2000" b="1" dirty="0" smtClean="0"/>
              <a:t>Assistant Professor,</a:t>
            </a:r>
          </a:p>
          <a:p>
            <a:r>
              <a:rPr lang="en-IN" sz="2000" b="1" dirty="0" smtClean="0"/>
              <a:t>Dept of Economics,</a:t>
            </a:r>
          </a:p>
          <a:p>
            <a:r>
              <a:rPr lang="en-IN" sz="2000" b="1" dirty="0" err="1" smtClean="0"/>
              <a:t>Bharati</a:t>
            </a:r>
            <a:r>
              <a:rPr lang="en-IN" sz="2000" b="1" dirty="0" smtClean="0"/>
              <a:t> College, University of Delhi.</a:t>
            </a:r>
          </a:p>
          <a:p>
            <a:r>
              <a:rPr lang="en-IN" sz="2000" b="1" dirty="0" smtClean="0"/>
              <a:t>Executive Committee Member (Delhi)</a:t>
            </a:r>
          </a:p>
          <a:p>
            <a:r>
              <a:rPr lang="en-IN" sz="2000" b="1" dirty="0" smtClean="0"/>
              <a:t>of Indian Economic Association(IEA)</a:t>
            </a:r>
          </a:p>
          <a:p>
            <a:r>
              <a:rPr lang="en-IN" sz="2000" b="1" dirty="0" smtClean="0"/>
              <a:t>www.indianeconomicassociation1917.com/executivecommittee.php</a:t>
            </a:r>
            <a:endParaRPr lang="en-IN" sz="1600" b="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548680"/>
            <a:ext cx="8229600" cy="1296144"/>
          </a:xfrm>
        </p:spPr>
        <p:txBody>
          <a:bodyPr>
            <a:normAutofit/>
          </a:bodyPr>
          <a:lstStyle/>
          <a:p>
            <a:r>
              <a:rPr lang="en-IN" sz="3200" b="1" u="sng" dirty="0"/>
              <a:t>Classification of Economies by World Bank</a:t>
            </a:r>
            <a:r>
              <a:rPr lang="en-US" sz="3200" b="1" dirty="0"/>
              <a:t/>
            </a:r>
            <a:br>
              <a:rPr lang="en-US" sz="3200" b="1" dirty="0"/>
            </a:br>
            <a:endParaRPr lang="en-US" sz="3200" dirty="0"/>
          </a:p>
        </p:txBody>
      </p:sp>
      <p:sp>
        <p:nvSpPr>
          <p:cNvPr id="3" name="Content Placeholder 2"/>
          <p:cNvSpPr>
            <a:spLocks noGrp="1"/>
          </p:cNvSpPr>
          <p:nvPr>
            <p:ph idx="1"/>
          </p:nvPr>
        </p:nvSpPr>
        <p:spPr/>
        <p:txBody>
          <a:bodyPr>
            <a:normAutofit fontScale="77500" lnSpcReduction="20000"/>
          </a:bodyPr>
          <a:lstStyle/>
          <a:p>
            <a:r>
              <a:rPr lang="en-US" sz="2800" b="1" dirty="0"/>
              <a:t>Low-income countries (LICs)- </a:t>
            </a:r>
            <a:r>
              <a:rPr lang="en-US" sz="2800" dirty="0"/>
              <a:t>defined as having  per capita gross national income in 2011 of </a:t>
            </a:r>
            <a:r>
              <a:rPr lang="en-US" sz="2800" b="1" dirty="0"/>
              <a:t>$1,025 or less</a:t>
            </a:r>
            <a:r>
              <a:rPr lang="en-US" sz="2800" dirty="0"/>
              <a:t>,</a:t>
            </a:r>
          </a:p>
          <a:p>
            <a:endParaRPr lang="en-US" sz="2800" b="1" dirty="0"/>
          </a:p>
          <a:p>
            <a:r>
              <a:rPr lang="en-US" sz="2800" b="1" dirty="0"/>
              <a:t>Lower-middle-income countries (LMCs)-</a:t>
            </a:r>
            <a:r>
              <a:rPr lang="en-US" sz="2800" dirty="0"/>
              <a:t> per capita GNI  between </a:t>
            </a:r>
            <a:r>
              <a:rPr lang="en-US" sz="2800" b="1" dirty="0"/>
              <a:t>$ 1,026 and $ 4,035</a:t>
            </a:r>
            <a:r>
              <a:rPr lang="en-US" sz="2800" dirty="0"/>
              <a:t>;</a:t>
            </a:r>
          </a:p>
          <a:p>
            <a:endParaRPr lang="en-US" sz="2800" b="1" dirty="0"/>
          </a:p>
          <a:p>
            <a:r>
              <a:rPr lang="en-US" sz="2800" b="1" dirty="0"/>
              <a:t>Upper middle-income countries (UMCs)-   </a:t>
            </a:r>
            <a:r>
              <a:rPr lang="en-US" sz="2800" dirty="0"/>
              <a:t>per capita GNI between </a:t>
            </a:r>
            <a:r>
              <a:rPr lang="en-US" sz="2800" b="1" dirty="0"/>
              <a:t>$ 4,036 and $ 12,475</a:t>
            </a:r>
            <a:r>
              <a:rPr lang="en-US" sz="2800" dirty="0"/>
              <a:t>;</a:t>
            </a:r>
          </a:p>
          <a:p>
            <a:endParaRPr lang="en-US" sz="2800" dirty="0"/>
          </a:p>
          <a:p>
            <a:r>
              <a:rPr lang="en-US" sz="2800" b="1" dirty="0"/>
              <a:t>High-income OECD countries </a:t>
            </a:r>
            <a:r>
              <a:rPr lang="en-US" sz="2800" dirty="0"/>
              <a:t>and other  high-income countries </a:t>
            </a:r>
            <a:r>
              <a:rPr lang="en-US" sz="2800" b="1" dirty="0"/>
              <a:t> - </a:t>
            </a:r>
            <a:r>
              <a:rPr lang="en-US" sz="2800" dirty="0"/>
              <a:t>per capita GNI is</a:t>
            </a:r>
            <a:r>
              <a:rPr lang="en-US" sz="2800" b="1" dirty="0"/>
              <a:t>  $ 12,476 or more.</a:t>
            </a:r>
          </a:p>
          <a:p>
            <a:pPr>
              <a:buNone/>
            </a:pPr>
            <a:endParaRPr lang="en-US" sz="2800" dirty="0"/>
          </a:p>
          <a:p>
            <a:r>
              <a:rPr lang="en-US" sz="2800" dirty="0"/>
              <a:t>(Often, LMCs and UMCs are informally grouped as the </a:t>
            </a:r>
            <a:r>
              <a:rPr lang="en-US" sz="2800" b="1" dirty="0"/>
              <a:t>middle-income countries.)</a:t>
            </a:r>
            <a:endParaRPr lang="en-US" sz="2800" dirty="0"/>
          </a:p>
          <a:p>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1152128"/>
          </a:xfrm>
        </p:spPr>
        <p:txBody>
          <a:bodyPr>
            <a:normAutofit fontScale="90000"/>
          </a:bodyPr>
          <a:lstStyle/>
          <a:p>
            <a:r>
              <a:rPr lang="en-IN" sz="4000" u="sng" dirty="0"/>
              <a:t>Some other categorisation of developing countries</a:t>
            </a:r>
            <a:endParaRPr lang="en-US" sz="4000" u="sng" dirty="0"/>
          </a:p>
        </p:txBody>
      </p:sp>
      <p:sp>
        <p:nvSpPr>
          <p:cNvPr id="3" name="Content Placeholder 2"/>
          <p:cNvSpPr>
            <a:spLocks noGrp="1"/>
          </p:cNvSpPr>
          <p:nvPr>
            <p:ph idx="1"/>
          </p:nvPr>
        </p:nvSpPr>
        <p:spPr/>
        <p:txBody>
          <a:bodyPr>
            <a:normAutofit lnSpcReduction="10000"/>
          </a:bodyPr>
          <a:lstStyle/>
          <a:p>
            <a:r>
              <a:rPr lang="en-US" dirty="0"/>
              <a:t>a number of the countries grouped as </a:t>
            </a:r>
            <a:r>
              <a:rPr lang="en-US" b="1" dirty="0"/>
              <a:t>“other high-income economies”</a:t>
            </a:r>
            <a:r>
              <a:rPr lang="en-US" dirty="0"/>
              <a:t>.</a:t>
            </a:r>
          </a:p>
          <a:p>
            <a:r>
              <a:rPr lang="en-US" dirty="0"/>
              <a:t>Moreover, high-income countries that have one or two highly developed export sectors but in which significant parts of the population remain relatively uneducated or in poor</a:t>
            </a:r>
          </a:p>
          <a:p>
            <a:r>
              <a:rPr lang="en-US" dirty="0"/>
              <a:t>health, or social development is viewed as low for the country’s income level, may be viewed as still developing. </a:t>
            </a:r>
          </a:p>
          <a:p>
            <a:r>
              <a:rPr lang="en-US" dirty="0"/>
              <a:t>Examples may include oil exporters such as Saudi Arabia and the United Arab Emirates.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a:t>Yet another way to classify the nations of the developing world is through their degree of international indebtedness, the World Bank has classified countries as :</a:t>
            </a:r>
          </a:p>
          <a:p>
            <a:r>
              <a:rPr lang="en-US" dirty="0"/>
              <a:t>severely indebted, </a:t>
            </a:r>
          </a:p>
          <a:p>
            <a:r>
              <a:rPr lang="en-US" dirty="0"/>
              <a:t>moderately indebted, </a:t>
            </a:r>
          </a:p>
          <a:p>
            <a:r>
              <a:rPr lang="en-US" dirty="0"/>
              <a:t>and less indebted</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a:t>The United Nations Development </a:t>
            </a:r>
            <a:r>
              <a:rPr lang="en-US" dirty="0" err="1"/>
              <a:t>Programme</a:t>
            </a:r>
            <a:r>
              <a:rPr lang="en-US" dirty="0"/>
              <a:t> (UNDP) classifies countries according to their level of human development, including health and education attainments as low, medium, high, and very high.</a:t>
            </a:r>
          </a:p>
          <a:p>
            <a:pPr>
              <a:buNone/>
            </a:pPr>
            <a:endParaRPr lang="en-US" dirty="0"/>
          </a:p>
          <a:p>
            <a:r>
              <a:rPr lang="en-US" dirty="0"/>
              <a:t>Another widely used classification is that of the </a:t>
            </a:r>
            <a:r>
              <a:rPr lang="en-US" b="1" dirty="0"/>
              <a:t>least developed countries </a:t>
            </a:r>
            <a:r>
              <a:rPr lang="en-US" dirty="0"/>
              <a:t>For inclusion, a country has to meet each of three criteria: low income, low </a:t>
            </a:r>
            <a:r>
              <a:rPr lang="en-US" b="1" dirty="0"/>
              <a:t>human capital, and high economic </a:t>
            </a:r>
            <a:r>
              <a:rPr lang="en-US" dirty="0"/>
              <a:t>vulnerability. </a:t>
            </a:r>
          </a:p>
          <a:p>
            <a:pPr>
              <a:buNone/>
            </a:pPr>
            <a:endParaRPr lang="en-US" i="1"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r>
              <a:rPr lang="en-US" b="1" dirty="0"/>
              <a:t>Newly  Industrializing  countries (NICs) : </a:t>
            </a:r>
            <a:r>
              <a:rPr lang="en-US" dirty="0"/>
              <a:t>Countries</a:t>
            </a:r>
            <a:r>
              <a:rPr lang="en-US" b="1" dirty="0"/>
              <a:t> </a:t>
            </a:r>
            <a:r>
              <a:rPr lang="en-US" dirty="0"/>
              <a:t>at a relatively advanced level of economic development with a substantial and dynamic industrial sector and with close links to the international trade, finance, and investment system.</a:t>
            </a:r>
            <a:r>
              <a:rPr lang="en-US" b="1" dirty="0"/>
              <a:t> </a:t>
            </a:r>
          </a:p>
          <a:p>
            <a:r>
              <a:rPr lang="en-US" b="1" dirty="0"/>
              <a:t>Least developed countries :  </a:t>
            </a:r>
            <a:r>
              <a:rPr lang="en-US" dirty="0"/>
              <a:t>A UN designation of countries with low income, low human capital, and high economic vulnerability.</a:t>
            </a:r>
            <a:r>
              <a:rPr lang="en-US" b="1" dirty="0"/>
              <a:t> </a:t>
            </a:r>
          </a:p>
          <a:p>
            <a:r>
              <a:rPr lang="en-US" b="1" dirty="0"/>
              <a:t>Human  capital  : </a:t>
            </a:r>
            <a:r>
              <a:rPr lang="en-US" dirty="0"/>
              <a:t>Productive</a:t>
            </a:r>
            <a:r>
              <a:rPr lang="en-US" b="1" dirty="0"/>
              <a:t> </a:t>
            </a:r>
            <a:r>
              <a:rPr lang="en-US" dirty="0"/>
              <a:t>investments in people, such as skills, values, and health resulting from expenditures on education, on-the-job training programs, and medical care.</a:t>
            </a:r>
          </a:p>
          <a:p>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864096"/>
          </a:xfrm>
        </p:spPr>
        <p:txBody>
          <a:bodyPr/>
          <a:lstStyle/>
          <a:p>
            <a:endParaRPr lang="en-US" dirty="0"/>
          </a:p>
        </p:txBody>
      </p:sp>
      <p:sp>
        <p:nvSpPr>
          <p:cNvPr id="3" name="Content Placeholder 2"/>
          <p:cNvSpPr>
            <a:spLocks noGrp="1"/>
          </p:cNvSpPr>
          <p:nvPr>
            <p:ph idx="1"/>
          </p:nvPr>
        </p:nvSpPr>
        <p:spPr>
          <a:xfrm>
            <a:off x="457200" y="1268760"/>
            <a:ext cx="8229600" cy="5055840"/>
          </a:xfrm>
        </p:spPr>
        <p:txBody>
          <a:bodyPr>
            <a:normAutofit fontScale="85000" lnSpcReduction="20000"/>
          </a:bodyPr>
          <a:lstStyle/>
          <a:p>
            <a:r>
              <a:rPr lang="en-US" b="1" dirty="0"/>
              <a:t>Emerging market</a:t>
            </a:r>
            <a:r>
              <a:rPr lang="en-US" b="1" i="1" dirty="0"/>
              <a:t>: </a:t>
            </a:r>
            <a:r>
              <a:rPr lang="en-US" dirty="0"/>
              <a:t>was introduced at the International Finance Corporation </a:t>
            </a:r>
            <a:r>
              <a:rPr lang="en-US" b="1" i="1" dirty="0"/>
              <a:t>to suggest progress </a:t>
            </a:r>
            <a:r>
              <a:rPr lang="en-US" dirty="0"/>
              <a:t>. This term has certain implications.</a:t>
            </a:r>
          </a:p>
          <a:p>
            <a:endParaRPr lang="en-US" dirty="0"/>
          </a:p>
          <a:p>
            <a:r>
              <a:rPr lang="en-US" b="1" dirty="0"/>
              <a:t>First</a:t>
            </a:r>
            <a:r>
              <a:rPr lang="en-US" dirty="0"/>
              <a:t>, emerging market is widely used in the financial press to suggest the presence of active stock and bond markets; although financial deepening is important, it is only one aspect of economic development, </a:t>
            </a:r>
          </a:p>
          <a:p>
            <a:endParaRPr lang="en-US" dirty="0"/>
          </a:p>
          <a:p>
            <a:r>
              <a:rPr lang="en-US" b="1" dirty="0"/>
              <a:t>Second,</a:t>
            </a:r>
            <a:r>
              <a:rPr lang="en-US" dirty="0"/>
              <a:t> referring to nations as markets</a:t>
            </a:r>
            <a:r>
              <a:rPr lang="en-US" i="1" dirty="0"/>
              <a:t> </a:t>
            </a:r>
            <a:r>
              <a:rPr lang="en-US" dirty="0"/>
              <a:t>may lead to an under emphasis on some non-market priorities in development, </a:t>
            </a:r>
          </a:p>
          <a:p>
            <a:endParaRPr lang="en-US" dirty="0"/>
          </a:p>
          <a:p>
            <a:r>
              <a:rPr lang="en-US" b="1" dirty="0"/>
              <a:t>Third, </a:t>
            </a:r>
            <a:r>
              <a:rPr lang="en-US" dirty="0"/>
              <a:t>usage varies, and there is no established or generally accepted designation of which markets should be labeled as emerging</a:t>
            </a:r>
            <a:r>
              <a:rPr lang="en-US" i="1" dirty="0"/>
              <a:t> </a:t>
            </a:r>
            <a:r>
              <a:rPr lang="en-US" dirty="0"/>
              <a:t>and which as yet to emerge(the latter now sometimes dubbed </a:t>
            </a:r>
            <a:r>
              <a:rPr lang="en-US" b="1" i="1" dirty="0"/>
              <a:t>frontier markets </a:t>
            </a:r>
            <a:r>
              <a:rPr lang="en-US" i="1" dirty="0"/>
              <a:t>in the financial press).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1224136"/>
          </a:xfrm>
        </p:spPr>
        <p:txBody>
          <a:bodyPr>
            <a:normAutofit fontScale="90000"/>
          </a:bodyPr>
          <a:lstStyle/>
          <a:p>
            <a:r>
              <a:rPr lang="en-US" sz="4000" b="1" dirty="0"/>
              <a:t>	2.2 Basic Indicators of Development:</a:t>
            </a:r>
            <a:br>
              <a:rPr lang="en-US" sz="4000" b="1" dirty="0"/>
            </a:br>
            <a:r>
              <a:rPr lang="en-US" sz="4000" b="1" dirty="0"/>
              <a:t>	Real Income, Health, and Education</a:t>
            </a:r>
            <a:endParaRPr lang="en-US" sz="4000" dirty="0"/>
          </a:p>
        </p:txBody>
      </p:sp>
      <p:sp>
        <p:nvSpPr>
          <p:cNvPr id="3" name="Content Placeholder 2"/>
          <p:cNvSpPr>
            <a:spLocks noGrp="1"/>
          </p:cNvSpPr>
          <p:nvPr>
            <p:ph idx="1"/>
          </p:nvPr>
        </p:nvSpPr>
        <p:spPr/>
        <p:txBody>
          <a:bodyPr/>
          <a:lstStyle/>
          <a:p>
            <a:r>
              <a:rPr lang="en-US" dirty="0"/>
              <a:t>In this section, we examine basic indicators of three aspects of development :</a:t>
            </a:r>
          </a:p>
          <a:p>
            <a:r>
              <a:rPr lang="en-US" b="1" dirty="0"/>
              <a:t>real income per capita </a:t>
            </a:r>
            <a:r>
              <a:rPr lang="en-US" dirty="0"/>
              <a:t>adjusted for purchasing power; </a:t>
            </a:r>
          </a:p>
          <a:p>
            <a:r>
              <a:rPr lang="en-US" b="1" dirty="0"/>
              <a:t>health</a:t>
            </a:r>
            <a:r>
              <a:rPr lang="en-US" dirty="0"/>
              <a:t> as measured by life expectancy, undernourishment, and child mortality; </a:t>
            </a:r>
          </a:p>
          <a:p>
            <a:r>
              <a:rPr lang="en-US" b="1" dirty="0"/>
              <a:t>educational attainments </a:t>
            </a:r>
            <a:r>
              <a:rPr lang="en-US" dirty="0"/>
              <a:t>as measured by literacy and schooling.</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864096"/>
          </a:xfrm>
        </p:spPr>
        <p:txBody>
          <a:bodyPr>
            <a:normAutofit/>
          </a:bodyPr>
          <a:lstStyle/>
          <a:p>
            <a:r>
              <a:rPr lang="en-IN" sz="4000" dirty="0"/>
              <a:t>GNI and GDP </a:t>
            </a:r>
            <a:endParaRPr lang="en-US" sz="4000" dirty="0"/>
          </a:p>
        </p:txBody>
      </p:sp>
      <p:sp>
        <p:nvSpPr>
          <p:cNvPr id="3" name="Content Placeholder 2"/>
          <p:cNvSpPr>
            <a:spLocks noGrp="1"/>
          </p:cNvSpPr>
          <p:nvPr>
            <p:ph idx="1"/>
          </p:nvPr>
        </p:nvSpPr>
        <p:spPr>
          <a:xfrm>
            <a:off x="457200" y="1268760"/>
            <a:ext cx="8229600" cy="5055840"/>
          </a:xfrm>
        </p:spPr>
        <p:txBody>
          <a:bodyPr>
            <a:normAutofit fontScale="77500" lnSpcReduction="20000"/>
          </a:bodyPr>
          <a:lstStyle/>
          <a:p>
            <a:r>
              <a:rPr lang="en-US" dirty="0"/>
              <a:t>In accordance with the World Bank’s income-based classification of countries ,</a:t>
            </a:r>
            <a:r>
              <a:rPr lang="en-US" b="1" dirty="0"/>
              <a:t> Gross National Income (GNI) per capita, </a:t>
            </a:r>
            <a:r>
              <a:rPr lang="en-US" dirty="0"/>
              <a:t>the most common measure</a:t>
            </a:r>
            <a:r>
              <a:rPr lang="en-US" b="1" dirty="0"/>
              <a:t> </a:t>
            </a:r>
            <a:r>
              <a:rPr lang="en-US" dirty="0"/>
              <a:t>of the overall  level of economic activity, is often used as a base of the relative economic well-being of people in different countries.</a:t>
            </a:r>
            <a:r>
              <a:rPr lang="en-US" b="1" dirty="0"/>
              <a:t> </a:t>
            </a:r>
          </a:p>
          <a:p>
            <a:endParaRPr lang="en-US" dirty="0"/>
          </a:p>
          <a:p>
            <a:r>
              <a:rPr lang="en-US" b="1" u="sng" dirty="0"/>
              <a:t>Gross National Income </a:t>
            </a:r>
            <a:r>
              <a:rPr lang="en-US" u="sng" dirty="0"/>
              <a:t> </a:t>
            </a:r>
            <a:r>
              <a:rPr lang="en-US" dirty="0"/>
              <a:t>is calculated as the total domestic and foreign value added claimed by a country’s residents without making deductions for depreciation (or wearing out) of the domestic capital stock. </a:t>
            </a:r>
          </a:p>
          <a:p>
            <a:endParaRPr lang="en-US" b="1" dirty="0"/>
          </a:p>
          <a:p>
            <a:r>
              <a:rPr lang="en-US" dirty="0"/>
              <a:t> In other words </a:t>
            </a:r>
            <a:r>
              <a:rPr lang="en-US" b="1" dirty="0"/>
              <a:t>GNI </a:t>
            </a:r>
            <a:r>
              <a:rPr lang="en-US" dirty="0"/>
              <a:t> is the total domestic and foreign output claimed by residents of a country, consisting of GDP plus factor incomes  earned by foreign residents, minus income earned in the domestic economy by non residents,</a:t>
            </a:r>
          </a:p>
          <a:p>
            <a:endParaRPr lang="en-US" dirty="0"/>
          </a:p>
          <a:p>
            <a:r>
              <a:rPr lang="en-IN" dirty="0"/>
              <a:t>In Indian context GNI is total value addition by Indians(In India + in abroad).</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864096"/>
          </a:xfrm>
        </p:spPr>
        <p:txBody>
          <a:bodyPr>
            <a:normAutofit/>
          </a:bodyPr>
          <a:lstStyle/>
          <a:p>
            <a:r>
              <a:rPr lang="en-US" sz="3200" b="1" dirty="0"/>
              <a:t>Gross domestic product (GDP)</a:t>
            </a:r>
            <a:endParaRPr lang="en-US" sz="3200" dirty="0"/>
          </a:p>
        </p:txBody>
      </p:sp>
      <p:sp>
        <p:nvSpPr>
          <p:cNvPr id="3" name="Content Placeholder 2"/>
          <p:cNvSpPr>
            <a:spLocks noGrp="1"/>
          </p:cNvSpPr>
          <p:nvPr>
            <p:ph idx="1"/>
          </p:nvPr>
        </p:nvSpPr>
        <p:spPr>
          <a:xfrm>
            <a:off x="457200" y="1700808"/>
            <a:ext cx="8229600" cy="4623792"/>
          </a:xfrm>
        </p:spPr>
        <p:txBody>
          <a:bodyPr>
            <a:normAutofit fontScale="85000" lnSpcReduction="20000"/>
          </a:bodyPr>
          <a:lstStyle/>
          <a:p>
            <a:pPr>
              <a:buNone/>
            </a:pPr>
            <a:r>
              <a:rPr lang="en-US" dirty="0"/>
              <a:t>The total final outpu</a:t>
            </a:r>
            <a:r>
              <a:rPr lang="en-US" b="1" dirty="0"/>
              <a:t>t </a:t>
            </a:r>
            <a:r>
              <a:rPr lang="en-US" dirty="0"/>
              <a:t>of goods and services-</a:t>
            </a:r>
          </a:p>
          <a:p>
            <a:pPr>
              <a:buNone/>
            </a:pPr>
            <a:r>
              <a:rPr lang="en-US" dirty="0"/>
              <a:t>     -	produced by the country’s economy within the 	country’s territory,</a:t>
            </a:r>
          </a:p>
          <a:p>
            <a:pPr>
              <a:buNone/>
            </a:pPr>
            <a:r>
              <a:rPr lang="en-US" dirty="0"/>
              <a:t>     -	by residents and nonresidents, regardless of its 	allocation between domestic and foreign claims.</a:t>
            </a:r>
          </a:p>
          <a:p>
            <a:pPr>
              <a:buNone/>
            </a:pPr>
            <a:endParaRPr lang="en-US" dirty="0"/>
          </a:p>
          <a:p>
            <a:pPr>
              <a:buFont typeface="Wingdings" pitchFamily="2" charset="2"/>
              <a:buChar char="§"/>
            </a:pPr>
            <a:r>
              <a:rPr lang="en-IN" dirty="0"/>
              <a:t>In Indian context </a:t>
            </a:r>
            <a:r>
              <a:rPr lang="en-IN" b="1" dirty="0"/>
              <a:t>GDP</a:t>
            </a:r>
            <a:r>
              <a:rPr lang="en-IN" dirty="0"/>
              <a:t> will be measured as total value addition in India (By Indians and foreigners ).</a:t>
            </a:r>
          </a:p>
          <a:p>
            <a:pPr>
              <a:buFont typeface="Wingdings" pitchFamily="2" charset="2"/>
              <a:buChar char="§"/>
            </a:pPr>
            <a:endParaRPr lang="en-IN" dirty="0"/>
          </a:p>
          <a:p>
            <a:pPr>
              <a:buFont typeface="Wingdings" pitchFamily="2" charset="2"/>
              <a:buChar char="§"/>
            </a:pPr>
            <a:r>
              <a:rPr lang="en-IN" dirty="0"/>
              <a:t>In other words </a:t>
            </a:r>
            <a:r>
              <a:rPr lang="en-IN" b="1" dirty="0"/>
              <a:t>GNI</a:t>
            </a:r>
            <a:r>
              <a:rPr lang="en-IN" dirty="0"/>
              <a:t> is total value addition by Indians(In India and abroad),</a:t>
            </a:r>
          </a:p>
          <a:p>
            <a:pPr>
              <a:buFont typeface="Wingdings" pitchFamily="2" charset="2"/>
              <a:buChar char="§"/>
            </a:pPr>
            <a:endParaRPr lang="en-IN" dirty="0"/>
          </a:p>
          <a:p>
            <a:pPr>
              <a:buNone/>
            </a:pPr>
            <a:r>
              <a:rPr lang="en-IN" dirty="0"/>
              <a:t>	and </a:t>
            </a:r>
            <a:r>
              <a:rPr lang="en-IN" b="1" dirty="0"/>
              <a:t>GDP</a:t>
            </a:r>
            <a:r>
              <a:rPr lang="en-IN" dirty="0"/>
              <a:t> means total value addition in India(by resident and non residents or By Indians and foreigners)</a:t>
            </a:r>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r>
              <a:rPr lang="en-US" b="1" dirty="0"/>
              <a:t>Value added : </a:t>
            </a:r>
            <a:r>
              <a:rPr lang="en-US" dirty="0"/>
              <a:t>The portion of a product’s final value that is added at each stage of production.</a:t>
            </a:r>
          </a:p>
          <a:p>
            <a:r>
              <a:rPr lang="en-US" b="1" dirty="0"/>
              <a:t>Depreciation (of the capital stock) : </a:t>
            </a:r>
            <a:r>
              <a:rPr lang="en-US" dirty="0"/>
              <a:t>The wearing out of equipment, buildings, infrastructure, and other forms of capital, reflected in write-offs to the value of the capital stock.</a:t>
            </a:r>
            <a:r>
              <a:rPr lang="en-US" b="1" dirty="0"/>
              <a:t> </a:t>
            </a:r>
          </a:p>
          <a:p>
            <a:r>
              <a:rPr lang="en-US" b="1" dirty="0"/>
              <a:t>Capital stock</a:t>
            </a:r>
            <a:r>
              <a:rPr lang="en-US" dirty="0"/>
              <a:t> : </a:t>
            </a:r>
            <a:r>
              <a:rPr lang="en-US" b="1" dirty="0"/>
              <a:t> </a:t>
            </a:r>
            <a:r>
              <a:rPr lang="en-US" dirty="0"/>
              <a:t>amount of physical good existing at a particular time that have been produced for use in the production of other goods and services.</a:t>
            </a:r>
          </a:p>
          <a:p>
            <a:pPr>
              <a:buNone/>
            </a:pP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188640"/>
            <a:ext cx="8229600" cy="1152128"/>
          </a:xfrm>
        </p:spPr>
        <p:txBody>
          <a:bodyPr>
            <a:noAutofit/>
          </a:bodyPr>
          <a:lstStyle/>
          <a:p>
            <a:r>
              <a:rPr lang="en-IN" sz="4000" dirty="0"/>
              <a:t>Reason behind the study of comparative Economic Development</a:t>
            </a:r>
            <a:endParaRPr lang="en-US" sz="4000" dirty="0"/>
          </a:p>
        </p:txBody>
      </p:sp>
      <p:sp>
        <p:nvSpPr>
          <p:cNvPr id="3" name="Content Placeholder 2"/>
          <p:cNvSpPr>
            <a:spLocks noGrp="1"/>
          </p:cNvSpPr>
          <p:nvPr>
            <p:ph idx="1"/>
          </p:nvPr>
        </p:nvSpPr>
        <p:spPr>
          <a:xfrm>
            <a:off x="457200" y="1556792"/>
            <a:ext cx="8229600" cy="4767808"/>
          </a:xfrm>
        </p:spPr>
        <p:txBody>
          <a:bodyPr>
            <a:normAutofit lnSpcReduction="10000"/>
          </a:bodyPr>
          <a:lstStyle/>
          <a:p>
            <a:r>
              <a:rPr lang="en-US" dirty="0"/>
              <a:t>Despite  substantial  economic  development  in developing countries in recent  years  there is  still a large gap  between  developing   and developed countries in respect of development parameters.</a:t>
            </a:r>
          </a:p>
          <a:p>
            <a:pPr>
              <a:buNone/>
            </a:pPr>
            <a:endParaRPr lang="en-US" dirty="0"/>
          </a:p>
          <a:p>
            <a:pPr>
              <a:buFont typeface="Wingdings" pitchFamily="2" charset="2"/>
              <a:buChar char="§"/>
            </a:pPr>
            <a:r>
              <a:rPr lang="en-US" dirty="0"/>
              <a:t> </a:t>
            </a:r>
            <a:r>
              <a:rPr lang="en-US" b="1" dirty="0"/>
              <a:t>Output per worker </a:t>
            </a:r>
            <a:r>
              <a:rPr lang="en-US" dirty="0"/>
              <a:t>in the United States  is  about  10 times higher than India  and more than 50 times higher than  the Democratic Republic of Congo (DRC) in 2011. </a:t>
            </a:r>
          </a:p>
          <a:p>
            <a:endParaRPr lang="en-US" dirty="0"/>
          </a:p>
          <a:p>
            <a:r>
              <a:rPr lang="en-US" dirty="0"/>
              <a:t> </a:t>
            </a:r>
            <a:r>
              <a:rPr lang="en-US" b="1" dirty="0"/>
              <a:t>Per capita income </a:t>
            </a:r>
            <a:r>
              <a:rPr lang="en-US" dirty="0"/>
              <a:t>was $48,820 in the United States, $3,640 in India, and $340 in the DRC.</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720080"/>
          </a:xfrm>
        </p:spPr>
        <p:txBody>
          <a:bodyPr>
            <a:normAutofit/>
          </a:bodyPr>
          <a:lstStyle/>
          <a:p>
            <a:r>
              <a:rPr lang="en-IN" sz="4000" u="sng" dirty="0"/>
              <a:t>Why Purchasing Power Parity</a:t>
            </a:r>
            <a:endParaRPr lang="en-US" sz="4000" u="sng" dirty="0"/>
          </a:p>
        </p:txBody>
      </p:sp>
      <p:sp>
        <p:nvSpPr>
          <p:cNvPr id="3" name="Content Placeholder 2"/>
          <p:cNvSpPr>
            <a:spLocks noGrp="1"/>
          </p:cNvSpPr>
          <p:nvPr>
            <p:ph idx="1"/>
          </p:nvPr>
        </p:nvSpPr>
        <p:spPr>
          <a:xfrm>
            <a:off x="457200" y="1412776"/>
            <a:ext cx="8229600" cy="4911824"/>
          </a:xfrm>
        </p:spPr>
        <p:txBody>
          <a:bodyPr>
            <a:normAutofit lnSpcReduction="10000"/>
          </a:bodyPr>
          <a:lstStyle/>
          <a:p>
            <a:r>
              <a:rPr lang="en-US" dirty="0"/>
              <a:t>Per capita GNI comparisons between developed and less developed countries are however exaggerated by the use of official foreign-exchange rates to convert national currency figures into U.S. dollars.</a:t>
            </a:r>
          </a:p>
          <a:p>
            <a:pPr>
              <a:buNone/>
            </a:pPr>
            <a:endParaRPr lang="en-US" dirty="0"/>
          </a:p>
          <a:p>
            <a:pPr>
              <a:buFont typeface="Wingdings" pitchFamily="2" charset="2"/>
              <a:buChar char="§"/>
            </a:pPr>
            <a:r>
              <a:rPr lang="en-IN" dirty="0"/>
              <a:t>   </a:t>
            </a:r>
            <a:r>
              <a:rPr lang="en-US" dirty="0"/>
              <a:t>This conversion does not measure the relative domestic purchasing power of different currencies.</a:t>
            </a:r>
          </a:p>
          <a:p>
            <a:pPr>
              <a:buFont typeface="Wingdings" pitchFamily="2" charset="2"/>
              <a:buChar char="§"/>
            </a:pPr>
            <a:endParaRPr lang="en-US" dirty="0"/>
          </a:p>
          <a:p>
            <a:r>
              <a:rPr lang="en-US" dirty="0"/>
              <a:t>In an attempt to rectify this problem, researchers have tried to compare relative GNIs and GDPs by using </a:t>
            </a:r>
            <a:r>
              <a:rPr lang="en-US" b="1" dirty="0"/>
              <a:t>purchasing power parity </a:t>
            </a:r>
            <a:r>
              <a:rPr lang="en-US" dirty="0"/>
              <a:t>(PPP) instead of exchange rates as conversion factors.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76064"/>
          </a:xfrm>
        </p:spPr>
        <p:txBody>
          <a:bodyPr>
            <a:normAutofit fontScale="90000"/>
          </a:bodyPr>
          <a:lstStyle/>
          <a:p>
            <a:r>
              <a:rPr lang="en-US" sz="4000" b="1" u="sng" dirty="0"/>
              <a:t>Purchasing Power Parity(PPP)</a:t>
            </a:r>
            <a:endParaRPr lang="en-US" sz="4000" u="sng" dirty="0"/>
          </a:p>
        </p:txBody>
      </p:sp>
      <p:sp>
        <p:nvSpPr>
          <p:cNvPr id="3" name="Content Placeholder 2"/>
          <p:cNvSpPr>
            <a:spLocks noGrp="1"/>
          </p:cNvSpPr>
          <p:nvPr>
            <p:ph idx="1"/>
          </p:nvPr>
        </p:nvSpPr>
        <p:spPr>
          <a:xfrm>
            <a:off x="457200" y="1196752"/>
            <a:ext cx="8229600" cy="5127848"/>
          </a:xfrm>
        </p:spPr>
        <p:txBody>
          <a:bodyPr>
            <a:normAutofit/>
          </a:bodyPr>
          <a:lstStyle/>
          <a:p>
            <a:r>
              <a:rPr lang="en-US" b="1" i="1" dirty="0"/>
              <a:t>Purchasing power parity(PPP</a:t>
            </a:r>
            <a:r>
              <a:rPr lang="en-US" dirty="0"/>
              <a:t>): Calculation of GNI using a common set of international prices for all goods and services, to provide more accurate comparisons of living standards.</a:t>
            </a:r>
          </a:p>
          <a:p>
            <a:r>
              <a:rPr lang="en-US" dirty="0"/>
              <a:t>In simple words </a:t>
            </a:r>
            <a:r>
              <a:rPr lang="en-US" b="1" dirty="0"/>
              <a:t>PPP</a:t>
            </a:r>
            <a:r>
              <a:rPr lang="en-US" dirty="0"/>
              <a:t> is defined as the number of units of a foreign currency required to purchase the same quantity of goods and services in the local developing country market.</a:t>
            </a:r>
          </a:p>
          <a:p>
            <a:r>
              <a:rPr lang="en-US" dirty="0"/>
              <a:t>For example as one spends 25 US dollar to by some goods &amp; services in the United States then how many US Dollar one would pay to buy the identical goods &amp; services in the Indian market.</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92088"/>
          </a:xfrm>
        </p:spPr>
        <p:txBody>
          <a:bodyPr>
            <a:normAutofit fontScale="90000"/>
          </a:bodyPr>
          <a:lstStyle/>
          <a:p>
            <a:endParaRPr lang="en-US" dirty="0"/>
          </a:p>
        </p:txBody>
      </p:sp>
      <p:sp>
        <p:nvSpPr>
          <p:cNvPr id="3" name="Content Placeholder 2"/>
          <p:cNvSpPr>
            <a:spLocks noGrp="1"/>
          </p:cNvSpPr>
          <p:nvPr>
            <p:ph idx="1"/>
          </p:nvPr>
        </p:nvSpPr>
        <p:spPr>
          <a:xfrm>
            <a:off x="457200" y="1340768"/>
            <a:ext cx="8229600" cy="4983832"/>
          </a:xfrm>
        </p:spPr>
        <p:txBody>
          <a:bodyPr>
            <a:normAutofit fontScale="85000" lnSpcReduction="20000"/>
          </a:bodyPr>
          <a:lstStyle/>
          <a:p>
            <a:r>
              <a:rPr lang="en-US" sz="3000" dirty="0"/>
              <a:t>Generally, prices of non traded services are much lower in developing countries because wages are so much lower. </a:t>
            </a:r>
          </a:p>
          <a:p>
            <a:endParaRPr lang="en-US" dirty="0"/>
          </a:p>
          <a:p>
            <a:r>
              <a:rPr lang="en-US" sz="2800" dirty="0"/>
              <a:t>Clearly, if domestic prices are lower, PPP measures of GNI per capita will be higher  than estimates  using foreign exchange  rates  as the conversion factor. </a:t>
            </a:r>
          </a:p>
          <a:p>
            <a:endParaRPr lang="en-US" dirty="0"/>
          </a:p>
          <a:p>
            <a:r>
              <a:rPr lang="en-US" sz="2800" dirty="0"/>
              <a:t>For example, China’s 2011 GNI per capita was only 10% of that of the United States using the exchange-rate conversion but rises to 17% when estimated by the PPP method of conversion.</a:t>
            </a:r>
          </a:p>
          <a:p>
            <a:endParaRPr lang="en-US" dirty="0"/>
          </a:p>
          <a:p>
            <a:r>
              <a:rPr lang="en-US" sz="2800" dirty="0"/>
              <a:t>Income gaps between developed and developing nations thus tend to be less when PPP is used.</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936104"/>
          </a:xfrm>
        </p:spPr>
        <p:txBody>
          <a:bodyPr/>
          <a:lstStyle/>
          <a:p>
            <a:endParaRPr lang="en-US" dirty="0"/>
          </a:p>
        </p:txBody>
      </p:sp>
      <p:sp>
        <p:nvSpPr>
          <p:cNvPr id="3" name="Content Placeholder 2"/>
          <p:cNvSpPr>
            <a:spLocks noGrp="1"/>
          </p:cNvSpPr>
          <p:nvPr>
            <p:ph idx="1"/>
          </p:nvPr>
        </p:nvSpPr>
        <p:spPr>
          <a:xfrm>
            <a:off x="457200" y="1484784"/>
            <a:ext cx="8229600" cy="4839816"/>
          </a:xfrm>
        </p:spPr>
        <p:txBody>
          <a:bodyPr>
            <a:normAutofit/>
          </a:bodyPr>
          <a:lstStyle/>
          <a:p>
            <a:r>
              <a:rPr lang="en-US" dirty="0"/>
              <a:t>Table 2.2 provides a comparison of exchange rate and PPP GNI per capita for 30 countries, 10 each from Africa, Asia, and Latin America, plus Canada, the United Kingdom and the United States. </a:t>
            </a:r>
          </a:p>
          <a:p>
            <a:r>
              <a:rPr lang="en-US" dirty="0"/>
              <a:t>In the first column of Table 2.2, incomes are measured at market or official exchange rates and suggest that income of a person in the United States is 242 times that of a person in the DRC.</a:t>
            </a:r>
          </a:p>
          <a:p>
            <a:r>
              <a:rPr lang="en-US" dirty="0"/>
              <a:t>But this is unbelievable, as many services cost much less in the DRC than in the United States.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864096"/>
          </a:xfrm>
        </p:spPr>
        <p:txBody>
          <a:bodyPr>
            <a:normAutofit/>
          </a:bodyPr>
          <a:lstStyle/>
          <a:p>
            <a:endParaRPr lang="en-US" dirty="0"/>
          </a:p>
        </p:txBody>
      </p:sp>
      <p:sp>
        <p:nvSpPr>
          <p:cNvPr id="3" name="Content Placeholder 2"/>
          <p:cNvSpPr>
            <a:spLocks noGrp="1"/>
          </p:cNvSpPr>
          <p:nvPr>
            <p:ph idx="1"/>
          </p:nvPr>
        </p:nvSpPr>
        <p:spPr>
          <a:xfrm>
            <a:off x="457200" y="1556792"/>
            <a:ext cx="8229600" cy="4767808"/>
          </a:xfrm>
        </p:spPr>
        <p:txBody>
          <a:bodyPr/>
          <a:lstStyle/>
          <a:p>
            <a:r>
              <a:rPr lang="en-US" dirty="0"/>
              <a:t>Thus it is clear that the PPP rates give a better sense of the amount of goods and services that could be bought evaluated at U.S. prices and suggest that real U.S. incomes are closer to 135 </a:t>
            </a:r>
            <a:r>
              <a:rPr lang="en-US" i="1" dirty="0"/>
              <a:t>times that of the DRC</a:t>
            </a:r>
            <a:r>
              <a:rPr lang="en-US" dirty="0"/>
              <a:t>.</a:t>
            </a:r>
          </a:p>
          <a:p>
            <a:pPr>
              <a:buNone/>
            </a:pPr>
            <a:endParaRPr lang="en-US" dirty="0"/>
          </a:p>
          <a:p>
            <a:r>
              <a:rPr lang="en-US" dirty="0"/>
              <a:t>Overall, the average real (PPP) income per capita in high-income countries is more than 28 times that in low-income countries and more than 5 times higher than in middle-income countries.</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476672"/>
            <a:ext cx="8229600" cy="792088"/>
          </a:xfrm>
        </p:spPr>
        <p:txBody>
          <a:bodyPr>
            <a:normAutofit/>
          </a:bodyPr>
          <a:lstStyle/>
          <a:p>
            <a:r>
              <a:rPr lang="en-US" sz="3600" b="1" u="sng" dirty="0"/>
              <a:t>Indicators of Health and Education</a:t>
            </a:r>
            <a:endParaRPr lang="en-US" sz="3600" u="sng" dirty="0"/>
          </a:p>
        </p:txBody>
      </p:sp>
      <p:sp>
        <p:nvSpPr>
          <p:cNvPr id="3" name="Content Placeholder 2"/>
          <p:cNvSpPr>
            <a:spLocks noGrp="1"/>
          </p:cNvSpPr>
          <p:nvPr>
            <p:ph idx="1"/>
          </p:nvPr>
        </p:nvSpPr>
        <p:spPr>
          <a:xfrm>
            <a:off x="457200" y="1268760"/>
            <a:ext cx="8229600" cy="5055840"/>
          </a:xfrm>
        </p:spPr>
        <p:txBody>
          <a:bodyPr>
            <a:normAutofit lnSpcReduction="10000"/>
          </a:bodyPr>
          <a:lstStyle/>
          <a:p>
            <a:r>
              <a:rPr lang="en-US" dirty="0"/>
              <a:t>Besides average incomes, it is necessary to evaluate a nation’s average health and educational attainments, which reflect core capabilities. </a:t>
            </a:r>
          </a:p>
          <a:p>
            <a:r>
              <a:rPr lang="en-US" b="1" u="sng" dirty="0"/>
              <a:t>Life expectancy </a:t>
            </a:r>
            <a:r>
              <a:rPr lang="en-US" dirty="0"/>
              <a:t>is the average number of years newborn children would live if subjected to the mortality risks prevailing for their cohort at the time of their birth. </a:t>
            </a:r>
          </a:p>
          <a:p>
            <a:r>
              <a:rPr lang="en-US" b="1" u="sng" dirty="0"/>
              <a:t>Undernourishment</a:t>
            </a:r>
            <a:r>
              <a:rPr lang="en-US" dirty="0"/>
              <a:t> means consuming too little food to maintain normal levels of activity; it is what is often called the problem of hunger. </a:t>
            </a:r>
          </a:p>
          <a:p>
            <a:r>
              <a:rPr lang="en-US" b="1" u="sng" dirty="0"/>
              <a:t>High fertility </a:t>
            </a:r>
            <a:r>
              <a:rPr lang="en-US" dirty="0"/>
              <a:t>can be both a cause and a consequence of underdevelopment, so the birth rate is reported as another basic indicator.</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b="1" dirty="0"/>
              <a:t>Literacy</a:t>
            </a:r>
            <a:r>
              <a:rPr lang="en-US" dirty="0"/>
              <a:t> is the fraction of adult males and females reported or estimated to have basic abilities to read and write; </a:t>
            </a:r>
          </a:p>
          <a:p>
            <a:r>
              <a:rPr lang="en-US" dirty="0"/>
              <a:t>functional literacy is generally lower than the reported numbers.</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b="1" dirty="0"/>
              <a:t>2.3 Holistic Measures of Living Levels</a:t>
            </a:r>
            <a:br>
              <a:rPr lang="en-US" sz="3600" b="1" dirty="0"/>
            </a:br>
            <a:r>
              <a:rPr lang="en-US" sz="3600" b="1" dirty="0"/>
              <a:t>and Capabilities</a:t>
            </a:r>
            <a:endParaRPr lang="en-US" sz="3600" dirty="0"/>
          </a:p>
        </p:txBody>
      </p:sp>
      <p:sp>
        <p:nvSpPr>
          <p:cNvPr id="3" name="Content Placeholder 2"/>
          <p:cNvSpPr>
            <a:spLocks noGrp="1"/>
          </p:cNvSpPr>
          <p:nvPr>
            <p:ph idx="1"/>
          </p:nvPr>
        </p:nvSpPr>
        <p:spPr/>
        <p:txBody>
          <a:bodyPr>
            <a:normAutofit fontScale="92500" lnSpcReduction="10000"/>
          </a:bodyPr>
          <a:lstStyle/>
          <a:p>
            <a:r>
              <a:rPr lang="en-US" b="1" dirty="0"/>
              <a:t>The New Human Development Index,</a:t>
            </a:r>
          </a:p>
          <a:p>
            <a:r>
              <a:rPr lang="en-US" dirty="0"/>
              <a:t>The most widely used measure of the comparative status of socioeconomic development is presented by the United Nations Development </a:t>
            </a:r>
            <a:r>
              <a:rPr lang="en-US" dirty="0" err="1"/>
              <a:t>Programme</a:t>
            </a:r>
            <a:r>
              <a:rPr lang="en-US" dirty="0"/>
              <a:t> (UNDP) in its annual series of </a:t>
            </a:r>
            <a:r>
              <a:rPr lang="en-US" i="1" dirty="0"/>
              <a:t>Human Development Reports.</a:t>
            </a:r>
            <a:r>
              <a:rPr lang="en-US" dirty="0"/>
              <a:t> </a:t>
            </a:r>
          </a:p>
          <a:p>
            <a:r>
              <a:rPr lang="en-US" dirty="0"/>
              <a:t>The centerpiece of these reports, which were initiated in 1990, is the construction and refinement of its informative </a:t>
            </a:r>
            <a:r>
              <a:rPr lang="en-US" b="1" dirty="0"/>
              <a:t>Human Development Index (HDI).</a:t>
            </a:r>
            <a:r>
              <a:rPr lang="en-US" dirty="0"/>
              <a:t> </a:t>
            </a:r>
          </a:p>
          <a:p>
            <a:r>
              <a:rPr lang="en-US" dirty="0"/>
              <a:t>This section examines the New HDI, initiated in 2010 (the well-known traditional HDI—the UNDP centerpiece from 1990–2009—is examined in detail in Appendix 2.1). Box 2.2 summarizes “What Is New in the New HDI.</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Human Development Index</a:t>
            </a:r>
            <a:br>
              <a:rPr lang="en-US" b="1" dirty="0"/>
            </a:br>
            <a:endParaRPr lang="en-US" dirty="0"/>
          </a:p>
        </p:txBody>
      </p:sp>
      <p:sp>
        <p:nvSpPr>
          <p:cNvPr id="3" name="Content Placeholder 2"/>
          <p:cNvSpPr>
            <a:spLocks noGrp="1"/>
          </p:cNvSpPr>
          <p:nvPr>
            <p:ph idx="1"/>
          </p:nvPr>
        </p:nvSpPr>
        <p:spPr>
          <a:xfrm>
            <a:off x="457200" y="1340768"/>
            <a:ext cx="8229600" cy="4983832"/>
          </a:xfrm>
        </p:spPr>
        <p:txBody>
          <a:bodyPr>
            <a:normAutofit fontScale="85000" lnSpcReduction="20000"/>
          </a:bodyPr>
          <a:lstStyle/>
          <a:p>
            <a:r>
              <a:rPr lang="en-US" b="1" dirty="0"/>
              <a:t>(HDI) </a:t>
            </a:r>
            <a:r>
              <a:rPr lang="en-US" dirty="0"/>
              <a:t>An index measuring national socioeconomic development, based on combining measures of education, health, and adjusted real income per capita. </a:t>
            </a:r>
          </a:p>
          <a:p>
            <a:r>
              <a:rPr lang="en-US" b="1" u="sng" dirty="0"/>
              <a:t>The New HDI </a:t>
            </a:r>
            <a:r>
              <a:rPr lang="en-US" dirty="0"/>
              <a:t>, like its predecessor, ranks each country on a scale of  0 (lowest human development) to 1 (highest human development) based on </a:t>
            </a:r>
            <a:r>
              <a:rPr lang="en-US" b="1" dirty="0"/>
              <a:t>three goals </a:t>
            </a:r>
            <a:r>
              <a:rPr lang="en-US" dirty="0"/>
              <a:t>or end products of development: </a:t>
            </a:r>
          </a:p>
          <a:p>
            <a:r>
              <a:rPr lang="en-US" b="1" i="1" u="sng" dirty="0"/>
              <a:t>Long and healthy life </a:t>
            </a:r>
            <a:r>
              <a:rPr lang="en-US" i="1" dirty="0"/>
              <a:t>as measured by </a:t>
            </a:r>
            <a:r>
              <a:rPr lang="en-US" b="1" i="1" dirty="0"/>
              <a:t>life expectancy </a:t>
            </a:r>
            <a:r>
              <a:rPr lang="en-US" i="1" dirty="0"/>
              <a:t>at birth</a:t>
            </a:r>
            <a:r>
              <a:rPr lang="en-US" dirty="0"/>
              <a:t>; </a:t>
            </a:r>
          </a:p>
          <a:p>
            <a:r>
              <a:rPr lang="en-US" b="1" i="1" u="sng" dirty="0"/>
              <a:t>Knowledge </a:t>
            </a:r>
            <a:r>
              <a:rPr lang="en-US" i="1" u="sng" dirty="0"/>
              <a:t>as measured </a:t>
            </a:r>
            <a:r>
              <a:rPr lang="en-US" i="1" dirty="0"/>
              <a:t>by a combination of average</a:t>
            </a:r>
            <a:r>
              <a:rPr lang="en-US" b="1" i="1" dirty="0"/>
              <a:t> schooling </a:t>
            </a:r>
            <a:r>
              <a:rPr lang="en-US" dirty="0"/>
              <a:t>attained by adults and expected years of schooling for school-age children; and </a:t>
            </a:r>
          </a:p>
          <a:p>
            <a:r>
              <a:rPr lang="en-US" dirty="0"/>
              <a:t> </a:t>
            </a:r>
            <a:r>
              <a:rPr lang="en-US" b="1" i="1" u="sng" dirty="0"/>
              <a:t>Decent standard of living </a:t>
            </a:r>
            <a:r>
              <a:rPr lang="en-US" i="1" dirty="0"/>
              <a:t>as measured by </a:t>
            </a:r>
            <a:r>
              <a:rPr lang="en-US" b="1" i="1" dirty="0"/>
              <a:t>real per capita </a:t>
            </a:r>
            <a:r>
              <a:rPr lang="en-US" i="1" dirty="0"/>
              <a:t>gross </a:t>
            </a:r>
            <a:r>
              <a:rPr lang="en-US" dirty="0"/>
              <a:t>domestic product adjusted for the differing </a:t>
            </a:r>
            <a:r>
              <a:rPr lang="en-US" b="1" dirty="0"/>
              <a:t>purchasing power </a:t>
            </a:r>
            <a:r>
              <a:rPr lang="en-US" dirty="0"/>
              <a:t>parity of each country’s currency to reflect </a:t>
            </a:r>
            <a:r>
              <a:rPr lang="en-US" b="1" dirty="0"/>
              <a:t>cost of living </a:t>
            </a:r>
            <a:r>
              <a:rPr lang="en-US" dirty="0"/>
              <a:t>and for the assumption of </a:t>
            </a:r>
            <a:r>
              <a:rPr lang="en-US" b="1" dirty="0"/>
              <a:t>diminishing marginal utility of income</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b="1" u="sng" dirty="0"/>
              <a:t>Diminishing marginal utility </a:t>
            </a:r>
            <a:r>
              <a:rPr lang="en-US" b="1" dirty="0"/>
              <a:t>:</a:t>
            </a:r>
            <a:r>
              <a:rPr lang="en-US" dirty="0"/>
              <a:t>The concept that the subjective value of additional consumption lessens as total consumption becomes higher.</a:t>
            </a:r>
            <a:r>
              <a:rPr lang="en-US" b="1" dirty="0"/>
              <a:t> </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lnSpcReduction="10000"/>
          </a:bodyPr>
          <a:lstStyle/>
          <a:p>
            <a:r>
              <a:rPr lang="en-US" dirty="0"/>
              <a:t>There  are  also  enormous  gaps in measures of welfare.</a:t>
            </a:r>
          </a:p>
          <a:p>
            <a:endParaRPr lang="en-US" dirty="0"/>
          </a:p>
          <a:p>
            <a:r>
              <a:rPr lang="en-US" b="1" dirty="0"/>
              <a:t>Life expectancy </a:t>
            </a:r>
            <a:r>
              <a:rPr lang="en-US" dirty="0"/>
              <a:t>is 79 in the United States, 65 in India and just 48 in the DRC.</a:t>
            </a:r>
          </a:p>
          <a:p>
            <a:endParaRPr lang="en-US" dirty="0"/>
          </a:p>
          <a:p>
            <a:r>
              <a:rPr lang="en-US" dirty="0"/>
              <a:t>The </a:t>
            </a:r>
            <a:r>
              <a:rPr lang="en-US" b="1" dirty="0"/>
              <a:t>percent of children who are underweight </a:t>
            </a:r>
            <a:r>
              <a:rPr lang="en-US" dirty="0"/>
              <a:t>is less than 3% in the United States but 43% in India and 24% in the DRC. </a:t>
            </a:r>
          </a:p>
          <a:p>
            <a:endParaRPr lang="en-US" dirty="0"/>
          </a:p>
          <a:p>
            <a:r>
              <a:rPr lang="en-US" dirty="0"/>
              <a:t>Whereas almost all </a:t>
            </a:r>
            <a:r>
              <a:rPr lang="en-US" b="1" dirty="0"/>
              <a:t>women are literate </a:t>
            </a:r>
            <a:r>
              <a:rPr lang="en-US" dirty="0"/>
              <a:t>in the United States, just 51% are in India and 57% in the DRC.</a:t>
            </a:r>
          </a:p>
          <a:p>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864096"/>
          </a:xfrm>
        </p:spPr>
        <p:txBody>
          <a:bodyPr>
            <a:normAutofit/>
          </a:bodyPr>
          <a:lstStyle/>
          <a:p>
            <a:r>
              <a:rPr lang="en-US" sz="4000" u="sng" dirty="0"/>
              <a:t>Calculating the New HDI</a:t>
            </a:r>
          </a:p>
        </p:txBody>
      </p:sp>
      <p:sp>
        <p:nvSpPr>
          <p:cNvPr id="3" name="Content Placeholder 2"/>
          <p:cNvSpPr>
            <a:spLocks noGrp="1"/>
          </p:cNvSpPr>
          <p:nvPr>
            <p:ph idx="1"/>
          </p:nvPr>
        </p:nvSpPr>
        <p:spPr/>
        <p:txBody>
          <a:bodyPr>
            <a:normAutofit/>
          </a:bodyPr>
          <a:lstStyle/>
          <a:p>
            <a:r>
              <a:rPr lang="en-US" dirty="0"/>
              <a:t>There are two steps in calculating the New HDI: </a:t>
            </a:r>
          </a:p>
          <a:p>
            <a:r>
              <a:rPr lang="en-US" dirty="0"/>
              <a:t>first, creating the three “dimension indices”; and</a:t>
            </a:r>
          </a:p>
          <a:p>
            <a:r>
              <a:rPr lang="en-US" dirty="0"/>
              <a:t> second, aggregating the resulting indices to produce the overall New Human Development Index (NHDI).</a:t>
            </a:r>
          </a:p>
          <a:p>
            <a:r>
              <a:rPr lang="en-US" dirty="0"/>
              <a:t>After defining the relevant minimum and maximum values (or lower and upper “goalposts”), each dimension index is calculated as a ratio that basically is given by the percent of the distance above the minimum to the maximum levels that a country has attained</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864096"/>
          </a:xfrm>
        </p:spPr>
        <p:txBody>
          <a:bodyPr>
            <a:normAutofit/>
          </a:bodyPr>
          <a:lstStyle/>
          <a:p>
            <a:r>
              <a:rPr lang="en-US" sz="4000" u="sng" dirty="0"/>
              <a:t>Calculating the New HDI</a:t>
            </a:r>
            <a:endParaRPr lang="en-US" sz="4000" dirty="0"/>
          </a:p>
        </p:txBody>
      </p:sp>
      <p:sp>
        <p:nvSpPr>
          <p:cNvPr id="3" name="Content Placeholder 2"/>
          <p:cNvSpPr>
            <a:spLocks noGrp="1"/>
          </p:cNvSpPr>
          <p:nvPr>
            <p:ph idx="1"/>
          </p:nvPr>
        </p:nvSpPr>
        <p:spPr>
          <a:xfrm>
            <a:off x="457200" y="1556792"/>
            <a:ext cx="8229600" cy="4767808"/>
          </a:xfrm>
        </p:spPr>
        <p:txBody>
          <a:bodyPr>
            <a:normAutofit fontScale="92500"/>
          </a:bodyPr>
          <a:lstStyle/>
          <a:p>
            <a:r>
              <a:rPr lang="en-US" b="1" dirty="0"/>
              <a:t>Dimension index </a:t>
            </a:r>
            <a:r>
              <a:rPr lang="en-US" dirty="0"/>
              <a:t>=</a:t>
            </a:r>
          </a:p>
          <a:p>
            <a:r>
              <a:rPr lang="en-US" dirty="0"/>
              <a:t>Actual Value – Min. Value</a:t>
            </a:r>
            <a:r>
              <a:rPr lang="en-US" sz="3900" b="1" dirty="0"/>
              <a:t> </a:t>
            </a:r>
            <a:r>
              <a:rPr lang="en-US" sz="3900" b="1" i="1" dirty="0"/>
              <a:t>/ </a:t>
            </a:r>
            <a:r>
              <a:rPr lang="en-US" dirty="0"/>
              <a:t>Max. Value </a:t>
            </a:r>
            <a:r>
              <a:rPr lang="en-US" i="1" dirty="0"/>
              <a:t>– </a:t>
            </a:r>
            <a:r>
              <a:rPr lang="en-US" dirty="0"/>
              <a:t>Min. Value</a:t>
            </a:r>
          </a:p>
          <a:p>
            <a:pPr>
              <a:buNone/>
            </a:pPr>
            <a:r>
              <a:rPr lang="en-US" i="1" dirty="0"/>
              <a:t> </a:t>
            </a:r>
          </a:p>
          <a:p>
            <a:r>
              <a:rPr lang="en-US" dirty="0"/>
              <a:t>Using these three measures of development and applying the formula to data for all 187 countries for which data is available, HDI currently ranks countries into </a:t>
            </a:r>
            <a:r>
              <a:rPr lang="en-US" b="1" dirty="0"/>
              <a:t>four groups</a:t>
            </a:r>
            <a:r>
              <a:rPr lang="en-US" dirty="0"/>
              <a:t>: </a:t>
            </a:r>
          </a:p>
          <a:p>
            <a:r>
              <a:rPr lang="en-US" b="1" dirty="0"/>
              <a:t>Low human development </a:t>
            </a:r>
            <a:r>
              <a:rPr lang="en-US" dirty="0"/>
              <a:t>(0.0 to 0.535), </a:t>
            </a:r>
          </a:p>
          <a:p>
            <a:r>
              <a:rPr lang="en-US" b="1" dirty="0"/>
              <a:t>Medium human development </a:t>
            </a:r>
            <a:r>
              <a:rPr lang="en-US" dirty="0"/>
              <a:t>(0.536 to 0.711), </a:t>
            </a:r>
          </a:p>
          <a:p>
            <a:r>
              <a:rPr lang="en-US" b="1" dirty="0"/>
              <a:t>High human development</a:t>
            </a:r>
            <a:r>
              <a:rPr lang="en-US" dirty="0"/>
              <a:t> (0.712 to 0.799), and </a:t>
            </a:r>
          </a:p>
          <a:p>
            <a:r>
              <a:rPr lang="en-US" b="1" dirty="0"/>
              <a:t>Very high human development </a:t>
            </a:r>
            <a:r>
              <a:rPr lang="en-US" dirty="0"/>
              <a:t>(0.80 to 1.0).</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792088"/>
          </a:xfrm>
        </p:spPr>
        <p:txBody>
          <a:bodyPr>
            <a:normAutofit/>
          </a:bodyPr>
          <a:lstStyle/>
          <a:p>
            <a:r>
              <a:rPr lang="en-US" sz="4000" u="sng" dirty="0"/>
              <a:t>Calculating the New HDI</a:t>
            </a:r>
            <a:endParaRPr lang="en-US" sz="4000" dirty="0"/>
          </a:p>
        </p:txBody>
      </p:sp>
      <p:sp>
        <p:nvSpPr>
          <p:cNvPr id="3" name="Content Placeholder 2"/>
          <p:cNvSpPr>
            <a:spLocks noGrp="1"/>
          </p:cNvSpPr>
          <p:nvPr>
            <p:ph idx="1"/>
          </p:nvPr>
        </p:nvSpPr>
        <p:spPr>
          <a:xfrm>
            <a:off x="457200" y="1196752"/>
            <a:ext cx="8229600" cy="5127848"/>
          </a:xfrm>
        </p:spPr>
        <p:txBody>
          <a:bodyPr>
            <a:normAutofit/>
          </a:bodyPr>
          <a:lstStyle/>
          <a:p>
            <a:r>
              <a:rPr lang="en-US" dirty="0"/>
              <a:t>The component indexes of the NHDI are first computed by taking the difference between the country’s actual achievement and the minimum goalpost value,  and </a:t>
            </a:r>
          </a:p>
          <a:p>
            <a:r>
              <a:rPr lang="en-US" dirty="0"/>
              <a:t>then dividing the result by the difference between the overall maximum goalpost and minimum goalpost values. </a:t>
            </a:r>
          </a:p>
          <a:p>
            <a:r>
              <a:rPr lang="en-US" dirty="0"/>
              <a:t>But in calculating the overall index, in place of the arithmetic mean, a geometric mean of the three indexes is used </a:t>
            </a:r>
          </a:p>
          <a:p>
            <a:r>
              <a:rPr lang="en-US" dirty="0"/>
              <a:t>(a geometric mean is also used to build up the overall education index from its two components).</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0"/>
            <a:ext cx="8229600" cy="1359024"/>
          </a:xfrm>
        </p:spPr>
        <p:txBody>
          <a:bodyPr>
            <a:normAutofit fontScale="90000"/>
          </a:bodyPr>
          <a:lstStyle/>
          <a:p>
            <a:r>
              <a:rPr lang="en-US" sz="4000" u="sng" dirty="0"/>
              <a:t>What is new in the New HDI</a:t>
            </a:r>
            <a:r>
              <a:rPr lang="en-US" sz="5400" u="sng" dirty="0"/>
              <a:t>? </a:t>
            </a:r>
            <a:r>
              <a:rPr lang="en-US" sz="5400" dirty="0"/>
              <a:t/>
            </a:r>
            <a:br>
              <a:rPr lang="en-US" sz="5400" dirty="0"/>
            </a:br>
            <a:endParaRPr lang="en-US" sz="4000" dirty="0"/>
          </a:p>
        </p:txBody>
      </p:sp>
      <p:sp>
        <p:nvSpPr>
          <p:cNvPr id="3" name="Content Placeholder 2"/>
          <p:cNvSpPr>
            <a:spLocks noGrp="1"/>
          </p:cNvSpPr>
          <p:nvPr>
            <p:ph idx="1"/>
          </p:nvPr>
        </p:nvSpPr>
        <p:spPr>
          <a:xfrm>
            <a:off x="457200" y="836712"/>
            <a:ext cx="8229600" cy="5487888"/>
          </a:xfrm>
        </p:spPr>
        <p:txBody>
          <a:bodyPr>
            <a:normAutofit fontScale="47500" lnSpcReduction="20000"/>
          </a:bodyPr>
          <a:lstStyle/>
          <a:p>
            <a:r>
              <a:rPr lang="en-US" sz="5100" b="1" dirty="0"/>
              <a:t>1. Calculating  with  a  geometric  mean.</a:t>
            </a:r>
          </a:p>
          <a:p>
            <a:endParaRPr lang="en-US" sz="2800" b="1" dirty="0"/>
          </a:p>
          <a:p>
            <a:r>
              <a:rPr lang="en-US" sz="4200" dirty="0"/>
              <a:t>Probably most consequential: The index is now computed with a geometric mean, instead of an arithmetic mean</a:t>
            </a:r>
          </a:p>
          <a:p>
            <a:endParaRPr lang="en-US" sz="4200" dirty="0"/>
          </a:p>
          <a:p>
            <a:r>
              <a:rPr lang="en-US" sz="4200" dirty="0"/>
              <a:t>A geometric mean is also used to build up the overall education index from its two components</a:t>
            </a:r>
          </a:p>
          <a:p>
            <a:endParaRPr lang="en-US" sz="4200" dirty="0"/>
          </a:p>
          <a:p>
            <a:r>
              <a:rPr lang="en-US" sz="4200" dirty="0"/>
              <a:t>Traditional HDI added the three components and divided by 3</a:t>
            </a:r>
          </a:p>
          <a:p>
            <a:endParaRPr lang="en-US" sz="4200" dirty="0"/>
          </a:p>
          <a:p>
            <a:r>
              <a:rPr lang="en-US" sz="4200" dirty="0"/>
              <a:t>New HDI takes the cube root of the product of the three component indexes</a:t>
            </a:r>
          </a:p>
          <a:p>
            <a:endParaRPr lang="en-US" sz="4200" dirty="0"/>
          </a:p>
          <a:p>
            <a:r>
              <a:rPr lang="en-US" sz="4200" dirty="0"/>
              <a:t>The traditional HDI calculation assumed one component traded off against another as perfect substitutes, a strong assumption</a:t>
            </a:r>
          </a:p>
          <a:p>
            <a:endParaRPr lang="en-US" sz="4200" dirty="0"/>
          </a:p>
          <a:p>
            <a:r>
              <a:rPr lang="en-US" sz="4200" dirty="0"/>
              <a:t>The reformulation now allows for imperfect substitutability</a:t>
            </a:r>
          </a:p>
          <a:p>
            <a:pPr>
              <a:buNone/>
            </a:pPr>
            <a:r>
              <a:rPr lang="en-US" dirty="0"/>
              <a:t> </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008112"/>
          </a:xfrm>
        </p:spPr>
        <p:txBody>
          <a:bodyPr>
            <a:normAutofit fontScale="90000"/>
          </a:bodyPr>
          <a:lstStyle/>
          <a:p>
            <a:r>
              <a:rPr lang="en-US" sz="3600" u="sng" dirty="0"/>
              <a:t>What is new in the New HDI  </a:t>
            </a:r>
            <a:r>
              <a:rPr lang="en-US" sz="3600" dirty="0"/>
              <a:t>? </a:t>
            </a:r>
            <a:br>
              <a:rPr lang="en-US" sz="3600" dirty="0"/>
            </a:br>
            <a:endParaRPr lang="en-US" sz="3600" dirty="0"/>
          </a:p>
        </p:txBody>
      </p:sp>
      <p:sp>
        <p:nvSpPr>
          <p:cNvPr id="3" name="Content Placeholder 2"/>
          <p:cNvSpPr>
            <a:spLocks noGrp="1"/>
          </p:cNvSpPr>
          <p:nvPr>
            <p:ph idx="1"/>
          </p:nvPr>
        </p:nvSpPr>
        <p:spPr>
          <a:xfrm>
            <a:off x="457200" y="836712"/>
            <a:ext cx="8229600" cy="5487888"/>
          </a:xfrm>
        </p:spPr>
        <p:txBody>
          <a:bodyPr>
            <a:normAutofit lnSpcReduction="10000"/>
          </a:bodyPr>
          <a:lstStyle/>
          <a:p>
            <a:r>
              <a:rPr lang="en-US" sz="2800" b="1" i="1" u="sng" dirty="0"/>
              <a:t>2. Other key changes </a:t>
            </a:r>
          </a:p>
          <a:p>
            <a:r>
              <a:rPr lang="en-US" sz="2400" dirty="0"/>
              <a:t>Gross national income per capita replaces gross domestic product per capita</a:t>
            </a:r>
          </a:p>
          <a:p>
            <a:endParaRPr lang="en-US" sz="2400" dirty="0"/>
          </a:p>
          <a:p>
            <a:r>
              <a:rPr lang="en-US" sz="2400" dirty="0"/>
              <a:t>Revised education components: now using the average actual educational attainment of the whole population, and the expected attainment of today’s children</a:t>
            </a:r>
          </a:p>
          <a:p>
            <a:endParaRPr lang="en-US" sz="2400" dirty="0"/>
          </a:p>
          <a:p>
            <a:r>
              <a:rPr lang="en-US" sz="2400" dirty="0"/>
              <a:t>The maximum values in each dimension have been increased to the observed maximum rather than given a pre-defined  cutoff</a:t>
            </a:r>
          </a:p>
          <a:p>
            <a:endParaRPr lang="en-US" sz="2400" dirty="0"/>
          </a:p>
          <a:p>
            <a:r>
              <a:rPr lang="en-US" sz="2400" dirty="0"/>
              <a:t>The  lower  goalpost  for  income has been reduced due to new evidence on lower  possible income levels.</a:t>
            </a:r>
          </a:p>
          <a:p>
            <a:endParaRPr lang="en-US"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The UNDP now also offers the-</a:t>
            </a:r>
          </a:p>
          <a:p>
            <a:r>
              <a:rPr lang="en-US" dirty="0"/>
              <a:t> </a:t>
            </a:r>
            <a:r>
              <a:rPr lang="en-US" b="1" dirty="0"/>
              <a:t>Inequality-Adjusted Human Development Index </a:t>
            </a:r>
            <a:r>
              <a:rPr lang="en-US" dirty="0"/>
              <a:t>(IHDI)—which imposes a penalty on the HDI that increases as inequality across people becomes greater—and </a:t>
            </a:r>
          </a:p>
          <a:p>
            <a:r>
              <a:rPr lang="en-US" b="1" dirty="0"/>
              <a:t>The Gender Inequality Index </a:t>
            </a:r>
            <a:r>
              <a:rPr lang="en-US" dirty="0"/>
              <a:t>(GII), as well as an important innovation,</a:t>
            </a:r>
          </a:p>
          <a:p>
            <a:r>
              <a:rPr lang="en-US" dirty="0"/>
              <a:t> </a:t>
            </a:r>
            <a:r>
              <a:rPr lang="en-US" b="1" dirty="0"/>
              <a:t>The Multidimensional Poverty Index </a:t>
            </a:r>
            <a:r>
              <a:rPr lang="en-US" dirty="0"/>
              <a:t>(MPI),</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20080"/>
          </a:xfrm>
        </p:spPr>
        <p:txBody>
          <a:bodyPr>
            <a:normAutofit/>
          </a:bodyPr>
          <a:lstStyle/>
          <a:p>
            <a:r>
              <a:rPr lang="en-IN" sz="4000" u="sng" dirty="0"/>
              <a:t>Significance of HDI</a:t>
            </a:r>
            <a:endParaRPr lang="en-US" sz="4000" u="sng" dirty="0"/>
          </a:p>
        </p:txBody>
      </p:sp>
      <p:sp>
        <p:nvSpPr>
          <p:cNvPr id="3" name="Content Placeholder 2"/>
          <p:cNvSpPr>
            <a:spLocks noGrp="1"/>
          </p:cNvSpPr>
          <p:nvPr>
            <p:ph idx="1"/>
          </p:nvPr>
        </p:nvSpPr>
        <p:spPr>
          <a:xfrm>
            <a:off x="457200" y="1268760"/>
            <a:ext cx="8229600" cy="5055840"/>
          </a:xfrm>
        </p:spPr>
        <p:txBody>
          <a:bodyPr>
            <a:normAutofit lnSpcReduction="10000"/>
          </a:bodyPr>
          <a:lstStyle/>
          <a:p>
            <a:r>
              <a:rPr lang="en-US" dirty="0"/>
              <a:t>The Human Development Index, in its Traditional as well as New forms, has made a major contribution to improving our understanding of what constitutes development, </a:t>
            </a:r>
          </a:p>
          <a:p>
            <a:r>
              <a:rPr lang="en-US" dirty="0"/>
              <a:t>Which countries are succeeding (as reflected by rises in their NHDI over time), and </a:t>
            </a:r>
          </a:p>
          <a:p>
            <a:r>
              <a:rPr lang="en-US" dirty="0"/>
              <a:t>How different groups and regions within countries are faring. </a:t>
            </a:r>
          </a:p>
          <a:p>
            <a:r>
              <a:rPr lang="en-US" dirty="0"/>
              <a:t>By combining social and economic data, the NHDI allows nations to take a broader measure of their development performance, both relatively and absolutely.</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792088"/>
          </a:xfrm>
        </p:spPr>
        <p:txBody>
          <a:bodyPr>
            <a:normAutofit/>
          </a:bodyPr>
          <a:lstStyle/>
          <a:p>
            <a:r>
              <a:rPr lang="en-IN" sz="4000" u="sng" dirty="0"/>
              <a:t>Significance of HDI</a:t>
            </a:r>
            <a:endParaRPr lang="en-US" sz="4000" dirty="0"/>
          </a:p>
        </p:txBody>
      </p:sp>
      <p:sp>
        <p:nvSpPr>
          <p:cNvPr id="3" name="Content Placeholder 2"/>
          <p:cNvSpPr>
            <a:spLocks noGrp="1"/>
          </p:cNvSpPr>
          <p:nvPr>
            <p:ph idx="1"/>
          </p:nvPr>
        </p:nvSpPr>
        <p:spPr>
          <a:xfrm>
            <a:off x="457200" y="1268760"/>
            <a:ext cx="8229600" cy="5055840"/>
          </a:xfrm>
        </p:spPr>
        <p:txBody>
          <a:bodyPr>
            <a:normAutofit/>
          </a:bodyPr>
          <a:lstStyle/>
          <a:p>
            <a:r>
              <a:rPr lang="en-US" dirty="0"/>
              <a:t>The New HDI and its Traditional version when used in conjunction with other economic measures of development greatly increase our understanding of which countries are experiencing development and which are not. </a:t>
            </a:r>
          </a:p>
          <a:p>
            <a:r>
              <a:rPr lang="en-US" dirty="0"/>
              <a:t>By modifying a country’s overall NHDI to reflect income distribution, gender, regional, and ethnic differentials, we are now able to identify not only whether a country is developing but also whether various significant groups within that country are participating in that development</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152128"/>
          </a:xfrm>
        </p:spPr>
        <p:txBody>
          <a:bodyPr>
            <a:normAutofit/>
          </a:bodyPr>
          <a:lstStyle/>
          <a:p>
            <a:r>
              <a:rPr lang="en-US" sz="3200" b="1" dirty="0"/>
              <a:t>2.4 Characteristics of the Developing World:</a:t>
            </a:r>
            <a:br>
              <a:rPr lang="en-US" sz="3200" b="1" dirty="0"/>
            </a:br>
            <a:r>
              <a:rPr lang="en-US" sz="3200" b="1" dirty="0"/>
              <a:t>Diversity within Commonality</a:t>
            </a:r>
            <a:endParaRPr lang="en-US" sz="3200" dirty="0"/>
          </a:p>
        </p:txBody>
      </p:sp>
      <p:sp>
        <p:nvSpPr>
          <p:cNvPr id="3" name="Content Placeholder 2"/>
          <p:cNvSpPr>
            <a:spLocks noGrp="1"/>
          </p:cNvSpPr>
          <p:nvPr>
            <p:ph idx="1"/>
          </p:nvPr>
        </p:nvSpPr>
        <p:spPr>
          <a:xfrm>
            <a:off x="457200" y="1556792"/>
            <a:ext cx="8229600" cy="4767808"/>
          </a:xfrm>
        </p:spPr>
        <p:txBody>
          <a:bodyPr>
            <a:normAutofit/>
          </a:bodyPr>
          <a:lstStyle/>
          <a:p>
            <a:r>
              <a:rPr lang="en-US" sz="2400" dirty="0"/>
              <a:t>There  are important historical and economic commonalities  among developing countries that have led to their economic development.</a:t>
            </a:r>
          </a:p>
          <a:p>
            <a:r>
              <a:rPr lang="en-US" sz="2400" dirty="0"/>
              <a:t>At the same time, however, there is a great deal of diversity  throughout  the developing  world, even within these  areas of  broad  commonality.</a:t>
            </a:r>
          </a:p>
          <a:p>
            <a:r>
              <a:rPr lang="en-US" sz="2400" dirty="0"/>
              <a:t>Different development problems call for different specific policy responses and general development strategies. </a:t>
            </a:r>
          </a:p>
          <a:p>
            <a:r>
              <a:rPr lang="en-US" sz="2400" dirty="0"/>
              <a:t>This section examines the 10 major areas of “diversity within commonality” in the developing world.</a:t>
            </a: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008112"/>
          </a:xfrm>
        </p:spPr>
        <p:txBody>
          <a:bodyPr>
            <a:noAutofit/>
          </a:bodyPr>
          <a:lstStyle/>
          <a:p>
            <a:r>
              <a:rPr lang="en-US" sz="3200" b="1" dirty="0"/>
              <a:t>10 Characteristics of the Developing World:</a:t>
            </a:r>
            <a:br>
              <a:rPr lang="en-US" sz="3200" b="1" dirty="0"/>
            </a:br>
            <a:r>
              <a:rPr lang="en-US" sz="3200" b="1" dirty="0"/>
              <a:t>	Diversity within Commonality</a:t>
            </a:r>
            <a:endParaRPr lang="en-US" sz="3200" u="sng" dirty="0"/>
          </a:p>
        </p:txBody>
      </p:sp>
      <p:sp>
        <p:nvSpPr>
          <p:cNvPr id="3" name="Content Placeholder 2"/>
          <p:cNvSpPr>
            <a:spLocks noGrp="1"/>
          </p:cNvSpPr>
          <p:nvPr>
            <p:ph idx="1"/>
          </p:nvPr>
        </p:nvSpPr>
        <p:spPr>
          <a:xfrm>
            <a:off x="457200" y="1268760"/>
            <a:ext cx="8229600" cy="5589240"/>
          </a:xfrm>
        </p:spPr>
        <p:txBody>
          <a:bodyPr>
            <a:noAutofit/>
          </a:bodyPr>
          <a:lstStyle/>
          <a:p>
            <a:r>
              <a:rPr lang="en-IN" sz="2400" dirty="0"/>
              <a:t>1.</a:t>
            </a:r>
            <a:r>
              <a:rPr lang="en-US" sz="2400" b="1" dirty="0"/>
              <a:t> Lower Levels of Living and Productivity,</a:t>
            </a:r>
          </a:p>
          <a:p>
            <a:r>
              <a:rPr lang="en-IN" sz="2400" b="1" dirty="0"/>
              <a:t>2.</a:t>
            </a:r>
            <a:r>
              <a:rPr lang="en-US" sz="2400" b="1" dirty="0"/>
              <a:t> Lower Levels of Human Capital,</a:t>
            </a:r>
          </a:p>
          <a:p>
            <a:r>
              <a:rPr lang="en-IN" sz="2400" b="1" dirty="0"/>
              <a:t>3.</a:t>
            </a:r>
            <a:r>
              <a:rPr lang="en-US" sz="2400" b="1" dirty="0"/>
              <a:t> Higher Levels of Inequality  and Absolute Poverty, </a:t>
            </a:r>
          </a:p>
          <a:p>
            <a:r>
              <a:rPr lang="en-US" sz="2400" b="1" dirty="0"/>
              <a:t>4.Higher Population Growth Rates,</a:t>
            </a:r>
          </a:p>
          <a:p>
            <a:r>
              <a:rPr lang="en-IN" sz="2400" b="1" dirty="0"/>
              <a:t>5.</a:t>
            </a:r>
            <a:r>
              <a:rPr lang="en-US" sz="2400" b="1" dirty="0"/>
              <a:t> Greater Social Fractionalization,</a:t>
            </a:r>
          </a:p>
          <a:p>
            <a:r>
              <a:rPr lang="en-IN" sz="2400" b="1" dirty="0"/>
              <a:t>6.</a:t>
            </a:r>
            <a:r>
              <a:rPr lang="en-US" sz="2400" b="1" dirty="0"/>
              <a:t> Larger Rural Populations but Rapid Rural-to-Urban Migration,</a:t>
            </a:r>
          </a:p>
          <a:p>
            <a:r>
              <a:rPr lang="en-IN" sz="2400" b="1" dirty="0"/>
              <a:t>7.</a:t>
            </a:r>
            <a:r>
              <a:rPr lang="en-US" sz="2400" b="1" dirty="0"/>
              <a:t> Lower Levels of Industrialization and Manufactured Exports</a:t>
            </a:r>
          </a:p>
          <a:p>
            <a:r>
              <a:rPr lang="en-US" sz="2400" b="1" dirty="0"/>
              <a:t>8.Adverse Geography,</a:t>
            </a:r>
          </a:p>
          <a:p>
            <a:r>
              <a:rPr lang="en-IN" sz="2400" b="1" dirty="0"/>
              <a:t>9.</a:t>
            </a:r>
            <a:r>
              <a:rPr lang="en-US" sz="2400" b="1" dirty="0"/>
              <a:t> Underdeveloped Markets,</a:t>
            </a:r>
          </a:p>
          <a:p>
            <a:r>
              <a:rPr lang="en-IN" sz="2400" b="1" dirty="0"/>
              <a:t>10.</a:t>
            </a:r>
            <a:r>
              <a:rPr lang="en-US" sz="2400" b="1" dirty="0"/>
              <a:t> Lingering Colonial Impacts and Unequal International  Relations</a:t>
            </a:r>
          </a:p>
          <a:p>
            <a:endParaRPr lang="en-US"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a:t>How did such wide disparities between developing and developed countries come about? </a:t>
            </a:r>
          </a:p>
          <a:p>
            <a:r>
              <a:rPr lang="en-US" dirty="0"/>
              <a:t> In the age of globalization in which movement of people, information, and goods and services so rapid and comparatively inexpensive, how have such large gaps managed to persist and even widen? </a:t>
            </a:r>
          </a:p>
          <a:p>
            <a:r>
              <a:rPr lang="en-US" dirty="0"/>
              <a:t>Why have some developing countries made so much progress in closing these gaps while others have made so little?</a:t>
            </a:r>
          </a:p>
          <a:p>
            <a:pPr>
              <a:buNone/>
            </a:pPr>
            <a:endParaRPr lang="en-US" dirty="0"/>
          </a:p>
          <a:p>
            <a:endParaRPr lang="en-US" dirty="0"/>
          </a:p>
          <a:p>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fontScale="90000"/>
          </a:bodyPr>
          <a:lstStyle/>
          <a:p>
            <a:r>
              <a:rPr lang="en-US" sz="3600" b="1" dirty="0"/>
              <a:t>1.a.Lower Levels of Living and Productivity</a:t>
            </a:r>
            <a:endParaRPr lang="en-US" sz="3600" dirty="0"/>
          </a:p>
        </p:txBody>
      </p:sp>
      <p:sp>
        <p:nvSpPr>
          <p:cNvPr id="3" name="Content Placeholder 2"/>
          <p:cNvSpPr>
            <a:spLocks noGrp="1"/>
          </p:cNvSpPr>
          <p:nvPr>
            <p:ph idx="1"/>
          </p:nvPr>
        </p:nvSpPr>
        <p:spPr>
          <a:xfrm>
            <a:off x="457200" y="1412776"/>
            <a:ext cx="8229600" cy="4911824"/>
          </a:xfrm>
        </p:spPr>
        <p:txBody>
          <a:bodyPr>
            <a:normAutofit fontScale="92500" lnSpcReduction="10000"/>
          </a:bodyPr>
          <a:lstStyle/>
          <a:p>
            <a:r>
              <a:rPr lang="en-US" sz="2800" dirty="0"/>
              <a:t>There is a vast gulf in productivity between advanced economies such as the United States and developing nations, including India and the DRC, but also a wide range among these and other developing countries.</a:t>
            </a:r>
          </a:p>
          <a:p>
            <a:r>
              <a:rPr lang="en-US" sz="2800" dirty="0"/>
              <a:t>Low level of living standard and productivity is common feature of developing word .</a:t>
            </a:r>
          </a:p>
          <a:p>
            <a:r>
              <a:rPr lang="en-US" sz="2800" dirty="0"/>
              <a:t>In very low income countries a vicious circle  of  poverty or</a:t>
            </a:r>
            <a:r>
              <a:rPr lang="en-US" sz="2800" i="1" dirty="0"/>
              <a:t> </a:t>
            </a:r>
            <a:r>
              <a:rPr lang="en-US" sz="2800" b="1" i="1" dirty="0"/>
              <a:t>poverty trap</a:t>
            </a:r>
            <a:r>
              <a:rPr lang="en-US" sz="2800" i="1" dirty="0"/>
              <a:t> </a:t>
            </a:r>
            <a:r>
              <a:rPr lang="en-US" sz="2800" dirty="0"/>
              <a:t>may be found in which low income leads to low investment in education and health ,plant and equipment and infrastructure, which in turn leads to low productivity . Nobel laureate  Gunnar  Myradal has called it </a:t>
            </a:r>
            <a:r>
              <a:rPr lang="en-US" sz="2800" b="1" i="1" dirty="0"/>
              <a:t>circular  and  cumulative causation.</a:t>
            </a:r>
            <a:endParaRPr lang="en-US" sz="2800" dirty="0"/>
          </a:p>
          <a:p>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rmAutofit/>
          </a:bodyPr>
          <a:lstStyle/>
          <a:p>
            <a:r>
              <a:rPr lang="en-US" sz="2800" b="1" dirty="0"/>
              <a:t>1.b.Lower Levels of Living and Productivity</a:t>
            </a:r>
            <a:endParaRPr lang="en-US" sz="2800" dirty="0"/>
          </a:p>
        </p:txBody>
      </p:sp>
      <p:sp>
        <p:nvSpPr>
          <p:cNvPr id="3" name="Content Placeholder 2"/>
          <p:cNvSpPr>
            <a:spLocks noGrp="1"/>
          </p:cNvSpPr>
          <p:nvPr>
            <p:ph idx="1"/>
          </p:nvPr>
        </p:nvSpPr>
        <p:spPr>
          <a:xfrm>
            <a:off x="457200" y="1124744"/>
            <a:ext cx="8229600" cy="5199856"/>
          </a:xfrm>
        </p:spPr>
        <p:txBody>
          <a:bodyPr>
            <a:normAutofit fontScale="85000" lnSpcReduction="20000"/>
          </a:bodyPr>
          <a:lstStyle/>
          <a:p>
            <a:r>
              <a:rPr lang="en-US" sz="2800" dirty="0"/>
              <a:t>The low-income countries  are themselves  a  very diverse group with greatly differing development challenges. </a:t>
            </a:r>
          </a:p>
          <a:p>
            <a:r>
              <a:rPr lang="en-US" sz="2800" dirty="0"/>
              <a:t>There is also a large gap in productivity among developing nations,. </a:t>
            </a:r>
          </a:p>
          <a:p>
            <a:r>
              <a:rPr lang="en-US" sz="2800" dirty="0"/>
              <a:t>Among  developing countries the wide disparity in income is largely related to the large gaps in output per worker, </a:t>
            </a:r>
            <a:r>
              <a:rPr lang="en-IN" sz="2800" dirty="0"/>
              <a:t>for example in 2011 it was 6 in sub sahara,9 in southern Asia,10 in south east Asia,14 in eastern Asia and 21 in northern  Africa.</a:t>
            </a:r>
          </a:p>
          <a:p>
            <a:r>
              <a:rPr lang="en-US" sz="2800" dirty="0"/>
              <a:t>Further ,income growth rates have varied greatly in different developing regions and countries, with rapid growth in East Asia, slow or even no growth in sub-Saharan Africa, and intermediate levels of growth in other regions. </a:t>
            </a:r>
          </a:p>
          <a:p>
            <a:r>
              <a:rPr lang="en-US" sz="2800" dirty="0"/>
              <a:t>Some middle income countries are also relatively stagnant, but others are growing rapidly—China most spectacularly.</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576064"/>
          </a:xfrm>
        </p:spPr>
        <p:txBody>
          <a:bodyPr>
            <a:normAutofit/>
          </a:bodyPr>
          <a:lstStyle/>
          <a:p>
            <a:r>
              <a:rPr lang="en-IN" sz="2800" dirty="0"/>
              <a:t>2.a.</a:t>
            </a:r>
            <a:r>
              <a:rPr lang="en-US" sz="2800" b="1" dirty="0"/>
              <a:t> Lower Levels of Human Capital</a:t>
            </a:r>
            <a:endParaRPr lang="en-US" sz="2800" dirty="0"/>
          </a:p>
        </p:txBody>
      </p:sp>
      <p:sp>
        <p:nvSpPr>
          <p:cNvPr id="3" name="Content Placeholder 2"/>
          <p:cNvSpPr>
            <a:spLocks noGrp="1"/>
          </p:cNvSpPr>
          <p:nvPr>
            <p:ph idx="1"/>
          </p:nvPr>
        </p:nvSpPr>
        <p:spPr>
          <a:xfrm>
            <a:off x="457200" y="1340768"/>
            <a:ext cx="8229600" cy="4983832"/>
          </a:xfrm>
        </p:spPr>
        <p:txBody>
          <a:bodyPr>
            <a:normAutofit/>
          </a:bodyPr>
          <a:lstStyle/>
          <a:p>
            <a:r>
              <a:rPr lang="en-US" dirty="0"/>
              <a:t>Human capital—health, education, and skills—is vital to economic growth and human development. We have already observed the great disparities in human capital around the world while discussing the Human Development Index. </a:t>
            </a:r>
          </a:p>
          <a:p>
            <a:r>
              <a:rPr lang="en-US" dirty="0"/>
              <a:t>Compared with developed countries, much of the developing world has lagged in its average levels of nutrition, health (as measured by life expectancy or undernourishment), and education (measured by literacy).</a:t>
            </a:r>
          </a:p>
          <a:p>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1008112"/>
          </a:xfrm>
        </p:spPr>
        <p:txBody>
          <a:bodyPr>
            <a:normAutofit/>
          </a:bodyPr>
          <a:lstStyle/>
          <a:p>
            <a:r>
              <a:rPr lang="en-IN" sz="3600" dirty="0"/>
              <a:t>2.b.</a:t>
            </a:r>
            <a:r>
              <a:rPr lang="en-US" sz="3600" b="1" dirty="0"/>
              <a:t> Lower Levels of Human Capital</a:t>
            </a:r>
            <a:endParaRPr lang="en-US" sz="3600" dirty="0"/>
          </a:p>
        </p:txBody>
      </p:sp>
      <p:sp>
        <p:nvSpPr>
          <p:cNvPr id="3" name="Content Placeholder 2"/>
          <p:cNvSpPr>
            <a:spLocks noGrp="1"/>
          </p:cNvSpPr>
          <p:nvPr>
            <p:ph idx="1"/>
          </p:nvPr>
        </p:nvSpPr>
        <p:spPr>
          <a:xfrm>
            <a:off x="457200" y="1340768"/>
            <a:ext cx="8229600" cy="4983832"/>
          </a:xfrm>
        </p:spPr>
        <p:txBody>
          <a:bodyPr>
            <a:normAutofit fontScale="92500" lnSpcReduction="10000"/>
          </a:bodyPr>
          <a:lstStyle/>
          <a:p>
            <a:r>
              <a:rPr lang="en-US" dirty="0"/>
              <a:t>The well-performing developing countries are much closer to the developed world in health and education standards than they are to the lowest income countries. </a:t>
            </a:r>
          </a:p>
          <a:p>
            <a:r>
              <a:rPr lang="en-US" dirty="0"/>
              <a:t>Although health conditions in East Asia are relatively good, sub-Saharan Africa continues to be plagued by problems of malnourishment, malaria, tuberculosis, AIDS, and parasitic infections.</a:t>
            </a:r>
          </a:p>
          <a:p>
            <a:r>
              <a:rPr lang="en-US" dirty="0"/>
              <a:t>Despite progress, South Asia continues to have high levels of illiteracy, low schooling attainment, and undernourishment.</a:t>
            </a:r>
          </a:p>
          <a:p>
            <a:r>
              <a:rPr lang="en-US" dirty="0"/>
              <a:t> In primary school completion, low income countries are also making great progress; for example, enrollments in India are up from 68% in the early 1990s to a reported 94% by 2008.</a:t>
            </a:r>
          </a:p>
          <a:p>
            <a:pPr>
              <a:buNone/>
            </a:pP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648072"/>
          </a:xfrm>
        </p:spPr>
        <p:txBody>
          <a:bodyPr>
            <a:normAutofit/>
          </a:bodyPr>
          <a:lstStyle/>
          <a:p>
            <a:r>
              <a:rPr lang="en-US" sz="2800" b="1" dirty="0"/>
              <a:t>3.a.Higher Levels of Inequality and Absolute Poverty</a:t>
            </a:r>
            <a:endParaRPr lang="en-US" sz="2800" dirty="0"/>
          </a:p>
        </p:txBody>
      </p:sp>
      <p:sp>
        <p:nvSpPr>
          <p:cNvPr id="3" name="Content Placeholder 2"/>
          <p:cNvSpPr>
            <a:spLocks noGrp="1"/>
          </p:cNvSpPr>
          <p:nvPr>
            <p:ph idx="1"/>
          </p:nvPr>
        </p:nvSpPr>
        <p:spPr>
          <a:xfrm>
            <a:off x="457200" y="1124744"/>
            <a:ext cx="8229600" cy="5199856"/>
          </a:xfrm>
        </p:spPr>
        <p:txBody>
          <a:bodyPr>
            <a:normAutofit fontScale="85000" lnSpcReduction="10000"/>
          </a:bodyPr>
          <a:lstStyle/>
          <a:p>
            <a:r>
              <a:rPr lang="en-US" dirty="0"/>
              <a:t>The enormous gap in per capita incomes between rich and poor nations is a major indicator of the huge global economic disparities. But at the same time it is necessary to look at the gap between rich and poor within individual developing countries. </a:t>
            </a:r>
          </a:p>
          <a:p>
            <a:r>
              <a:rPr lang="en-US" dirty="0"/>
              <a:t>Inequality varies greatly among developing countries, it is particularly high in many resource-rich developing countries, notably in the Middle East and sub-Saharan Africa  but  generally much lower  inequality in Asia.</a:t>
            </a:r>
          </a:p>
          <a:p>
            <a:r>
              <a:rPr lang="en-US" dirty="0"/>
              <a:t>A large majority of the extreme poor  live in the low-income developing countries of sub-Saharan Africa and South Asia. Here extreme poverty is due to low human capital , social and political exclusion and other deprivations</a:t>
            </a:r>
          </a:p>
          <a:p>
            <a:r>
              <a:rPr lang="en-US" dirty="0"/>
              <a:t>Several African countries, including Sierra Leone and South Africa, also have among the highest levels of inequality in the world.</a:t>
            </a:r>
          </a:p>
          <a:p>
            <a:endParaRPr lang="en-US" dirty="0"/>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720080"/>
          </a:xfrm>
        </p:spPr>
        <p:txBody>
          <a:bodyPr>
            <a:normAutofit/>
          </a:bodyPr>
          <a:lstStyle/>
          <a:p>
            <a:r>
              <a:rPr lang="en-US" sz="2800" b="1" dirty="0"/>
              <a:t>3.b.Higher Levels of Inequality and Absolute Poverty</a:t>
            </a:r>
            <a:endParaRPr lang="en-US" sz="2800" dirty="0"/>
          </a:p>
        </p:txBody>
      </p:sp>
      <p:sp>
        <p:nvSpPr>
          <p:cNvPr id="3" name="Content Placeholder 2"/>
          <p:cNvSpPr>
            <a:spLocks noGrp="1"/>
          </p:cNvSpPr>
          <p:nvPr>
            <p:ph idx="1"/>
          </p:nvPr>
        </p:nvSpPr>
        <p:spPr>
          <a:xfrm>
            <a:off x="457200" y="1556792"/>
            <a:ext cx="8229600" cy="4767808"/>
          </a:xfrm>
        </p:spPr>
        <p:txBody>
          <a:bodyPr>
            <a:normAutofit fontScale="92500"/>
          </a:bodyPr>
          <a:lstStyle/>
          <a:p>
            <a:r>
              <a:rPr lang="en-US" b="1" dirty="0"/>
              <a:t>Absolute Poverty-</a:t>
            </a:r>
            <a:r>
              <a:rPr lang="en-US" dirty="0"/>
              <a:t>Development</a:t>
            </a:r>
            <a:r>
              <a:rPr lang="en-US" b="1" dirty="0"/>
              <a:t> </a:t>
            </a:r>
            <a:r>
              <a:rPr lang="en-US" dirty="0"/>
              <a:t>economists use this concept to represent a specific minimum level of income needed to satisfy the basic physical needs of food, clothing, and shelter in order to ensure continued survival. </a:t>
            </a:r>
          </a:p>
          <a:p>
            <a:r>
              <a:rPr lang="en-US" dirty="0"/>
              <a:t>The incidence of extreme poverty  varies  widely  around the developing world. </a:t>
            </a:r>
          </a:p>
          <a:p>
            <a:r>
              <a:rPr lang="en-US" dirty="0"/>
              <a:t>The World Bank estimates that the share of the population living on less than $1.25 per day is 9.1% in East Asia and the Pacific, 8.6% in Latin America and the Caribbean, 1.5% in the Middle East and North Africa, 31.7% in South Asia, and 41.1% in sub-Saharan Africa.</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648072"/>
          </a:xfrm>
        </p:spPr>
        <p:txBody>
          <a:bodyPr>
            <a:normAutofit/>
          </a:bodyPr>
          <a:lstStyle/>
          <a:p>
            <a:r>
              <a:rPr lang="en-US" sz="2800" b="1" dirty="0"/>
              <a:t>3.c.Higher Levels of Inequality and Absolute Poverty</a:t>
            </a:r>
            <a:endParaRPr lang="en-US" sz="2800" dirty="0"/>
          </a:p>
        </p:txBody>
      </p:sp>
      <p:sp>
        <p:nvSpPr>
          <p:cNvPr id="3" name="Content Placeholder 2"/>
          <p:cNvSpPr>
            <a:spLocks noGrp="1"/>
          </p:cNvSpPr>
          <p:nvPr>
            <p:ph idx="1"/>
          </p:nvPr>
        </p:nvSpPr>
        <p:spPr>
          <a:xfrm>
            <a:off x="457200" y="1268760"/>
            <a:ext cx="8229600" cy="5055840"/>
          </a:xfrm>
        </p:spPr>
        <p:txBody>
          <a:bodyPr>
            <a:normAutofit fontScale="92500"/>
          </a:bodyPr>
          <a:lstStyle/>
          <a:p>
            <a:r>
              <a:rPr lang="en-US" dirty="0"/>
              <a:t>The share of the world population living below this level had fallen encouragingly to an estimated 21% by 2010, </a:t>
            </a:r>
          </a:p>
          <a:p>
            <a:r>
              <a:rPr lang="en-US" dirty="0"/>
              <a:t>the number living on less than $1.25 per day fell from about 1.9 billion in 1981 to about 1.2 billion by 2008, despite a 59% increase in the developing world’s population.</a:t>
            </a:r>
          </a:p>
          <a:p>
            <a:r>
              <a:rPr lang="en-US" dirty="0"/>
              <a:t>Extreme poverty represents great human misery, and so redressing it is a top priority of international development.</a:t>
            </a:r>
          </a:p>
          <a:p>
            <a:r>
              <a:rPr lang="en-US" dirty="0"/>
              <a:t>Development economists have also increasingly focused on ways in which poverty and inequality can lead to slower growth. That is, not only do poverty and inequality result from distorted growth, but they can also cause it.</a:t>
            </a: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76064"/>
          </a:xfrm>
        </p:spPr>
        <p:txBody>
          <a:bodyPr>
            <a:normAutofit/>
          </a:bodyPr>
          <a:lstStyle/>
          <a:p>
            <a:r>
              <a:rPr lang="en-IN" sz="2800" dirty="0"/>
              <a:t>4.a.</a:t>
            </a:r>
            <a:r>
              <a:rPr lang="en-US" sz="2800" b="1" dirty="0"/>
              <a:t> Higher Population Growth Rates</a:t>
            </a:r>
            <a:endParaRPr lang="en-US" sz="2800" dirty="0"/>
          </a:p>
        </p:txBody>
      </p:sp>
      <p:sp>
        <p:nvSpPr>
          <p:cNvPr id="3" name="Content Placeholder 2"/>
          <p:cNvSpPr>
            <a:spLocks noGrp="1"/>
          </p:cNvSpPr>
          <p:nvPr>
            <p:ph idx="1"/>
          </p:nvPr>
        </p:nvSpPr>
        <p:spPr>
          <a:xfrm>
            <a:off x="457200" y="1124744"/>
            <a:ext cx="8229600" cy="5199856"/>
          </a:xfrm>
        </p:spPr>
        <p:txBody>
          <a:bodyPr>
            <a:normAutofit fontScale="92500"/>
          </a:bodyPr>
          <a:lstStyle/>
          <a:p>
            <a:r>
              <a:rPr lang="en-US" dirty="0"/>
              <a:t>Global population has skyrocketed since the beginning of the industrial era from just under 1 billion in 1800 to 1.65 billion in 1900 and to over 6 billion by 2000 and it crossed 7 billion by 2012.But in recent decades, most population growth has been centered in the developing world. </a:t>
            </a:r>
          </a:p>
          <a:p>
            <a:r>
              <a:rPr lang="en-US" dirty="0"/>
              <a:t>Compared with the developed countries, which often have birth rates near or even below replacement (zero population growth) levels, the low-income developing countries have very high birth rates. </a:t>
            </a:r>
          </a:p>
          <a:p>
            <a:r>
              <a:rPr lang="en-US" dirty="0"/>
              <a:t>More than five-sixths of all the people in the world now live in developing countries; and some 97% of net population growth (births minus deaths) in 2012 took place in developing regions.</a:t>
            </a: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76064"/>
          </a:xfrm>
        </p:spPr>
        <p:txBody>
          <a:bodyPr>
            <a:normAutofit/>
          </a:bodyPr>
          <a:lstStyle/>
          <a:p>
            <a:r>
              <a:rPr lang="en-IN" sz="2800" dirty="0"/>
              <a:t>4.b.</a:t>
            </a:r>
            <a:r>
              <a:rPr lang="en-US" sz="2800" b="1" dirty="0"/>
              <a:t> Higher Population Growth Rates</a:t>
            </a:r>
            <a:endParaRPr lang="en-US" sz="2800" dirty="0"/>
          </a:p>
        </p:txBody>
      </p:sp>
      <p:sp>
        <p:nvSpPr>
          <p:cNvPr id="3" name="Content Placeholder 2"/>
          <p:cNvSpPr>
            <a:spLocks noGrp="1"/>
          </p:cNvSpPr>
          <p:nvPr>
            <p:ph idx="1"/>
          </p:nvPr>
        </p:nvSpPr>
        <p:spPr>
          <a:xfrm>
            <a:off x="457200" y="1268760"/>
            <a:ext cx="8229600" cy="5055840"/>
          </a:xfrm>
        </p:spPr>
        <p:txBody>
          <a:bodyPr>
            <a:normAutofit fontScale="92500" lnSpcReduction="10000"/>
          </a:bodyPr>
          <a:lstStyle/>
          <a:p>
            <a:r>
              <a:rPr lang="en-US" dirty="0"/>
              <a:t>But population dynamics varies widely among developing countries.</a:t>
            </a:r>
          </a:p>
          <a:p>
            <a:r>
              <a:rPr lang="en-US" dirty="0"/>
              <a:t>From 1990 to 2008, population in the low-income countries grew at 2.2% per year, compared to 1.3% in the middle-income countries.</a:t>
            </a:r>
          </a:p>
          <a:p>
            <a:r>
              <a:rPr lang="en-US" dirty="0"/>
              <a:t>Middle-income developing countries show greater variance, with some having achieved lower birth rates closer to those prevailing in rich countries.</a:t>
            </a:r>
          </a:p>
          <a:p>
            <a:r>
              <a:rPr lang="en-US" dirty="0"/>
              <a:t>Intermediate but still relatively high birth rates are found in South Asia (24), the Middle East and North Africa (24). East Asia and the Pacific have a moderate birth rate of 14 per 1,000, partly the result of birth control policies in China</a:t>
            </a:r>
          </a:p>
          <a:p>
            <a:r>
              <a:rPr lang="en-US" b="1" dirty="0"/>
              <a:t>Crude birth rate- </a:t>
            </a:r>
            <a:r>
              <a:rPr lang="en-US" dirty="0"/>
              <a:t>The number of children born alive each year per 1,000 population.</a:t>
            </a:r>
          </a:p>
          <a:p>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648072"/>
          </a:xfrm>
        </p:spPr>
        <p:txBody>
          <a:bodyPr>
            <a:normAutofit/>
          </a:bodyPr>
          <a:lstStyle/>
          <a:p>
            <a:r>
              <a:rPr lang="en-IN" sz="2800" dirty="0"/>
              <a:t>4.c.</a:t>
            </a:r>
            <a:r>
              <a:rPr lang="en-US" sz="2800" b="1" dirty="0"/>
              <a:t> Higher Population Growth Rates</a:t>
            </a:r>
            <a:endParaRPr lang="en-US" sz="2800" dirty="0"/>
          </a:p>
        </p:txBody>
      </p:sp>
      <p:sp>
        <p:nvSpPr>
          <p:cNvPr id="3" name="Content Placeholder 2"/>
          <p:cNvSpPr>
            <a:spLocks noGrp="1"/>
          </p:cNvSpPr>
          <p:nvPr>
            <p:ph idx="1"/>
          </p:nvPr>
        </p:nvSpPr>
        <p:spPr>
          <a:xfrm>
            <a:off x="457200" y="1268760"/>
            <a:ext cx="8229600" cy="5055840"/>
          </a:xfrm>
        </p:spPr>
        <p:txBody>
          <a:bodyPr>
            <a:normAutofit/>
          </a:bodyPr>
          <a:lstStyle/>
          <a:p>
            <a:r>
              <a:rPr lang="en-US" dirty="0"/>
              <a:t>A major implication of high birth rates is that the active labor force has to support proportionally almost twice as many children as it does in richer countries.</a:t>
            </a:r>
          </a:p>
          <a:p>
            <a:endParaRPr lang="en-US" dirty="0"/>
          </a:p>
          <a:p>
            <a:r>
              <a:rPr lang="en-US" b="1" dirty="0"/>
              <a:t>Dependency burden -</a:t>
            </a:r>
            <a:r>
              <a:rPr lang="en-US" dirty="0"/>
              <a:t>The proportion of the total population aged 0 to 15 and 65+, which is considered economically unproductive and therefore not counted in the labor force. Both older people and children are often referred to as an economic </a:t>
            </a:r>
            <a:r>
              <a:rPr lang="en-US" b="1" dirty="0"/>
              <a:t>dependency burden </a:t>
            </a:r>
            <a:r>
              <a:rPr lang="en-US" dirty="0"/>
              <a:t>in the sense that they must be supported financially by the country’s labor force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332656"/>
            <a:ext cx="8229600" cy="1152128"/>
          </a:xfrm>
        </p:spPr>
        <p:txBody>
          <a:bodyPr>
            <a:normAutofit fontScale="90000"/>
          </a:bodyPr>
          <a:lstStyle/>
          <a:p>
            <a:r>
              <a:rPr lang="en-US" dirty="0"/>
              <a:t>10 important common features of developing countries</a:t>
            </a:r>
          </a:p>
        </p:txBody>
      </p:sp>
      <p:sp>
        <p:nvSpPr>
          <p:cNvPr id="5" name="Content Placeholder 4"/>
          <p:cNvSpPr>
            <a:spLocks noGrp="1"/>
          </p:cNvSpPr>
          <p:nvPr>
            <p:ph idx="1"/>
          </p:nvPr>
        </p:nvSpPr>
        <p:spPr>
          <a:xfrm>
            <a:off x="457200" y="1628800"/>
            <a:ext cx="8229600" cy="4695800"/>
          </a:xfrm>
        </p:spPr>
        <p:txBody>
          <a:bodyPr>
            <a:normAutofit/>
          </a:bodyPr>
          <a:lstStyle/>
          <a:p>
            <a:pPr>
              <a:buFont typeface="Wingdings" pitchFamily="2" charset="2"/>
              <a:buChar char="§"/>
            </a:pPr>
            <a:r>
              <a:rPr lang="en-US" dirty="0"/>
              <a:t>These areas are the following:</a:t>
            </a:r>
          </a:p>
          <a:p>
            <a:pPr>
              <a:buFont typeface="Wingdings" pitchFamily="2" charset="2"/>
              <a:buChar char="§"/>
            </a:pPr>
            <a:endParaRPr lang="en-US" dirty="0"/>
          </a:p>
          <a:p>
            <a:r>
              <a:rPr lang="en-US" dirty="0"/>
              <a:t>1. Lower levels of living and productivity</a:t>
            </a:r>
          </a:p>
          <a:p>
            <a:r>
              <a:rPr lang="en-US" dirty="0"/>
              <a:t>2. Lower levels of human capital</a:t>
            </a:r>
          </a:p>
          <a:p>
            <a:r>
              <a:rPr lang="en-US" dirty="0"/>
              <a:t>3. Higher levels of inequality and absolute poverty</a:t>
            </a:r>
          </a:p>
          <a:p>
            <a:r>
              <a:rPr lang="en-US" dirty="0"/>
              <a:t>4. Higher population growth rates</a:t>
            </a:r>
          </a:p>
          <a:p>
            <a:r>
              <a:rPr lang="en-US" dirty="0"/>
              <a:t>5. Greater social fractionalization</a:t>
            </a:r>
          </a:p>
          <a:p>
            <a:r>
              <a:rPr lang="en-US" dirty="0"/>
              <a:t>6. Larger rural populations but rapid rural-to-urban migration. </a:t>
            </a:r>
          </a:p>
          <a:p>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720080"/>
          </a:xfrm>
        </p:spPr>
        <p:txBody>
          <a:bodyPr>
            <a:normAutofit/>
          </a:bodyPr>
          <a:lstStyle/>
          <a:p>
            <a:r>
              <a:rPr lang="en-IN" sz="2800" dirty="0"/>
              <a:t>4.d.</a:t>
            </a:r>
            <a:r>
              <a:rPr lang="en-US" sz="2800" b="1" dirty="0"/>
              <a:t> Higher Population Growth Rates</a:t>
            </a:r>
            <a:endParaRPr lang="en-US" sz="2800" dirty="0"/>
          </a:p>
        </p:txBody>
      </p:sp>
      <p:sp>
        <p:nvSpPr>
          <p:cNvPr id="3" name="Content Placeholder 2"/>
          <p:cNvSpPr>
            <a:spLocks noGrp="1"/>
          </p:cNvSpPr>
          <p:nvPr>
            <p:ph idx="1"/>
          </p:nvPr>
        </p:nvSpPr>
        <p:spPr>
          <a:xfrm>
            <a:off x="457200" y="1412776"/>
            <a:ext cx="8229600" cy="4911824"/>
          </a:xfrm>
        </p:spPr>
        <p:txBody>
          <a:bodyPr>
            <a:normAutofit lnSpcReduction="10000"/>
          </a:bodyPr>
          <a:lstStyle/>
          <a:p>
            <a:r>
              <a:rPr lang="en-US" dirty="0"/>
              <a:t>By contrast, the proportion of people over the age of 65 is much greater in the developed nations but in rich countries, older citizens are supported by their lifetime savings and by public and private pensions. </a:t>
            </a:r>
          </a:p>
          <a:p>
            <a:r>
              <a:rPr lang="en-US" dirty="0"/>
              <a:t>In contrast, in developing countries, public support for children is very limited. So dependency has a further magnified impact in developing countries.</a:t>
            </a:r>
          </a:p>
          <a:p>
            <a:r>
              <a:rPr lang="en-US" dirty="0"/>
              <a:t>Therefore, that not only are developing countries characterized by higher rates of population growth, but they must also have to deal with greater dependency burdens than rich nations, though with a wide difference between low- and middle-income developing countries.</a:t>
            </a: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04056"/>
          </a:xfrm>
        </p:spPr>
        <p:txBody>
          <a:bodyPr>
            <a:normAutofit/>
          </a:bodyPr>
          <a:lstStyle/>
          <a:p>
            <a:r>
              <a:rPr lang="en-US" sz="2800" b="1" dirty="0"/>
              <a:t>5.a.Greater Social Fractionalization</a:t>
            </a:r>
            <a:endParaRPr lang="en-US" sz="2800" dirty="0"/>
          </a:p>
        </p:txBody>
      </p:sp>
      <p:sp>
        <p:nvSpPr>
          <p:cNvPr id="3" name="Content Placeholder 2"/>
          <p:cNvSpPr>
            <a:spLocks noGrp="1"/>
          </p:cNvSpPr>
          <p:nvPr>
            <p:ph idx="1"/>
          </p:nvPr>
        </p:nvSpPr>
        <p:spPr>
          <a:xfrm>
            <a:off x="457200" y="1052736"/>
            <a:ext cx="8229600" cy="5271864"/>
          </a:xfrm>
        </p:spPr>
        <p:txBody>
          <a:bodyPr>
            <a:normAutofit fontScale="92500" lnSpcReduction="10000"/>
          </a:bodyPr>
          <a:lstStyle/>
          <a:p>
            <a:r>
              <a:rPr lang="en-US" b="1" dirty="0"/>
              <a:t>Fractionalization -</a:t>
            </a:r>
            <a:r>
              <a:rPr lang="en-US" dirty="0"/>
              <a:t>Significant</a:t>
            </a:r>
            <a:r>
              <a:rPr lang="en-US" b="1" dirty="0"/>
              <a:t> </a:t>
            </a:r>
            <a:r>
              <a:rPr lang="en-US" dirty="0"/>
              <a:t>ethnic, linguistic, and other social divisions within a country.</a:t>
            </a:r>
          </a:p>
          <a:p>
            <a:r>
              <a:rPr lang="en-US" dirty="0"/>
              <a:t>Low-income countries often have ethnic, linguistic, and other forms of social divisions, sometimes known as fractionalization. </a:t>
            </a:r>
          </a:p>
          <a:p>
            <a:r>
              <a:rPr lang="en-US" dirty="0"/>
              <a:t>This is sometimes associated with civil strife and even violent conflict, which can lead developing societies to divert considerable energies to working for political accommodations if not national consolidation.</a:t>
            </a:r>
          </a:p>
          <a:p>
            <a:r>
              <a:rPr lang="en-US" dirty="0"/>
              <a:t>There is some evidence that many of the factors associated with poor economic growth performance in sub-Saharan Africa, such as low schooling, political instability, underdeveloped financial systems, and insufficient infrastructure, can be statistically explained by high ethnic fragmentation.</a:t>
            </a: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504056"/>
          </a:xfrm>
        </p:spPr>
        <p:txBody>
          <a:bodyPr>
            <a:normAutofit/>
          </a:bodyPr>
          <a:lstStyle/>
          <a:p>
            <a:r>
              <a:rPr lang="en-US" sz="2800" b="1" dirty="0"/>
              <a:t>5.b.Greater Social Fractionalization</a:t>
            </a:r>
            <a:endParaRPr lang="en-US" sz="2800" dirty="0"/>
          </a:p>
        </p:txBody>
      </p:sp>
      <p:sp>
        <p:nvSpPr>
          <p:cNvPr id="3" name="Content Placeholder 2"/>
          <p:cNvSpPr>
            <a:spLocks noGrp="1"/>
          </p:cNvSpPr>
          <p:nvPr>
            <p:ph idx="1"/>
          </p:nvPr>
        </p:nvSpPr>
        <p:spPr>
          <a:xfrm>
            <a:off x="457200" y="836712"/>
            <a:ext cx="8229600" cy="5487888"/>
          </a:xfrm>
        </p:spPr>
        <p:txBody>
          <a:bodyPr>
            <a:normAutofit lnSpcReduction="10000"/>
          </a:bodyPr>
          <a:lstStyle/>
          <a:p>
            <a:r>
              <a:rPr lang="en-US" dirty="0"/>
              <a:t>The greater the ethnic, linguistic, and religious diversity of a country, the more likely it is that there will be internal strife and political instability. </a:t>
            </a:r>
          </a:p>
          <a:p>
            <a:r>
              <a:rPr lang="en-US" dirty="0"/>
              <a:t>Some of the most successful development experiences South Korea, Taiwan, Singapore, and Hong Kong have occurred in culturally homogeneous societies in other words ethnic problems were not there.</a:t>
            </a:r>
          </a:p>
          <a:p>
            <a:r>
              <a:rPr lang="en-US" dirty="0"/>
              <a:t>But today, more than 40% of the world’s nations have more than five significant ethnic populations . In most cases, one or more of these groups face serious problems of discrimination, social exclusion, or other systematic disadvantages. </a:t>
            </a:r>
          </a:p>
          <a:p>
            <a:r>
              <a:rPr lang="en-US" dirty="0"/>
              <a:t>Over half of the world’s developing countries have experienced some form of interethnic conflict. </a:t>
            </a:r>
          </a:p>
          <a:p>
            <a:endParaRPr lang="en-US" dirty="0"/>
          </a:p>
          <a:p>
            <a:endParaRPr lang="en-US" dirty="0"/>
          </a:p>
          <a:p>
            <a:endParaRPr lang="en-US" dirty="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5536" y="404664"/>
            <a:ext cx="8229600" cy="720080"/>
          </a:xfrm>
        </p:spPr>
        <p:txBody>
          <a:bodyPr>
            <a:normAutofit/>
          </a:bodyPr>
          <a:lstStyle/>
          <a:p>
            <a:r>
              <a:rPr lang="en-US" sz="2800" b="1" dirty="0"/>
              <a:t>5.c.Greater Social Fractionalization</a:t>
            </a:r>
            <a:endParaRPr lang="en-US" sz="2800" dirty="0"/>
          </a:p>
        </p:txBody>
      </p:sp>
      <p:sp>
        <p:nvSpPr>
          <p:cNvPr id="3" name="Content Placeholder 2"/>
          <p:cNvSpPr>
            <a:spLocks noGrp="1"/>
          </p:cNvSpPr>
          <p:nvPr>
            <p:ph idx="1"/>
          </p:nvPr>
        </p:nvSpPr>
        <p:spPr>
          <a:xfrm>
            <a:off x="457200" y="1268760"/>
            <a:ext cx="8229600" cy="5055840"/>
          </a:xfrm>
        </p:spPr>
        <p:txBody>
          <a:bodyPr>
            <a:normAutofit/>
          </a:bodyPr>
          <a:lstStyle/>
          <a:p>
            <a:r>
              <a:rPr lang="en-US" dirty="0"/>
              <a:t>Ethnic and religious conflicts leading to widespread death and destruction have taken place in countries as diverse as Afghanistan, Rwanda, Mozambique, Guatemala, Mexico, Sri Lanka, Iraq , Kyrgyzstan, Somalia, Ethiopia , Myanmar, Sudan, the former Yugoslavia , Indonesia.</a:t>
            </a:r>
          </a:p>
          <a:p>
            <a:r>
              <a:rPr lang="en-US" dirty="0"/>
              <a:t> Throughout Latin America, indigenous populations have significantly lagged behind other groups on almost every measure of economic and social progress. Whether in Bolivia, Brazil, Peru, Mexico, indigenous groups have benefited little from overall economic growth.</a:t>
            </a:r>
          </a:p>
          <a:p>
            <a:endParaRPr lang="en-US" dirty="0"/>
          </a:p>
          <a:p>
            <a:endParaRPr lang="en-US" dirty="0"/>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432048"/>
          </a:xfrm>
        </p:spPr>
        <p:txBody>
          <a:bodyPr>
            <a:noAutofit/>
          </a:bodyPr>
          <a:lstStyle/>
          <a:p>
            <a:r>
              <a:rPr lang="en-US" sz="3200" b="1" dirty="0"/>
              <a:t>5.d.Greater Social Fractionalization</a:t>
            </a:r>
            <a:endParaRPr lang="en-US" sz="3200" dirty="0"/>
          </a:p>
        </p:txBody>
      </p:sp>
      <p:sp>
        <p:nvSpPr>
          <p:cNvPr id="3" name="Content Placeholder 2"/>
          <p:cNvSpPr>
            <a:spLocks noGrp="1"/>
          </p:cNvSpPr>
          <p:nvPr>
            <p:ph idx="1"/>
          </p:nvPr>
        </p:nvSpPr>
        <p:spPr>
          <a:xfrm>
            <a:off x="457200" y="980728"/>
            <a:ext cx="8229600" cy="5343872"/>
          </a:xfrm>
        </p:spPr>
        <p:txBody>
          <a:bodyPr>
            <a:normAutofit/>
          </a:bodyPr>
          <a:lstStyle/>
          <a:p>
            <a:pPr>
              <a:buFont typeface="Wingdings" pitchFamily="2" charset="2"/>
              <a:buChar char="§"/>
            </a:pPr>
            <a:r>
              <a:rPr lang="en-US" dirty="0"/>
              <a:t>But is also true that ethnic  and religious diversity need not necessarily lead to inequality, turmoil or instability.</a:t>
            </a:r>
          </a:p>
          <a:p>
            <a:pPr>
              <a:buFont typeface="Wingdings" pitchFamily="2" charset="2"/>
              <a:buChar char="§"/>
            </a:pPr>
            <a:r>
              <a:rPr lang="en-US" dirty="0"/>
              <a:t>There have been numerous instances of successful economic and social integration of minority or indigenous ethnic populations in countries as diverse as India ,Malaysia and Mauritius.</a:t>
            </a:r>
          </a:p>
          <a:p>
            <a:r>
              <a:rPr lang="en-US" dirty="0"/>
              <a:t>The important point </a:t>
            </a:r>
            <a:r>
              <a:rPr lang="en-US"/>
              <a:t>is whether </a:t>
            </a:r>
            <a:r>
              <a:rPr lang="en-US" dirty="0"/>
              <a:t>the ethnic and religious composition </a:t>
            </a:r>
            <a:r>
              <a:rPr lang="en-US"/>
              <a:t>or diversity of </a:t>
            </a:r>
            <a:r>
              <a:rPr lang="en-US" dirty="0"/>
              <a:t>a developing nation leads to conflict or cooperation can be important determinants of the success or failure of development efforts.</a:t>
            </a:r>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9552" y="332656"/>
            <a:ext cx="8229600" cy="720080"/>
          </a:xfrm>
        </p:spPr>
        <p:txBody>
          <a:bodyPr>
            <a:noAutofit/>
          </a:bodyPr>
          <a:lstStyle/>
          <a:p>
            <a:r>
              <a:rPr lang="en-US" sz="2800" b="1" u="sng" dirty="0"/>
              <a:t>6.a.Larger Rural Populations but Rapid Rural-to-Urban Migration</a:t>
            </a:r>
            <a:endParaRPr lang="en-US" sz="2800" u="sng" dirty="0"/>
          </a:p>
        </p:txBody>
      </p:sp>
      <p:graphicFrame>
        <p:nvGraphicFramePr>
          <p:cNvPr id="4" name="Content Placeholder 3"/>
          <p:cNvGraphicFramePr>
            <a:graphicFrameLocks noGrp="1"/>
          </p:cNvGraphicFramePr>
          <p:nvPr>
            <p:ph idx="1"/>
          </p:nvPr>
        </p:nvGraphicFramePr>
        <p:xfrm>
          <a:off x="395536" y="1340768"/>
          <a:ext cx="8229600" cy="5511408"/>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xmlns="" val="20000"/>
                    </a:ext>
                  </a:extLst>
                </a:gridCol>
                <a:gridCol w="2743200">
                  <a:extLst>
                    <a:ext uri="{9D8B030D-6E8A-4147-A177-3AD203B41FA5}">
                      <a16:colId xmlns:a16="http://schemas.microsoft.com/office/drawing/2014/main" xmlns="" val="20001"/>
                    </a:ext>
                  </a:extLst>
                </a:gridCol>
                <a:gridCol w="2743200">
                  <a:extLst>
                    <a:ext uri="{9D8B030D-6E8A-4147-A177-3AD203B41FA5}">
                      <a16:colId xmlns:a16="http://schemas.microsoft.com/office/drawing/2014/main" xmlns="" val="20002"/>
                    </a:ext>
                  </a:extLst>
                </a:gridCol>
              </a:tblGrid>
              <a:tr h="442848">
                <a:tc>
                  <a:txBody>
                    <a:bodyPr/>
                    <a:lstStyle/>
                    <a:p>
                      <a:r>
                        <a:rPr lang="en-IN" dirty="0"/>
                        <a:t>Region</a:t>
                      </a:r>
                      <a:endParaRPr lang="en-US" dirty="0"/>
                    </a:p>
                  </a:txBody>
                  <a:tcPr/>
                </a:tc>
                <a:tc>
                  <a:txBody>
                    <a:bodyPr/>
                    <a:lstStyle/>
                    <a:p>
                      <a:r>
                        <a:rPr lang="en-IN" dirty="0"/>
                        <a:t>Population (millions 2009)</a:t>
                      </a:r>
                      <a:endParaRPr lang="en-US" dirty="0"/>
                    </a:p>
                  </a:txBody>
                  <a:tcPr/>
                </a:tc>
                <a:tc>
                  <a:txBody>
                    <a:bodyPr/>
                    <a:lstStyle/>
                    <a:p>
                      <a:r>
                        <a:rPr lang="en-IN" dirty="0"/>
                        <a:t>Urban share (%)</a:t>
                      </a:r>
                      <a:endParaRPr lang="en-US" dirty="0"/>
                    </a:p>
                  </a:txBody>
                  <a:tcPr/>
                </a:tc>
                <a:extLst>
                  <a:ext uri="{0D108BD9-81ED-4DB2-BD59-A6C34878D82A}">
                    <a16:rowId xmlns:a16="http://schemas.microsoft.com/office/drawing/2014/main" xmlns="" val="10000"/>
                  </a:ext>
                </a:extLst>
              </a:tr>
              <a:tr h="442848">
                <a:tc>
                  <a:txBody>
                    <a:bodyPr/>
                    <a:lstStyle/>
                    <a:p>
                      <a:r>
                        <a:rPr lang="en-IN" dirty="0"/>
                        <a:t>World</a:t>
                      </a:r>
                      <a:endParaRPr lang="en-US" dirty="0"/>
                    </a:p>
                  </a:txBody>
                  <a:tcPr/>
                </a:tc>
                <a:tc>
                  <a:txBody>
                    <a:bodyPr/>
                    <a:lstStyle/>
                    <a:p>
                      <a:r>
                        <a:rPr lang="en-IN" dirty="0"/>
                        <a:t>6810</a:t>
                      </a:r>
                      <a:endParaRPr lang="en-US" dirty="0"/>
                    </a:p>
                  </a:txBody>
                  <a:tcPr/>
                </a:tc>
                <a:tc>
                  <a:txBody>
                    <a:bodyPr/>
                    <a:lstStyle/>
                    <a:p>
                      <a:r>
                        <a:rPr lang="en-IN" dirty="0"/>
                        <a:t>           50</a:t>
                      </a:r>
                      <a:endParaRPr lang="en-US" dirty="0"/>
                    </a:p>
                  </a:txBody>
                  <a:tcPr/>
                </a:tc>
                <a:extLst>
                  <a:ext uri="{0D108BD9-81ED-4DB2-BD59-A6C34878D82A}">
                    <a16:rowId xmlns:a16="http://schemas.microsoft.com/office/drawing/2014/main" xmlns="" val="10001"/>
                  </a:ext>
                </a:extLst>
              </a:tr>
              <a:tr h="442848">
                <a:tc>
                  <a:txBody>
                    <a:bodyPr/>
                    <a:lstStyle/>
                    <a:p>
                      <a:r>
                        <a:rPr lang="en-IN" dirty="0"/>
                        <a:t>More developed countries</a:t>
                      </a:r>
                      <a:endParaRPr lang="en-US" dirty="0"/>
                    </a:p>
                  </a:txBody>
                  <a:tcPr/>
                </a:tc>
                <a:tc>
                  <a:txBody>
                    <a:bodyPr/>
                    <a:lstStyle/>
                    <a:p>
                      <a:r>
                        <a:rPr lang="en-IN" dirty="0"/>
                        <a:t>1232</a:t>
                      </a:r>
                      <a:endParaRPr lang="en-US" dirty="0"/>
                    </a:p>
                  </a:txBody>
                  <a:tcPr/>
                </a:tc>
                <a:tc>
                  <a:txBody>
                    <a:bodyPr/>
                    <a:lstStyle/>
                    <a:p>
                      <a:r>
                        <a:rPr lang="en-IN" dirty="0"/>
                        <a:t>           75</a:t>
                      </a:r>
                      <a:endParaRPr lang="en-US" dirty="0"/>
                    </a:p>
                  </a:txBody>
                  <a:tcPr/>
                </a:tc>
                <a:extLst>
                  <a:ext uri="{0D108BD9-81ED-4DB2-BD59-A6C34878D82A}">
                    <a16:rowId xmlns:a16="http://schemas.microsoft.com/office/drawing/2014/main" xmlns="" val="10002"/>
                  </a:ext>
                </a:extLst>
              </a:tr>
              <a:tr h="442848">
                <a:tc>
                  <a:txBody>
                    <a:bodyPr/>
                    <a:lstStyle/>
                    <a:p>
                      <a:r>
                        <a:rPr lang="en-IN" dirty="0"/>
                        <a:t>Less developed countries</a:t>
                      </a:r>
                      <a:endParaRPr lang="en-US" dirty="0"/>
                    </a:p>
                  </a:txBody>
                  <a:tcPr/>
                </a:tc>
                <a:tc>
                  <a:txBody>
                    <a:bodyPr/>
                    <a:lstStyle/>
                    <a:p>
                      <a:r>
                        <a:rPr lang="en-IN" dirty="0"/>
                        <a:t>5578</a:t>
                      </a:r>
                      <a:endParaRPr lang="en-US" dirty="0"/>
                    </a:p>
                  </a:txBody>
                  <a:tcPr/>
                </a:tc>
                <a:tc>
                  <a:txBody>
                    <a:bodyPr/>
                    <a:lstStyle/>
                    <a:p>
                      <a:r>
                        <a:rPr lang="en-IN" dirty="0"/>
                        <a:t>           44</a:t>
                      </a:r>
                      <a:endParaRPr lang="en-US" dirty="0"/>
                    </a:p>
                  </a:txBody>
                  <a:tcPr/>
                </a:tc>
                <a:extLst>
                  <a:ext uri="{0D108BD9-81ED-4DB2-BD59-A6C34878D82A}">
                    <a16:rowId xmlns:a16="http://schemas.microsoft.com/office/drawing/2014/main" xmlns="" val="10003"/>
                  </a:ext>
                </a:extLst>
              </a:tr>
              <a:tr h="442848">
                <a:tc>
                  <a:txBody>
                    <a:bodyPr/>
                    <a:lstStyle/>
                    <a:p>
                      <a:r>
                        <a:rPr lang="en-IN" dirty="0"/>
                        <a:t>Sub Saharan Africa</a:t>
                      </a:r>
                      <a:endParaRPr lang="en-US" dirty="0"/>
                    </a:p>
                  </a:txBody>
                  <a:tcPr/>
                </a:tc>
                <a:tc>
                  <a:txBody>
                    <a:bodyPr/>
                    <a:lstStyle/>
                    <a:p>
                      <a:r>
                        <a:rPr lang="en-IN" dirty="0"/>
                        <a:t>836</a:t>
                      </a:r>
                      <a:endParaRPr lang="en-US" dirty="0"/>
                    </a:p>
                  </a:txBody>
                  <a:tcPr/>
                </a:tc>
                <a:tc>
                  <a:txBody>
                    <a:bodyPr/>
                    <a:lstStyle/>
                    <a:p>
                      <a:r>
                        <a:rPr lang="en-IN" dirty="0"/>
                        <a:t>           35</a:t>
                      </a:r>
                      <a:endParaRPr lang="en-US" dirty="0"/>
                    </a:p>
                  </a:txBody>
                  <a:tcPr/>
                </a:tc>
                <a:extLst>
                  <a:ext uri="{0D108BD9-81ED-4DB2-BD59-A6C34878D82A}">
                    <a16:rowId xmlns:a16="http://schemas.microsoft.com/office/drawing/2014/main" xmlns="" val="10004"/>
                  </a:ext>
                </a:extLst>
              </a:tr>
              <a:tr h="442848">
                <a:tc>
                  <a:txBody>
                    <a:bodyPr/>
                    <a:lstStyle/>
                    <a:p>
                      <a:r>
                        <a:rPr lang="en-IN" dirty="0" err="1"/>
                        <a:t>Nothern</a:t>
                      </a:r>
                      <a:r>
                        <a:rPr lang="en-IN" dirty="0"/>
                        <a:t>  Africa</a:t>
                      </a:r>
                      <a:endParaRPr lang="en-US" dirty="0"/>
                    </a:p>
                  </a:txBody>
                  <a:tcPr/>
                </a:tc>
                <a:tc>
                  <a:txBody>
                    <a:bodyPr/>
                    <a:lstStyle/>
                    <a:p>
                      <a:r>
                        <a:rPr lang="en-IN" dirty="0"/>
                        <a:t>205</a:t>
                      </a:r>
                      <a:endParaRPr lang="en-US" dirty="0"/>
                    </a:p>
                  </a:txBody>
                  <a:tcPr/>
                </a:tc>
                <a:tc>
                  <a:txBody>
                    <a:bodyPr/>
                    <a:lstStyle/>
                    <a:p>
                      <a:r>
                        <a:rPr lang="en-IN" dirty="0"/>
                        <a:t>           50</a:t>
                      </a:r>
                      <a:endParaRPr lang="en-US" dirty="0"/>
                    </a:p>
                  </a:txBody>
                  <a:tcPr/>
                </a:tc>
                <a:extLst>
                  <a:ext uri="{0D108BD9-81ED-4DB2-BD59-A6C34878D82A}">
                    <a16:rowId xmlns:a16="http://schemas.microsoft.com/office/drawing/2014/main" xmlns="" val="10005"/>
                  </a:ext>
                </a:extLst>
              </a:tr>
              <a:tr h="442848">
                <a:tc>
                  <a:txBody>
                    <a:bodyPr/>
                    <a:lstStyle/>
                    <a:p>
                      <a:r>
                        <a:rPr lang="en-IN" dirty="0"/>
                        <a:t>Latin America &amp; </a:t>
                      </a:r>
                      <a:r>
                        <a:rPr lang="en-IN" dirty="0" err="1"/>
                        <a:t>C.Sea</a:t>
                      </a:r>
                      <a:endParaRPr lang="en-US" dirty="0"/>
                    </a:p>
                  </a:txBody>
                  <a:tcPr/>
                </a:tc>
                <a:tc>
                  <a:txBody>
                    <a:bodyPr/>
                    <a:lstStyle/>
                    <a:p>
                      <a:r>
                        <a:rPr lang="en-IN" dirty="0"/>
                        <a:t>580</a:t>
                      </a:r>
                      <a:endParaRPr lang="en-US" dirty="0"/>
                    </a:p>
                  </a:txBody>
                  <a:tcPr/>
                </a:tc>
                <a:tc>
                  <a:txBody>
                    <a:bodyPr/>
                    <a:lstStyle/>
                    <a:p>
                      <a:r>
                        <a:rPr lang="en-IN" dirty="0"/>
                        <a:t>           77</a:t>
                      </a:r>
                      <a:endParaRPr lang="en-US" dirty="0"/>
                    </a:p>
                  </a:txBody>
                  <a:tcPr/>
                </a:tc>
                <a:extLst>
                  <a:ext uri="{0D108BD9-81ED-4DB2-BD59-A6C34878D82A}">
                    <a16:rowId xmlns:a16="http://schemas.microsoft.com/office/drawing/2014/main" xmlns="" val="10006"/>
                  </a:ext>
                </a:extLst>
              </a:tr>
              <a:tr h="442848">
                <a:tc>
                  <a:txBody>
                    <a:bodyPr/>
                    <a:lstStyle/>
                    <a:p>
                      <a:r>
                        <a:rPr lang="en-IN" dirty="0"/>
                        <a:t>West</a:t>
                      </a:r>
                      <a:r>
                        <a:rPr lang="en-IN" baseline="0" dirty="0"/>
                        <a:t> Asia</a:t>
                      </a:r>
                      <a:endParaRPr lang="en-US" dirty="0"/>
                    </a:p>
                  </a:txBody>
                  <a:tcPr/>
                </a:tc>
                <a:tc>
                  <a:txBody>
                    <a:bodyPr/>
                    <a:lstStyle/>
                    <a:p>
                      <a:r>
                        <a:rPr lang="en-IN" dirty="0"/>
                        <a:t>231</a:t>
                      </a:r>
                      <a:endParaRPr lang="en-US" dirty="0"/>
                    </a:p>
                  </a:txBody>
                  <a:tcPr/>
                </a:tc>
                <a:tc>
                  <a:txBody>
                    <a:bodyPr/>
                    <a:lstStyle/>
                    <a:p>
                      <a:r>
                        <a:rPr lang="en-IN" dirty="0"/>
                        <a:t>           64</a:t>
                      </a:r>
                      <a:endParaRPr lang="en-US" dirty="0"/>
                    </a:p>
                  </a:txBody>
                  <a:tcPr/>
                </a:tc>
                <a:extLst>
                  <a:ext uri="{0D108BD9-81ED-4DB2-BD59-A6C34878D82A}">
                    <a16:rowId xmlns:a16="http://schemas.microsoft.com/office/drawing/2014/main" xmlns="" val="10007"/>
                  </a:ext>
                </a:extLst>
              </a:tr>
              <a:tr h="442848">
                <a:tc>
                  <a:txBody>
                    <a:bodyPr/>
                    <a:lstStyle/>
                    <a:p>
                      <a:r>
                        <a:rPr lang="en-IN" dirty="0"/>
                        <a:t>South Central Asia</a:t>
                      </a:r>
                      <a:endParaRPr lang="en-US" dirty="0"/>
                    </a:p>
                  </a:txBody>
                  <a:tcPr/>
                </a:tc>
                <a:tc>
                  <a:txBody>
                    <a:bodyPr/>
                    <a:lstStyle/>
                    <a:p>
                      <a:r>
                        <a:rPr lang="en-IN" dirty="0"/>
                        <a:t>1726</a:t>
                      </a:r>
                      <a:endParaRPr lang="en-US" dirty="0"/>
                    </a:p>
                  </a:txBody>
                  <a:tcPr/>
                </a:tc>
                <a:tc>
                  <a:txBody>
                    <a:bodyPr/>
                    <a:lstStyle/>
                    <a:p>
                      <a:r>
                        <a:rPr lang="en-IN" dirty="0"/>
                        <a:t>           31</a:t>
                      </a:r>
                      <a:endParaRPr lang="en-US" dirty="0"/>
                    </a:p>
                  </a:txBody>
                  <a:tcPr/>
                </a:tc>
                <a:extLst>
                  <a:ext uri="{0D108BD9-81ED-4DB2-BD59-A6C34878D82A}">
                    <a16:rowId xmlns:a16="http://schemas.microsoft.com/office/drawing/2014/main" xmlns="" val="10008"/>
                  </a:ext>
                </a:extLst>
              </a:tr>
              <a:tr h="442848">
                <a:tc>
                  <a:txBody>
                    <a:bodyPr/>
                    <a:lstStyle/>
                    <a:p>
                      <a:r>
                        <a:rPr lang="en-IN" dirty="0"/>
                        <a:t>South East Asia</a:t>
                      </a:r>
                      <a:endParaRPr lang="en-US" dirty="0"/>
                    </a:p>
                  </a:txBody>
                  <a:tcPr/>
                </a:tc>
                <a:tc>
                  <a:txBody>
                    <a:bodyPr/>
                    <a:lstStyle/>
                    <a:p>
                      <a:r>
                        <a:rPr lang="en-IN" dirty="0"/>
                        <a:t>597</a:t>
                      </a:r>
                      <a:endParaRPr lang="en-US" dirty="0"/>
                    </a:p>
                  </a:txBody>
                  <a:tcPr/>
                </a:tc>
                <a:tc>
                  <a:txBody>
                    <a:bodyPr/>
                    <a:lstStyle/>
                    <a:p>
                      <a:r>
                        <a:rPr lang="en-IN" dirty="0"/>
                        <a:t>           43</a:t>
                      </a:r>
                      <a:endParaRPr lang="en-US" dirty="0"/>
                    </a:p>
                  </a:txBody>
                  <a:tcPr/>
                </a:tc>
                <a:extLst>
                  <a:ext uri="{0D108BD9-81ED-4DB2-BD59-A6C34878D82A}">
                    <a16:rowId xmlns:a16="http://schemas.microsoft.com/office/drawing/2014/main" xmlns="" val="10009"/>
                  </a:ext>
                </a:extLst>
              </a:tr>
              <a:tr h="442848">
                <a:tc>
                  <a:txBody>
                    <a:bodyPr/>
                    <a:lstStyle/>
                    <a:p>
                      <a:r>
                        <a:rPr lang="en-IN" dirty="0"/>
                        <a:t>East Asia</a:t>
                      </a:r>
                      <a:endParaRPr lang="en-US" dirty="0"/>
                    </a:p>
                  </a:txBody>
                  <a:tcPr/>
                </a:tc>
                <a:tc>
                  <a:txBody>
                    <a:bodyPr/>
                    <a:lstStyle/>
                    <a:p>
                      <a:r>
                        <a:rPr lang="en-IN" dirty="0"/>
                        <a:t>1564</a:t>
                      </a:r>
                      <a:endParaRPr lang="en-US" dirty="0"/>
                    </a:p>
                  </a:txBody>
                  <a:tcPr/>
                </a:tc>
                <a:tc>
                  <a:txBody>
                    <a:bodyPr/>
                    <a:lstStyle/>
                    <a:p>
                      <a:r>
                        <a:rPr lang="en-IN" dirty="0"/>
                        <a:t>           51</a:t>
                      </a:r>
                      <a:endParaRPr lang="en-US" dirty="0"/>
                    </a:p>
                  </a:txBody>
                  <a:tcPr/>
                </a:tc>
                <a:extLst>
                  <a:ext uri="{0D108BD9-81ED-4DB2-BD59-A6C34878D82A}">
                    <a16:rowId xmlns:a16="http://schemas.microsoft.com/office/drawing/2014/main" xmlns="" val="10010"/>
                  </a:ext>
                </a:extLst>
              </a:tr>
              <a:tr h="442848">
                <a:tc>
                  <a:txBody>
                    <a:bodyPr/>
                    <a:lstStyle/>
                    <a:p>
                      <a:r>
                        <a:rPr lang="en-IN" dirty="0"/>
                        <a:t>Easter Europe</a:t>
                      </a:r>
                      <a:endParaRPr lang="en-US" dirty="0"/>
                    </a:p>
                  </a:txBody>
                  <a:tcPr/>
                </a:tc>
                <a:tc>
                  <a:txBody>
                    <a:bodyPr/>
                    <a:lstStyle/>
                    <a:p>
                      <a:r>
                        <a:rPr lang="en-IN" dirty="0"/>
                        <a:t>295</a:t>
                      </a:r>
                      <a:endParaRPr lang="en-US" dirty="0"/>
                    </a:p>
                  </a:txBody>
                  <a:tcPr/>
                </a:tc>
                <a:tc>
                  <a:txBody>
                    <a:bodyPr/>
                    <a:lstStyle/>
                    <a:p>
                      <a:r>
                        <a:rPr lang="en-IN" dirty="0"/>
                        <a:t>           69</a:t>
                      </a:r>
                      <a:endParaRPr lang="en-US" dirty="0"/>
                    </a:p>
                  </a:txBody>
                  <a:tcPr/>
                </a:tc>
                <a:extLst>
                  <a:ext uri="{0D108BD9-81ED-4DB2-BD59-A6C34878D82A}">
                    <a16:rowId xmlns:a16="http://schemas.microsoft.com/office/drawing/2014/main" xmlns="" val="10011"/>
                  </a:ext>
                </a:extLst>
              </a:tr>
            </a:tbl>
          </a:graphicData>
        </a:graphic>
      </p:graphicFrame>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504056"/>
          </a:xfrm>
        </p:spPr>
        <p:txBody>
          <a:bodyPr>
            <a:noAutofit/>
          </a:bodyPr>
          <a:lstStyle/>
          <a:p>
            <a:r>
              <a:rPr lang="en-US" sz="2800" b="1" u="sng" dirty="0"/>
              <a:t>6.b.Larger Rural Populations but Rapid Rural-to-Urban Migration</a:t>
            </a:r>
            <a:endParaRPr lang="en-US" sz="2800" u="sng" dirty="0"/>
          </a:p>
        </p:txBody>
      </p:sp>
      <p:sp>
        <p:nvSpPr>
          <p:cNvPr id="3" name="Content Placeholder 2"/>
          <p:cNvSpPr>
            <a:spLocks noGrp="1"/>
          </p:cNvSpPr>
          <p:nvPr>
            <p:ph idx="1"/>
          </p:nvPr>
        </p:nvSpPr>
        <p:spPr>
          <a:xfrm>
            <a:off x="457200" y="1052736"/>
            <a:ext cx="8229600" cy="5271864"/>
          </a:xfrm>
        </p:spPr>
        <p:txBody>
          <a:bodyPr>
            <a:normAutofit fontScale="92500" lnSpcReduction="20000"/>
          </a:bodyPr>
          <a:lstStyle/>
          <a:p>
            <a:r>
              <a:rPr lang="en-US" dirty="0"/>
              <a:t>One of the major characteristics of economic development today is a shift from agriculture to manufacturing and services.</a:t>
            </a:r>
          </a:p>
          <a:p>
            <a:r>
              <a:rPr lang="en-US" dirty="0"/>
              <a:t>The share of urban population in the  world as a whole has crossed 50%  as seen in previous slide .It means more people live in cities than in rural areas. </a:t>
            </a:r>
          </a:p>
          <a:p>
            <a:r>
              <a:rPr lang="en-US" dirty="0"/>
              <a:t>As far as developing countries are concerned, a much higher share of the population lives in rural areas, and correspondingly fewer in urban areas, as seen in Table on previous slide.</a:t>
            </a:r>
          </a:p>
          <a:p>
            <a:r>
              <a:rPr lang="en-IN" dirty="0"/>
              <a:t>But </a:t>
            </a:r>
            <a:r>
              <a:rPr lang="en-US" dirty="0"/>
              <a:t>a massive population shift is also under way as hundreds of millions of people are moving from rural to urban areas, fueling rapid urbanization </a:t>
            </a:r>
          </a:p>
          <a:p>
            <a:r>
              <a:rPr lang="en-US" dirty="0"/>
              <a:t>But at the same time sub-Saharan Africa and most of Asia still remain predominantly rural. </a:t>
            </a: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504056"/>
          </a:xfrm>
        </p:spPr>
        <p:txBody>
          <a:bodyPr>
            <a:noAutofit/>
          </a:bodyPr>
          <a:lstStyle/>
          <a:p>
            <a:r>
              <a:rPr lang="en-US" sz="2800" b="1" u="sng" dirty="0"/>
              <a:t>7.a.Lower Levels of Industrialization and Manufactured Exports</a:t>
            </a:r>
            <a:endParaRPr lang="en-US" sz="2800" u="sng" dirty="0"/>
          </a:p>
        </p:txBody>
      </p:sp>
      <p:sp>
        <p:nvSpPr>
          <p:cNvPr id="3" name="Content Placeholder 2"/>
          <p:cNvSpPr>
            <a:spLocks noGrp="1"/>
          </p:cNvSpPr>
          <p:nvPr>
            <p:ph idx="1"/>
          </p:nvPr>
        </p:nvSpPr>
        <p:spPr>
          <a:xfrm>
            <a:off x="457200" y="1052736"/>
            <a:ext cx="8229600" cy="5271864"/>
          </a:xfrm>
        </p:spPr>
        <p:txBody>
          <a:bodyPr>
            <a:normAutofit lnSpcReduction="10000"/>
          </a:bodyPr>
          <a:lstStyle/>
          <a:p>
            <a:r>
              <a:rPr lang="en-US" dirty="0"/>
              <a:t>Industrialization is associated with high productivity and incomes and has been a hallmark of modernization and national economic power. </a:t>
            </a:r>
          </a:p>
          <a:p>
            <a:r>
              <a:rPr lang="en-US" dirty="0"/>
              <a:t>That is why most developing countries have made industrialization a high national priority, with a number of prominent success stories in Asia.</a:t>
            </a:r>
          </a:p>
          <a:p>
            <a:r>
              <a:rPr lang="en-US" dirty="0"/>
              <a:t>Generally, developing countries have a far higher share of employment in agriculture than developed countries. </a:t>
            </a:r>
          </a:p>
          <a:p>
            <a:r>
              <a:rPr lang="en-US" dirty="0"/>
              <a:t>Moreover , in developed countries, agriculture represents a very small share of both employment and output. For example it is about 1% to 2% in Canada, the United States and United Kingdom.</a:t>
            </a:r>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576064"/>
          </a:xfrm>
        </p:spPr>
        <p:txBody>
          <a:bodyPr>
            <a:noAutofit/>
          </a:bodyPr>
          <a:lstStyle/>
          <a:p>
            <a:r>
              <a:rPr lang="en-US" sz="2800" b="1" u="sng" dirty="0"/>
              <a:t>7.b.Lower Levels of Industrialization and Manufactured Exports</a:t>
            </a:r>
            <a:endParaRPr lang="en-US" sz="2800" dirty="0"/>
          </a:p>
        </p:txBody>
      </p:sp>
      <p:sp>
        <p:nvSpPr>
          <p:cNvPr id="3" name="Content Placeholder 2"/>
          <p:cNvSpPr>
            <a:spLocks noGrp="1"/>
          </p:cNvSpPr>
          <p:nvPr>
            <p:ph idx="1"/>
          </p:nvPr>
        </p:nvSpPr>
        <p:spPr>
          <a:xfrm>
            <a:off x="457200" y="1340768"/>
            <a:ext cx="8229600" cy="4983832"/>
          </a:xfrm>
        </p:spPr>
        <p:txBody>
          <a:bodyPr/>
          <a:lstStyle/>
          <a:p>
            <a:r>
              <a:rPr lang="en-US" dirty="0"/>
              <a:t>In Madagascar while about 82% of both men and women worked in agriculture , it represented only a quarter of total output. In Indonesia, 41% of both men and women worked in agriculture, but it represented just 14% of output. </a:t>
            </a:r>
          </a:p>
          <a:p>
            <a:r>
              <a:rPr lang="en-US" dirty="0"/>
              <a:t>There is also a gender perspective in this </a:t>
            </a:r>
            <a:r>
              <a:rPr lang="en-US" dirty="0" err="1"/>
              <a:t>regard.For</a:t>
            </a:r>
            <a:r>
              <a:rPr lang="en-US" dirty="0"/>
              <a:t> example in Latin America a significantly higher proportion of men work in agriculture than women; </a:t>
            </a:r>
          </a:p>
          <a:p>
            <a:r>
              <a:rPr lang="en-US" dirty="0"/>
              <a:t>But in many countries in Africa and Asia, a larger proportion of women work in agriculture.</a:t>
            </a:r>
          </a:p>
          <a:p>
            <a:endParaRPr lang="en-US" dirty="0"/>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76672"/>
            <a:ext cx="8229600" cy="504056"/>
          </a:xfrm>
        </p:spPr>
        <p:txBody>
          <a:bodyPr>
            <a:noAutofit/>
          </a:bodyPr>
          <a:lstStyle/>
          <a:p>
            <a:r>
              <a:rPr lang="en-US" sz="2800" b="1" u="sng" dirty="0"/>
              <a:t>7.c.Lower Levels of Industrialization and Manufactured Exports</a:t>
            </a:r>
            <a:endParaRPr lang="en-US" sz="2800" dirty="0"/>
          </a:p>
        </p:txBody>
      </p:sp>
      <p:sp>
        <p:nvSpPr>
          <p:cNvPr id="3" name="Content Placeholder 2"/>
          <p:cNvSpPr>
            <a:spLocks noGrp="1"/>
          </p:cNvSpPr>
          <p:nvPr>
            <p:ph idx="1"/>
          </p:nvPr>
        </p:nvSpPr>
        <p:spPr>
          <a:xfrm>
            <a:off x="457200" y="1412776"/>
            <a:ext cx="8229600" cy="4911824"/>
          </a:xfrm>
        </p:spPr>
        <p:txBody>
          <a:bodyPr>
            <a:normAutofit/>
          </a:bodyPr>
          <a:lstStyle/>
          <a:p>
            <a:r>
              <a:rPr lang="en-US" dirty="0"/>
              <a:t>Structural transformation of employment has been occurring in developing countries.</a:t>
            </a:r>
          </a:p>
          <a:p>
            <a:r>
              <a:rPr lang="en-US" dirty="0"/>
              <a:t>During 1990-1992 to 2008-11 there have been substantial declines over this two-decade period in the share in employment in agriculture in most developing countries. </a:t>
            </a:r>
          </a:p>
          <a:p>
            <a:r>
              <a:rPr lang="en-US" dirty="0"/>
              <a:t>For example, in Indonesia the proportion of men who work in agriculture fell from 54% to 37%; and the proportion of women who work in agriculture fell from 57% to 35%.</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a:bodyPr>
          <a:lstStyle/>
          <a:p>
            <a:r>
              <a:rPr lang="en-US" dirty="0"/>
              <a:t>7. Lower levels of industrialization,</a:t>
            </a:r>
          </a:p>
          <a:p>
            <a:endParaRPr lang="en-US" dirty="0"/>
          </a:p>
          <a:p>
            <a:r>
              <a:rPr lang="en-US" dirty="0"/>
              <a:t>8. Adverse geography,</a:t>
            </a:r>
          </a:p>
          <a:p>
            <a:endParaRPr lang="en-US" dirty="0"/>
          </a:p>
          <a:p>
            <a:r>
              <a:rPr lang="en-US" dirty="0"/>
              <a:t>9. Underdeveloped financial and other markets,</a:t>
            </a:r>
          </a:p>
          <a:p>
            <a:endParaRPr lang="en-US" dirty="0"/>
          </a:p>
          <a:p>
            <a:r>
              <a:rPr lang="en-US" dirty="0"/>
              <a:t>10. Lingering colonial impacts such as poor institutions and often external dependence.</a:t>
            </a:r>
          </a:p>
          <a:p>
            <a:endParaRPr lang="en-US"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432048"/>
          </a:xfrm>
        </p:spPr>
        <p:txBody>
          <a:bodyPr>
            <a:noAutofit/>
          </a:bodyPr>
          <a:lstStyle/>
          <a:p>
            <a:r>
              <a:rPr lang="en-US" sz="2800" b="1" u="sng" dirty="0"/>
              <a:t>7.d.Lower Levels of Industrialization and Manufactured Exports</a:t>
            </a:r>
            <a:endParaRPr lang="en-US" sz="2800" dirty="0"/>
          </a:p>
        </p:txBody>
      </p:sp>
      <p:sp>
        <p:nvSpPr>
          <p:cNvPr id="3" name="Content Placeholder 2"/>
          <p:cNvSpPr>
            <a:spLocks noGrp="1"/>
          </p:cNvSpPr>
          <p:nvPr>
            <p:ph idx="1"/>
          </p:nvPr>
        </p:nvSpPr>
        <p:spPr>
          <a:xfrm>
            <a:off x="457200" y="1124744"/>
            <a:ext cx="8229600" cy="5199856"/>
          </a:xfrm>
        </p:spPr>
        <p:txBody>
          <a:bodyPr>
            <a:normAutofit fontScale="92500" lnSpcReduction="10000"/>
          </a:bodyPr>
          <a:lstStyle/>
          <a:p>
            <a:r>
              <a:rPr lang="en-US" dirty="0"/>
              <a:t>At the same time, the share of employment in industry in many developed countries is smaller now than in some developing countries, particularly among women, as developed countries continue their secular trend to switch to from industry to service sector employment.</a:t>
            </a:r>
          </a:p>
          <a:p>
            <a:r>
              <a:rPr lang="en-US" dirty="0"/>
              <a:t>Relatively few countries managed a substantial gain of the fraction in manufacturing in this period; Indonesia, Turkey, and Mexico showed modest gains, particularly for men. </a:t>
            </a:r>
          </a:p>
          <a:p>
            <a:r>
              <a:rPr lang="en-US" dirty="0"/>
              <a:t>Other evidence indicates that a large fraction of global manufacturing jobs were gained in one country—China—during this period; but comparable data for China were unavailable for  comparison.</a:t>
            </a:r>
          </a:p>
          <a:p>
            <a:r>
              <a:rPr lang="en-US" dirty="0"/>
              <a:t>But the share of industrial employment in Africa remains low for both men and women in most countries</a:t>
            </a: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48680"/>
            <a:ext cx="8229600" cy="360040"/>
          </a:xfrm>
        </p:spPr>
        <p:txBody>
          <a:bodyPr>
            <a:noAutofit/>
          </a:bodyPr>
          <a:lstStyle/>
          <a:p>
            <a:r>
              <a:rPr lang="en-US" sz="2800" b="1" u="sng" dirty="0"/>
              <a:t>7.e.Lower Levels of Industrialization and Manufactured Exports</a:t>
            </a:r>
            <a:endParaRPr lang="en-US" sz="2800" dirty="0"/>
          </a:p>
        </p:txBody>
      </p:sp>
      <p:sp>
        <p:nvSpPr>
          <p:cNvPr id="3" name="Content Placeholder 2"/>
          <p:cNvSpPr>
            <a:spLocks noGrp="1"/>
          </p:cNvSpPr>
          <p:nvPr>
            <p:ph idx="1"/>
          </p:nvPr>
        </p:nvSpPr>
        <p:spPr>
          <a:xfrm>
            <a:off x="457200" y="1196752"/>
            <a:ext cx="8229600" cy="5127848"/>
          </a:xfrm>
        </p:spPr>
        <p:txBody>
          <a:bodyPr>
            <a:normAutofit/>
          </a:bodyPr>
          <a:lstStyle/>
          <a:p>
            <a:r>
              <a:rPr lang="en-US" dirty="0"/>
              <a:t>Along with lower industrialization, developing nations tended to have a higher dependence on primary export. </a:t>
            </a:r>
          </a:p>
          <a:p>
            <a:r>
              <a:rPr lang="en-US" dirty="0"/>
              <a:t>Most developing countries have diversified away from agricultural and mineral exports to some degree. </a:t>
            </a:r>
          </a:p>
          <a:p>
            <a:r>
              <a:rPr lang="en-US" dirty="0"/>
              <a:t>The middle income countries are rapidly catching up with the developed world in the share of manufactured goods in their exports.</a:t>
            </a:r>
          </a:p>
          <a:p>
            <a:r>
              <a:rPr lang="en-US" dirty="0"/>
              <a:t>However, the low-income countries , particularly those in Africa, remain highly dependent on a relatively small number of agricultural and mineral exports.</a:t>
            </a:r>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504056"/>
          </a:xfrm>
        </p:spPr>
        <p:txBody>
          <a:bodyPr>
            <a:noAutofit/>
          </a:bodyPr>
          <a:lstStyle/>
          <a:p>
            <a:r>
              <a:rPr lang="en-IN" sz="3200" dirty="0"/>
              <a:t>8.</a:t>
            </a:r>
            <a:r>
              <a:rPr lang="en-US" sz="3200" b="1" dirty="0"/>
              <a:t> a. Adverse Geography</a:t>
            </a:r>
            <a:endParaRPr lang="en-US" sz="3200" dirty="0"/>
          </a:p>
        </p:txBody>
      </p:sp>
      <p:sp>
        <p:nvSpPr>
          <p:cNvPr id="3" name="Content Placeholder 2"/>
          <p:cNvSpPr>
            <a:spLocks noGrp="1"/>
          </p:cNvSpPr>
          <p:nvPr>
            <p:ph idx="1"/>
          </p:nvPr>
        </p:nvSpPr>
        <p:spPr>
          <a:xfrm>
            <a:off x="457200" y="1268760"/>
            <a:ext cx="8229600" cy="5055840"/>
          </a:xfrm>
        </p:spPr>
        <p:txBody>
          <a:bodyPr>
            <a:normAutofit lnSpcReduction="10000"/>
          </a:bodyPr>
          <a:lstStyle/>
          <a:p>
            <a:r>
              <a:rPr lang="en-US" dirty="0"/>
              <a:t>Many analysts argue that geography must plays some role in problems of agriculture , public health, and comparative development. </a:t>
            </a:r>
          </a:p>
          <a:p>
            <a:r>
              <a:rPr lang="en-US" dirty="0"/>
              <a:t>For example Landlocked economies, common in Africa, often have lower incomes than coastal economies.</a:t>
            </a:r>
          </a:p>
          <a:p>
            <a:r>
              <a:rPr lang="en-US" dirty="0"/>
              <a:t>Developing countries are primarily tropical or subtropical, and this has meant that they suffer more from tropical pests and parasites, endemic diseases such as malaria, water resource constraints, and extremes of heat.</a:t>
            </a:r>
          </a:p>
          <a:p>
            <a:r>
              <a:rPr lang="en-US" dirty="0"/>
              <a:t>Even global warming is projected to have its greatest negative impact on Africa and South Asia</a:t>
            </a:r>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432048"/>
          </a:xfrm>
        </p:spPr>
        <p:txBody>
          <a:bodyPr>
            <a:normAutofit fontScale="90000"/>
          </a:bodyPr>
          <a:lstStyle/>
          <a:p>
            <a:r>
              <a:rPr lang="en-IN" sz="3200" dirty="0"/>
              <a:t>8.b.</a:t>
            </a:r>
            <a:r>
              <a:rPr lang="en-US" sz="3200" b="1" dirty="0"/>
              <a:t> Adverse Geography</a:t>
            </a:r>
            <a:endParaRPr lang="en-US" sz="3200" dirty="0"/>
          </a:p>
        </p:txBody>
      </p:sp>
      <p:sp>
        <p:nvSpPr>
          <p:cNvPr id="3" name="Content Placeholder 2"/>
          <p:cNvSpPr>
            <a:spLocks noGrp="1"/>
          </p:cNvSpPr>
          <p:nvPr>
            <p:ph idx="1"/>
          </p:nvPr>
        </p:nvSpPr>
        <p:spPr>
          <a:xfrm>
            <a:off x="457200" y="1052736"/>
            <a:ext cx="8229600" cy="5271864"/>
          </a:xfrm>
        </p:spPr>
        <p:txBody>
          <a:bodyPr>
            <a:normAutofit lnSpcReduction="10000"/>
          </a:bodyPr>
          <a:lstStyle/>
          <a:p>
            <a:r>
              <a:rPr lang="en-US" dirty="0"/>
              <a:t>The extreme case of favorable physical resource endowment is the oil rich Persian Gulf states. </a:t>
            </a:r>
          </a:p>
          <a:p>
            <a:r>
              <a:rPr lang="en-US" dirty="0"/>
              <a:t>At the other extreme are countries like Chad, Yemen, Haiti, and Bangladesh, where endowments of raw materials and minerals and even fertile land are relatively minimal.</a:t>
            </a:r>
          </a:p>
          <a:p>
            <a:r>
              <a:rPr lang="en-US" b="1" dirty="0"/>
              <a:t>Resource endowment : </a:t>
            </a:r>
            <a:r>
              <a:rPr lang="en-US" dirty="0"/>
              <a:t>A</a:t>
            </a:r>
            <a:r>
              <a:rPr lang="en-US" b="1" dirty="0"/>
              <a:t> </a:t>
            </a:r>
            <a:r>
              <a:rPr lang="en-US" dirty="0"/>
              <a:t>nation’s supply of usable factors of production, including mineral deposits, raw materials , and </a:t>
            </a:r>
            <a:r>
              <a:rPr lang="en-US" dirty="0" err="1"/>
              <a:t>labour</a:t>
            </a:r>
            <a:r>
              <a:rPr lang="en-US" dirty="0"/>
              <a:t>.</a:t>
            </a:r>
          </a:p>
          <a:p>
            <a:r>
              <a:rPr lang="en-US" dirty="0"/>
              <a:t>Clearly, geography is not destiny; high-income Singapore lies almost directly on the equator, and parts of southern India have exhibited enormous economic dynamism in recent years</a:t>
            </a:r>
          </a:p>
          <a:p>
            <a:endParaRPr lang="en-US" dirty="0"/>
          </a:p>
          <a:p>
            <a:endParaRPr lang="en-US"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76064"/>
          </a:xfrm>
        </p:spPr>
        <p:txBody>
          <a:bodyPr>
            <a:normAutofit/>
          </a:bodyPr>
          <a:lstStyle/>
          <a:p>
            <a:r>
              <a:rPr lang="en-US" sz="3200" b="1" dirty="0"/>
              <a:t>9.a.Underdeveloped Markets</a:t>
            </a:r>
            <a:endParaRPr lang="en-US" sz="3200" dirty="0"/>
          </a:p>
        </p:txBody>
      </p:sp>
      <p:sp>
        <p:nvSpPr>
          <p:cNvPr id="3" name="Content Placeholder 2"/>
          <p:cNvSpPr>
            <a:spLocks noGrp="1"/>
          </p:cNvSpPr>
          <p:nvPr>
            <p:ph idx="1"/>
          </p:nvPr>
        </p:nvSpPr>
        <p:spPr>
          <a:xfrm>
            <a:off x="457200" y="1124744"/>
            <a:ext cx="8229600" cy="5199856"/>
          </a:xfrm>
        </p:spPr>
        <p:txBody>
          <a:bodyPr>
            <a:normAutofit/>
          </a:bodyPr>
          <a:lstStyle/>
          <a:p>
            <a:r>
              <a:rPr lang="en-US" dirty="0"/>
              <a:t>Imperfect markets and incomplete information are far more prevalent in developing countries, with the result that domestic markets, notably but not only financial markets, have worked less efficiently.</a:t>
            </a:r>
          </a:p>
          <a:p>
            <a:r>
              <a:rPr lang="en-US" dirty="0"/>
              <a:t>Some aspects of market underdevelopment are that they often lack –</a:t>
            </a:r>
          </a:p>
          <a:p>
            <a:r>
              <a:rPr lang="en-US" dirty="0"/>
              <a:t>(1) a legal system that enforces contracts and validates property rights;</a:t>
            </a:r>
          </a:p>
          <a:p>
            <a:r>
              <a:rPr lang="en-US" dirty="0"/>
              <a:t>(2) a stable and trustworthy currency; </a:t>
            </a:r>
          </a:p>
          <a:p>
            <a:r>
              <a:rPr lang="en-US" dirty="0"/>
              <a:t>(3) an infrastructure of roads and utilities that results in low transport and communication costs so as to facilitate interregional trade;</a:t>
            </a:r>
          </a:p>
        </p:txBody>
      </p:sp>
    </p:spTree>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504056"/>
          </a:xfrm>
        </p:spPr>
        <p:txBody>
          <a:bodyPr>
            <a:noAutofit/>
          </a:bodyPr>
          <a:lstStyle/>
          <a:p>
            <a:r>
              <a:rPr lang="en-US" sz="3200" b="1" dirty="0"/>
              <a:t>9.b.Underdeveloped Markets</a:t>
            </a:r>
            <a:endParaRPr lang="en-US" sz="3200" dirty="0"/>
          </a:p>
        </p:txBody>
      </p:sp>
      <p:sp>
        <p:nvSpPr>
          <p:cNvPr id="3" name="Content Placeholder 2"/>
          <p:cNvSpPr>
            <a:spLocks noGrp="1"/>
          </p:cNvSpPr>
          <p:nvPr>
            <p:ph idx="1"/>
          </p:nvPr>
        </p:nvSpPr>
        <p:spPr>
          <a:xfrm>
            <a:off x="457200" y="1484784"/>
            <a:ext cx="8229600" cy="4839816"/>
          </a:xfrm>
        </p:spPr>
        <p:txBody>
          <a:bodyPr>
            <a:normAutofit/>
          </a:bodyPr>
          <a:lstStyle/>
          <a:p>
            <a:r>
              <a:rPr lang="en-US" dirty="0"/>
              <a:t>(4) a well-developed and efficiently regulated system of banking and insurance, with broad access and with formal credit markets that select projects and allocate loanable funds on the basis of relative economic profitability and enforce rules of repayment; </a:t>
            </a:r>
          </a:p>
          <a:p>
            <a:r>
              <a:rPr lang="en-US" dirty="0"/>
              <a:t>(5) substantial market information for consumers and producers about prices, quantities, and qualities of products and resources as well as the creditworthiness of potential borrowers; and</a:t>
            </a:r>
          </a:p>
          <a:p>
            <a:r>
              <a:rPr lang="en-US" dirty="0"/>
              <a:t>(6) social norms that facilitate successful long-term business relationships</a:t>
            </a:r>
          </a:p>
        </p:txBody>
      </p:sp>
    </p:spTree>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76672"/>
            <a:ext cx="8229600" cy="864096"/>
          </a:xfrm>
        </p:spPr>
        <p:txBody>
          <a:bodyPr>
            <a:normAutofit/>
          </a:bodyPr>
          <a:lstStyle/>
          <a:p>
            <a:r>
              <a:rPr lang="en-US" sz="3200" b="1" dirty="0"/>
              <a:t>9.c.Underdeveloped Markets</a:t>
            </a:r>
            <a:endParaRPr lang="en-US" sz="3200" dirty="0"/>
          </a:p>
        </p:txBody>
      </p:sp>
      <p:sp>
        <p:nvSpPr>
          <p:cNvPr id="3" name="Content Placeholder 2"/>
          <p:cNvSpPr>
            <a:spLocks noGrp="1"/>
          </p:cNvSpPr>
          <p:nvPr>
            <p:ph idx="1"/>
          </p:nvPr>
        </p:nvSpPr>
        <p:spPr>
          <a:xfrm>
            <a:off x="457200" y="1700808"/>
            <a:ext cx="8229600" cy="4623792"/>
          </a:xfrm>
        </p:spPr>
        <p:txBody>
          <a:bodyPr>
            <a:normAutofit/>
          </a:bodyPr>
          <a:lstStyle/>
          <a:p>
            <a:r>
              <a:rPr lang="en-US" b="1" dirty="0"/>
              <a:t>Imperfect market : </a:t>
            </a:r>
            <a:r>
              <a:rPr lang="en-US" dirty="0"/>
              <a:t>A market in which the theoretical assumptions of perfect competition are violated by the existence of, for example, a small number of buyers and sellers, barriers to entry, and incomplete information.</a:t>
            </a:r>
          </a:p>
          <a:p>
            <a:r>
              <a:rPr lang="en-US" b="1" dirty="0"/>
              <a:t>Incomplete information :</a:t>
            </a:r>
            <a:r>
              <a:rPr lang="en-US" dirty="0"/>
              <a:t> The absence of information that producers and consumers need to make efficient decisions resulting in underperforming markets.</a:t>
            </a:r>
          </a:p>
        </p:txBody>
      </p:sp>
    </p:spTree>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t>10.a.Lingering Colonial Impacts and Unequal</a:t>
            </a:r>
            <a:br>
              <a:rPr lang="en-US" sz="3200" b="1" dirty="0"/>
            </a:br>
            <a:r>
              <a:rPr lang="en-US" sz="3200" b="1" dirty="0"/>
              <a:t>International Relations</a:t>
            </a:r>
            <a:endParaRPr lang="en-US" sz="3200" dirty="0"/>
          </a:p>
        </p:txBody>
      </p:sp>
      <p:sp>
        <p:nvSpPr>
          <p:cNvPr id="4" name="Content Placeholder 3"/>
          <p:cNvSpPr>
            <a:spLocks noGrp="1"/>
          </p:cNvSpPr>
          <p:nvPr>
            <p:ph idx="1"/>
          </p:nvPr>
        </p:nvSpPr>
        <p:spPr/>
        <p:txBody>
          <a:bodyPr>
            <a:normAutofit fontScale="92500" lnSpcReduction="10000"/>
          </a:bodyPr>
          <a:lstStyle/>
          <a:p>
            <a:r>
              <a:rPr lang="en-US" b="1" u="sng" dirty="0"/>
              <a:t>Colonial Legacy </a:t>
            </a:r>
            <a:r>
              <a:rPr lang="en-US" b="1" dirty="0"/>
              <a:t>: </a:t>
            </a:r>
            <a:r>
              <a:rPr lang="en-US" dirty="0"/>
              <a:t>Most developing countries were once colonies of Europe or otherwise dominated by European or other foreign powers, </a:t>
            </a:r>
          </a:p>
          <a:p>
            <a:r>
              <a:rPr lang="en-US" dirty="0"/>
              <a:t>Institutions created during the colonial period often had harmful effects on development.</a:t>
            </a:r>
          </a:p>
          <a:p>
            <a:r>
              <a:rPr lang="en-US" dirty="0"/>
              <a:t>Both domestically and internationally, developing countries have more often lacked institutions and formal organizations of the type that have benefited the developed world.</a:t>
            </a:r>
          </a:p>
          <a:p>
            <a:r>
              <a:rPr lang="en-US" dirty="0"/>
              <a:t>Even several decades after independence, the effects of the colonial era linger for many developing nations, particularly the least developed ones.</a:t>
            </a:r>
          </a:p>
        </p:txBody>
      </p:sp>
    </p:spTree>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a:t>10.b.Lingering Colonial Impacts and Unequal</a:t>
            </a:r>
            <a:br>
              <a:rPr lang="en-US" sz="2800" b="1" dirty="0"/>
            </a:br>
            <a:r>
              <a:rPr lang="en-US" sz="2800" b="1" dirty="0"/>
              <a:t>International Relations</a:t>
            </a:r>
            <a:endParaRPr lang="en-US" sz="2800" dirty="0"/>
          </a:p>
        </p:txBody>
      </p:sp>
      <p:sp>
        <p:nvSpPr>
          <p:cNvPr id="3" name="Content Placeholder 2"/>
          <p:cNvSpPr>
            <a:spLocks noGrp="1"/>
          </p:cNvSpPr>
          <p:nvPr>
            <p:ph idx="1"/>
          </p:nvPr>
        </p:nvSpPr>
        <p:spPr/>
        <p:txBody>
          <a:bodyPr>
            <a:normAutofit/>
          </a:bodyPr>
          <a:lstStyle/>
          <a:p>
            <a:r>
              <a:rPr lang="en-US" b="1" u="sng" dirty="0"/>
              <a:t>External Dependence </a:t>
            </a:r>
            <a:r>
              <a:rPr lang="en-US" b="1" dirty="0"/>
              <a:t>: </a:t>
            </a:r>
            <a:r>
              <a:rPr lang="en-US" dirty="0"/>
              <a:t>Relatively , developing countries have also been less well organized and influential in international relations, with sometimes adverse consequences for development.</a:t>
            </a:r>
          </a:p>
          <a:p>
            <a:r>
              <a:rPr lang="en-US" dirty="0"/>
              <a:t>For example, agreements within the World Trade Organization (WTO) and its predecessors, concerning matters, such as agricultural subsidies in rich countries that harm developing-country farmers and one-sided regulation of intellectual property rights have often been relatively unfavorable to the developing world.</a:t>
            </a:r>
          </a:p>
        </p:txBody>
      </p:sp>
    </p:spTree>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864096"/>
          </a:xfrm>
        </p:spPr>
        <p:txBody>
          <a:bodyPr>
            <a:normAutofit fontScale="90000"/>
          </a:bodyPr>
          <a:lstStyle/>
          <a:p>
            <a:r>
              <a:rPr lang="en-US" sz="2800" b="1" dirty="0"/>
              <a:t>10.c.Lingering Colonial Impacts and Unequal</a:t>
            </a:r>
            <a:br>
              <a:rPr lang="en-US" sz="2800" b="1" dirty="0"/>
            </a:br>
            <a:r>
              <a:rPr lang="en-US" sz="2800" b="1" dirty="0"/>
              <a:t>International Relations</a:t>
            </a:r>
            <a:endParaRPr lang="en-US" sz="2800" dirty="0"/>
          </a:p>
        </p:txBody>
      </p:sp>
      <p:sp>
        <p:nvSpPr>
          <p:cNvPr id="3" name="Content Placeholder 2"/>
          <p:cNvSpPr>
            <a:spLocks noGrp="1"/>
          </p:cNvSpPr>
          <p:nvPr>
            <p:ph idx="1"/>
          </p:nvPr>
        </p:nvSpPr>
        <p:spPr>
          <a:xfrm>
            <a:off x="457200" y="1628800"/>
            <a:ext cx="8229600" cy="4695800"/>
          </a:xfrm>
        </p:spPr>
        <p:txBody>
          <a:bodyPr>
            <a:normAutofit fontScale="92500" lnSpcReduction="20000"/>
          </a:bodyPr>
          <a:lstStyle/>
          <a:p>
            <a:r>
              <a:rPr lang="en-US" dirty="0"/>
              <a:t>More generally, developing nations have weaker bargaining positions than developed nations in international economic relations.</a:t>
            </a:r>
          </a:p>
          <a:p>
            <a:r>
              <a:rPr lang="en-US" dirty="0"/>
              <a:t>Developing nations are also dependent on the developed world for environmental preservation, on which hopes for sustainable development depend.</a:t>
            </a:r>
          </a:p>
          <a:p>
            <a:r>
              <a:rPr lang="en-US" dirty="0"/>
              <a:t>One of the greatest concern is that  global warming is projected to harm developing regions more than developed ones; </a:t>
            </a:r>
          </a:p>
          <a:p>
            <a:r>
              <a:rPr lang="en-US" dirty="0"/>
              <a:t>yet both accumulated and current greenhouse gas emissions still largely originate in the high-income countries, despite the role of developing-country deforestation and growing emissions from lower middle-income countries such as China and India.</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2.1 Defining the Developing World</a:t>
            </a:r>
            <a:endParaRPr lang="en-US" dirty="0"/>
          </a:p>
        </p:txBody>
      </p:sp>
      <p:sp>
        <p:nvSpPr>
          <p:cNvPr id="3" name="Content Placeholder 2"/>
          <p:cNvSpPr>
            <a:spLocks noGrp="1"/>
          </p:cNvSpPr>
          <p:nvPr>
            <p:ph idx="1"/>
          </p:nvPr>
        </p:nvSpPr>
        <p:spPr/>
        <p:txBody>
          <a:bodyPr>
            <a:normAutofit/>
          </a:bodyPr>
          <a:lstStyle/>
          <a:p>
            <a:r>
              <a:rPr lang="en-US" dirty="0"/>
              <a:t>The most common way to define the developing world is by per capita income. </a:t>
            </a:r>
          </a:p>
          <a:p>
            <a:r>
              <a:rPr lang="en-US" dirty="0"/>
              <a:t>International agencies like Organization for Economic Cooperation and Development (OECD) and the United Nations, offer classifications of countries by their economic status, </a:t>
            </a:r>
          </a:p>
          <a:p>
            <a:r>
              <a:rPr lang="en-US" dirty="0"/>
              <a:t>but the best-known system is that of the International Bank for Reconstruction and Development (IBRD), more commonly known as the </a:t>
            </a:r>
            <a:r>
              <a:rPr lang="en-US" b="1" dirty="0"/>
              <a:t>World Bank.</a:t>
            </a:r>
            <a:endParaRPr lang="en-US" dirty="0"/>
          </a:p>
        </p:txBody>
      </p:sp>
    </p:spTree>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28596" y="714356"/>
            <a:ext cx="8429684" cy="5980748"/>
          </a:xfrm>
          <a:prstGeom prst="rect">
            <a:avLst/>
          </a:prstGeom>
          <a:noFill/>
        </p:spPr>
        <p:txBody>
          <a:bodyPr wrap="square" rtlCol="0">
            <a:spAutoFit/>
          </a:bodyPr>
          <a:lstStyle/>
          <a:p>
            <a:r>
              <a:rPr lang="en-US" b="1" dirty="0" smtClean="0"/>
              <a:t>2.5 How Low-Income Countries Today Differ from Developed Countries in Their Earlier Stages:</a:t>
            </a:r>
            <a:endParaRPr lang="en-IN" dirty="0" smtClean="0"/>
          </a:p>
          <a:p>
            <a:r>
              <a:rPr lang="en-US" b="1" dirty="0" smtClean="0"/>
              <a:t> </a:t>
            </a:r>
            <a:endParaRPr lang="en-IN" dirty="0" smtClean="0"/>
          </a:p>
          <a:p>
            <a:r>
              <a:rPr lang="en-US" b="1" i="1" dirty="0" smtClean="0"/>
              <a:t>Physical and Human Resource Endowments</a:t>
            </a:r>
          </a:p>
          <a:p>
            <a:endParaRPr lang="en-IN" dirty="0" smtClean="0"/>
          </a:p>
          <a:p>
            <a:pPr lvl="0"/>
            <a:r>
              <a:rPr lang="en-US" dirty="0" smtClean="0">
                <a:latin typeface="Calibri"/>
              </a:rPr>
              <a:t>●</a:t>
            </a:r>
            <a:r>
              <a:rPr lang="en-US" dirty="0" smtClean="0"/>
              <a:t>Most less developed countries are poorly endowed (especially Asia). Also parts of Africa and Latin America require heavy investment to exploit the resources</a:t>
            </a:r>
          </a:p>
          <a:p>
            <a:pPr lvl="0"/>
            <a:endParaRPr lang="en-IN" dirty="0" smtClean="0"/>
          </a:p>
          <a:p>
            <a:pPr lvl="0"/>
            <a:r>
              <a:rPr lang="en-US" dirty="0" smtClean="0">
                <a:latin typeface="Calibri"/>
              </a:rPr>
              <a:t>●</a:t>
            </a:r>
            <a:r>
              <a:rPr lang="en-US" dirty="0" smtClean="0"/>
              <a:t>The difference in skilled human resource endowments is even more pronounced</a:t>
            </a:r>
          </a:p>
          <a:p>
            <a:pPr lvl="0"/>
            <a:endParaRPr lang="en-IN" dirty="0" smtClean="0"/>
          </a:p>
          <a:p>
            <a:pPr lvl="0"/>
            <a:r>
              <a:rPr lang="en-US" dirty="0" smtClean="0">
                <a:latin typeface="Calibri"/>
              </a:rPr>
              <a:t>●</a:t>
            </a:r>
            <a:r>
              <a:rPr lang="en-US" dirty="0" err="1" smtClean="0"/>
              <a:t>Romer</a:t>
            </a:r>
            <a:r>
              <a:rPr lang="en-US" dirty="0" smtClean="0"/>
              <a:t>: the technology gap between rich and poor nations are divided into an object gap (factories, roads, etc) and an idea gap (also called ingenuity gap: business knowledge, worker motivation, etc) </a:t>
            </a:r>
            <a:r>
              <a:rPr lang="en-US" dirty="0" smtClean="0">
                <a:sym typeface="Wingdings"/>
              </a:rPr>
              <a:t></a:t>
            </a:r>
            <a:r>
              <a:rPr lang="en-US" dirty="0" smtClean="0"/>
              <a:t> No such human resource gaps existed for now developed countries on the eve of industrialization.</a:t>
            </a:r>
            <a:endParaRPr lang="en-IN" dirty="0" smtClean="0"/>
          </a:p>
          <a:p>
            <a:r>
              <a:rPr lang="en-US" dirty="0" smtClean="0"/>
              <a:t> </a:t>
            </a:r>
            <a:endParaRPr lang="en-IN" dirty="0" smtClean="0"/>
          </a:p>
          <a:p>
            <a:r>
              <a:rPr lang="en-US" b="1" i="1" dirty="0" smtClean="0"/>
              <a:t>Relative Levels of Per Capita Income and GDP</a:t>
            </a:r>
          </a:p>
          <a:p>
            <a:endParaRPr lang="en-IN" b="1" dirty="0" smtClean="0"/>
          </a:p>
          <a:p>
            <a:pPr lvl="0"/>
            <a:r>
              <a:rPr lang="en-US" dirty="0" smtClean="0">
                <a:latin typeface="Calibri"/>
              </a:rPr>
              <a:t>●</a:t>
            </a:r>
            <a:r>
              <a:rPr lang="en-US" dirty="0" smtClean="0"/>
              <a:t>Living standards of now developed were not great during industrialization, but they certainly weren’t economically debilitating as they are now for developing countries</a:t>
            </a:r>
            <a:endParaRPr lang="en-IN" dirty="0" smtClean="0"/>
          </a:p>
          <a:p>
            <a:endParaRPr lang="en-IN" dirty="0"/>
          </a:p>
        </p:txBody>
      </p:sp>
    </p:spTree>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428596" y="214291"/>
            <a:ext cx="8429684" cy="7294305"/>
          </a:xfrm>
          <a:prstGeom prst="rect">
            <a:avLst/>
          </a:prstGeom>
          <a:noFill/>
        </p:spPr>
        <p:txBody>
          <a:bodyPr wrap="square" rtlCol="0">
            <a:spAutoFit/>
          </a:bodyPr>
          <a:lstStyle/>
          <a:p>
            <a:pPr lvl="0"/>
            <a:r>
              <a:rPr lang="en-US" b="1" i="1" dirty="0" smtClean="0"/>
              <a:t>Climatic Differences</a:t>
            </a:r>
          </a:p>
          <a:p>
            <a:r>
              <a:rPr lang="en-US" i="1" dirty="0" smtClean="0">
                <a:latin typeface="Calibri"/>
              </a:rPr>
              <a:t>●</a:t>
            </a:r>
            <a:r>
              <a:rPr lang="en-US" dirty="0" smtClean="0"/>
              <a:t>Economically most successful countries are located in the temperate zone – this dichotomy cannot be ignored, although the effects of climate might be explanatorily limiting on the greater scheme of inequality etc.</a:t>
            </a:r>
          </a:p>
          <a:p>
            <a:endParaRPr lang="en-US" i="1" dirty="0" smtClean="0"/>
          </a:p>
          <a:p>
            <a:pPr lvl="0"/>
            <a:r>
              <a:rPr lang="en-US" b="1" i="1" dirty="0" smtClean="0"/>
              <a:t>Population Size, Distribution, and Growth</a:t>
            </a:r>
          </a:p>
          <a:p>
            <a:r>
              <a:rPr lang="en-US" i="1" dirty="0" smtClean="0">
                <a:latin typeface="Calibri"/>
              </a:rPr>
              <a:t>●</a:t>
            </a:r>
            <a:r>
              <a:rPr lang="en-US" dirty="0" smtClean="0"/>
              <a:t>Before and during their early growth years, Western nations experienced a very slow rise in population growth – this is not the case for most developing countries now.</a:t>
            </a:r>
            <a:r>
              <a:rPr lang="en-US" i="1" dirty="0" smtClean="0"/>
              <a:t> </a:t>
            </a:r>
          </a:p>
          <a:p>
            <a:endParaRPr lang="en-US" i="1" dirty="0" smtClean="0"/>
          </a:p>
          <a:p>
            <a:pPr lvl="0"/>
            <a:r>
              <a:rPr lang="en-US" b="1" i="1" dirty="0" smtClean="0"/>
              <a:t>The Historical Role for International Migration</a:t>
            </a:r>
          </a:p>
          <a:p>
            <a:pPr lvl="0"/>
            <a:r>
              <a:rPr lang="en-US" i="1" dirty="0" smtClean="0">
                <a:latin typeface="Calibri"/>
              </a:rPr>
              <a:t>●</a:t>
            </a:r>
            <a:r>
              <a:rPr lang="en-US" dirty="0" smtClean="0"/>
              <a:t>International migration was a major outlet for excess rural population in the 19</a:t>
            </a:r>
            <a:r>
              <a:rPr lang="en-US" baseline="30000" dirty="0" smtClean="0"/>
              <a:t>th</a:t>
            </a:r>
            <a:r>
              <a:rPr lang="en-US" dirty="0" smtClean="0"/>
              <a:t> and early 20</a:t>
            </a:r>
            <a:r>
              <a:rPr lang="en-US" baseline="30000" dirty="0" smtClean="0"/>
              <a:t>th</a:t>
            </a:r>
            <a:r>
              <a:rPr lang="en-US" dirty="0" smtClean="0"/>
              <a:t> century – home governments were relieved of costs of providing for the unemployed, plus a not insignificant portion of foreign earnings were being sent back home</a:t>
            </a:r>
          </a:p>
          <a:p>
            <a:pPr lvl="0"/>
            <a:r>
              <a:rPr lang="en-US" dirty="0" smtClean="0">
                <a:latin typeface="Calibri"/>
              </a:rPr>
              <a:t>●</a:t>
            </a:r>
            <a:r>
              <a:rPr lang="en-US" dirty="0" smtClean="0"/>
              <a:t>Mass emigration has very little scope for reducing pressures of overpopulation in developing countries now</a:t>
            </a:r>
          </a:p>
          <a:p>
            <a:pPr lvl="0"/>
            <a:r>
              <a:rPr lang="en-US" dirty="0" smtClean="0">
                <a:latin typeface="Calibri"/>
              </a:rPr>
              <a:t>●</a:t>
            </a:r>
            <a:r>
              <a:rPr lang="en-US" dirty="0" smtClean="0"/>
              <a:t>US: immigration has been a problem and people feel like immigrants are taking advantage = backlash against them – Proposition 187 in California taking away benefits..</a:t>
            </a:r>
            <a:endParaRPr lang="en-IN" dirty="0" smtClean="0"/>
          </a:p>
          <a:p>
            <a:endParaRPr lang="en-IN" dirty="0" smtClean="0"/>
          </a:p>
          <a:p>
            <a:pPr lvl="0"/>
            <a:endParaRPr lang="en-IN" dirty="0" smtClean="0"/>
          </a:p>
          <a:p>
            <a:endParaRPr lang="en-IN" dirty="0" smtClean="0"/>
          </a:p>
          <a:p>
            <a:pPr lvl="0"/>
            <a:endParaRPr lang="en-IN" dirty="0" smtClean="0"/>
          </a:p>
          <a:p>
            <a:endParaRPr lang="en-IN" dirty="0" smtClean="0"/>
          </a:p>
          <a:p>
            <a:endParaRPr lang="en-IN" dirty="0"/>
          </a:p>
        </p:txBody>
      </p:sp>
    </p:spTree>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89" name="Rectangle 1"/>
          <p:cNvSpPr>
            <a:spLocks noChangeArrowheads="1"/>
          </p:cNvSpPr>
          <p:nvPr/>
        </p:nvSpPr>
        <p:spPr bwMode="auto">
          <a:xfrm>
            <a:off x="0" y="0"/>
            <a:ext cx="184731" cy="353943"/>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endParaRPr kumimoji="0" lang="en-US" sz="600" b="0" i="0" u="none" strike="noStrike" cap="none" normalizeH="0" baseline="0" dirty="0" smtClean="0">
              <a:ln>
                <a:noFill/>
              </a:ln>
              <a:solidFill>
                <a:schemeClr val="tx1"/>
              </a:solidFill>
              <a:effectLst/>
              <a:latin typeface="Arial" pitchFamily="34" charset="0"/>
              <a:cs typeface="Arial" pitchFamily="34" charset="0"/>
              <a:sym typeface="Wingdings" pitchFamily="2" charset="2"/>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100" b="0" i="0" u="none" strike="noStrike" cap="none" normalizeH="0" baseline="0" dirty="0" smtClean="0">
              <a:ln>
                <a:noFill/>
              </a:ln>
              <a:solidFill>
                <a:schemeClr val="tx1"/>
              </a:solidFill>
              <a:effectLst/>
              <a:latin typeface="Abadi MT Condensed Light"/>
              <a:ea typeface="Times New Roman" pitchFamily="18" charset="0"/>
              <a:cs typeface="Arial" pitchFamily="34" charset="0"/>
              <a:sym typeface="Wingdings" pitchFamily="2" charset="2"/>
            </a:endParaRPr>
          </a:p>
        </p:txBody>
      </p:sp>
      <p:sp>
        <p:nvSpPr>
          <p:cNvPr id="4" name="TextBox 3"/>
          <p:cNvSpPr txBox="1"/>
          <p:nvPr/>
        </p:nvSpPr>
        <p:spPr>
          <a:xfrm>
            <a:off x="214282" y="500043"/>
            <a:ext cx="8715436" cy="7571303"/>
          </a:xfrm>
          <a:prstGeom prst="rect">
            <a:avLst/>
          </a:prstGeom>
          <a:noFill/>
        </p:spPr>
        <p:txBody>
          <a:bodyPr wrap="square" rtlCol="0">
            <a:spAutoFit/>
          </a:bodyPr>
          <a:lstStyle/>
          <a:p>
            <a:endParaRPr lang="en-US" dirty="0" smtClean="0">
              <a:latin typeface="Calibri"/>
            </a:endParaRPr>
          </a:p>
          <a:p>
            <a:r>
              <a:rPr lang="en-US" dirty="0" smtClean="0">
                <a:latin typeface="Calibri"/>
              </a:rPr>
              <a:t>●</a:t>
            </a:r>
            <a:r>
              <a:rPr lang="en-US" dirty="0" smtClean="0"/>
              <a:t>Also many of the people who immigrate are the ones that are most needed by the home countries, aka the educated and skilled – they move permanently = “brain drain” </a:t>
            </a:r>
            <a:r>
              <a:rPr lang="en-US" dirty="0" smtClean="0">
                <a:sym typeface="Wingdings"/>
              </a:rPr>
              <a:t></a:t>
            </a:r>
            <a:r>
              <a:rPr lang="en-US" dirty="0" smtClean="0"/>
              <a:t> loss of valuable human resources</a:t>
            </a:r>
          </a:p>
          <a:p>
            <a:r>
              <a:rPr lang="en-US" dirty="0" smtClean="0">
                <a:latin typeface="Calibri"/>
              </a:rPr>
              <a:t>●</a:t>
            </a:r>
            <a:r>
              <a:rPr lang="en-US" dirty="0" smtClean="0"/>
              <a:t>Paradoxically, might be benefit of “brain gain” where people might be encouraged to acquire skills</a:t>
            </a:r>
          </a:p>
          <a:p>
            <a:endParaRPr lang="en-US" dirty="0" smtClean="0"/>
          </a:p>
          <a:p>
            <a:pPr lvl="0"/>
            <a:r>
              <a:rPr lang="en-US" b="1" i="1" dirty="0" smtClean="0"/>
              <a:t>The Growth Stimulus of International Trade</a:t>
            </a:r>
          </a:p>
          <a:p>
            <a:pPr lvl="0"/>
            <a:endParaRPr lang="en-US" b="1" i="1" dirty="0" smtClean="0"/>
          </a:p>
          <a:p>
            <a:pPr lvl="0"/>
            <a:r>
              <a:rPr lang="en-US" i="1" dirty="0" smtClean="0">
                <a:latin typeface="Calibri"/>
              </a:rPr>
              <a:t>●</a:t>
            </a:r>
            <a:r>
              <a:rPr lang="en-US" dirty="0" smtClean="0"/>
              <a:t>Non-oil exporting developing countries are unable to generate rapid economic growth through world trade – their terms of trade have declined over years (price received for exports relative to price to be paid for imports)</a:t>
            </a:r>
          </a:p>
          <a:p>
            <a:r>
              <a:rPr lang="en-US" dirty="0" smtClean="0"/>
              <a:t> </a:t>
            </a:r>
            <a:r>
              <a:rPr lang="en-US" dirty="0" smtClean="0">
                <a:latin typeface="Calibri"/>
              </a:rPr>
              <a:t>●</a:t>
            </a:r>
            <a:r>
              <a:rPr lang="en-US" dirty="0" smtClean="0"/>
              <a:t>When developing countries become lower-cost producers of competitive products with developed countries, the latter set up barriers to trade (tariff and non)</a:t>
            </a:r>
          </a:p>
          <a:p>
            <a:r>
              <a:rPr lang="en-US" i="1" dirty="0" smtClean="0"/>
              <a:t> </a:t>
            </a:r>
          </a:p>
          <a:p>
            <a:pPr lvl="0"/>
            <a:r>
              <a:rPr lang="en-US" b="1" i="1" dirty="0" smtClean="0"/>
              <a:t>Basic Scientific and Technological Research and Development</a:t>
            </a:r>
          </a:p>
          <a:p>
            <a:pPr lvl="0"/>
            <a:endParaRPr lang="en-US" b="1" i="1" dirty="0" smtClean="0"/>
          </a:p>
          <a:p>
            <a:pPr lvl="0"/>
            <a:r>
              <a:rPr lang="en-US" i="1" dirty="0" smtClean="0">
                <a:latin typeface="Calibri"/>
              </a:rPr>
              <a:t>●</a:t>
            </a:r>
            <a:r>
              <a:rPr lang="en-US" i="1" dirty="0" smtClean="0"/>
              <a:t>Capabilities </a:t>
            </a:r>
            <a:r>
              <a:rPr lang="en-US" dirty="0" smtClean="0"/>
              <a:t>Scientific and technological advance largely concentrated in rich countries</a:t>
            </a:r>
          </a:p>
          <a:p>
            <a:pPr lvl="0"/>
            <a:endParaRPr lang="en-IN" dirty="0" smtClean="0"/>
          </a:p>
          <a:p>
            <a:endParaRPr lang="en-IN" dirty="0" smtClean="0"/>
          </a:p>
          <a:p>
            <a:pPr lvl="0"/>
            <a:endParaRPr lang="en-IN" dirty="0" smtClean="0"/>
          </a:p>
          <a:p>
            <a:endParaRPr lang="en-IN" dirty="0" smtClean="0"/>
          </a:p>
          <a:p>
            <a:pPr lvl="0"/>
            <a:endParaRPr lang="en-IN" dirty="0" smtClean="0"/>
          </a:p>
          <a:p>
            <a:endParaRPr lang="en-IN" dirty="0" smtClean="0"/>
          </a:p>
          <a:p>
            <a:endParaRPr lang="en-IN" dirty="0" smtClean="0"/>
          </a:p>
          <a:p>
            <a:pPr lvl="0"/>
            <a:endParaRPr lang="en-IN" dirty="0"/>
          </a:p>
        </p:txBody>
      </p:sp>
      <p:sp>
        <p:nvSpPr>
          <p:cNvPr id="114690" name="Rectangle 2"/>
          <p:cNvSpPr>
            <a:spLocks noChangeArrowheads="1"/>
          </p:cNvSpPr>
          <p:nvPr/>
        </p:nvSpPr>
        <p:spPr bwMode="auto">
          <a:xfrm>
            <a:off x="0" y="0"/>
            <a:ext cx="18473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85786" y="428605"/>
            <a:ext cx="7929618" cy="6186309"/>
          </a:xfrm>
          <a:prstGeom prst="rect">
            <a:avLst/>
          </a:prstGeom>
          <a:noFill/>
        </p:spPr>
        <p:txBody>
          <a:bodyPr wrap="square" rtlCol="0">
            <a:spAutoFit/>
          </a:bodyPr>
          <a:lstStyle/>
          <a:p>
            <a:endParaRPr lang="en-US" dirty="0" smtClean="0">
              <a:latin typeface="Calibri"/>
            </a:endParaRPr>
          </a:p>
          <a:p>
            <a:r>
              <a:rPr lang="en-US" dirty="0" smtClean="0">
                <a:latin typeface="Calibri"/>
              </a:rPr>
              <a:t>●</a:t>
            </a:r>
            <a:r>
              <a:rPr lang="en-US" dirty="0" smtClean="0"/>
              <a:t>Poor countries do not have the financial resources or the scientific and technological know-how to undertake the kind of research and development (R&amp;D) that is in their economic long-term interest.</a:t>
            </a:r>
          </a:p>
          <a:p>
            <a:r>
              <a:rPr lang="en-US" dirty="0" smtClean="0">
                <a:latin typeface="Calibri"/>
              </a:rPr>
              <a:t>●</a:t>
            </a:r>
            <a:r>
              <a:rPr lang="en-US" dirty="0" smtClean="0"/>
              <a:t>Not in advance over anyone…</a:t>
            </a:r>
          </a:p>
          <a:p>
            <a:endParaRPr lang="en-US" dirty="0" smtClean="0"/>
          </a:p>
          <a:p>
            <a:pPr lvl="0"/>
            <a:r>
              <a:rPr lang="en-US" b="1" i="1" dirty="0" smtClean="0"/>
              <a:t>Efficacy of Domestic Institutions</a:t>
            </a:r>
          </a:p>
          <a:p>
            <a:pPr lvl="0"/>
            <a:endParaRPr lang="en-US" b="1" i="1" dirty="0" smtClean="0"/>
          </a:p>
          <a:p>
            <a:r>
              <a:rPr lang="en-US" i="1" dirty="0" smtClean="0">
                <a:latin typeface="Calibri"/>
              </a:rPr>
              <a:t>●</a:t>
            </a:r>
            <a:r>
              <a:rPr lang="en-US" dirty="0" smtClean="0"/>
              <a:t>Douglass North: “even if the formal rules may be changed overnight, informal rules usually change only ever so gradually”</a:t>
            </a:r>
          </a:p>
          <a:p>
            <a:endParaRPr lang="en-US" dirty="0" smtClean="0"/>
          </a:p>
          <a:p>
            <a:pPr lvl="0"/>
            <a:r>
              <a:rPr lang="en-US" dirty="0" smtClean="0">
                <a:latin typeface="Calibri"/>
              </a:rPr>
              <a:t>●</a:t>
            </a:r>
            <a:r>
              <a:rPr lang="en-US" dirty="0" smtClean="0"/>
              <a:t> Developed countries also usually enjoyed relatively stronger political stability and more flexible social institutions with broader access to mobility.</a:t>
            </a:r>
          </a:p>
          <a:p>
            <a:pPr lvl="0"/>
            <a:endParaRPr lang="en-US" dirty="0" smtClean="0"/>
          </a:p>
          <a:p>
            <a:pPr lvl="0"/>
            <a:r>
              <a:rPr lang="en-US" dirty="0" smtClean="0">
                <a:latin typeface="Calibri"/>
              </a:rPr>
              <a:t>●</a:t>
            </a:r>
            <a:r>
              <a:rPr lang="en-US" dirty="0" smtClean="0"/>
              <a:t>Especially in Africa, colonizers more arbitrarily determined national boundaries.</a:t>
            </a:r>
            <a:endParaRPr lang="en-IN" dirty="0" smtClean="0"/>
          </a:p>
          <a:p>
            <a:endParaRPr lang="en-IN" dirty="0" smtClean="0"/>
          </a:p>
          <a:p>
            <a:pPr lvl="0"/>
            <a:endParaRPr lang="en-IN" dirty="0" smtClean="0"/>
          </a:p>
          <a:p>
            <a:endParaRPr lang="en-IN" dirty="0" smtClean="0"/>
          </a:p>
          <a:p>
            <a:endParaRPr lang="en-IN" dirty="0" smtClean="0"/>
          </a:p>
          <a:p>
            <a:pPr lvl="0"/>
            <a:endParaRPr lang="en-IN" dirty="0" smtClean="0"/>
          </a:p>
          <a:p>
            <a:endParaRPr lang="en-IN" dirty="0"/>
          </a:p>
        </p:txBody>
      </p:sp>
    </p:spTree>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714348" y="642918"/>
            <a:ext cx="8143932" cy="6113741"/>
          </a:xfrm>
          <a:prstGeom prst="rect">
            <a:avLst/>
          </a:prstGeom>
          <a:noFill/>
        </p:spPr>
        <p:txBody>
          <a:bodyPr wrap="square" rtlCol="0">
            <a:spAutoFit/>
          </a:bodyPr>
          <a:lstStyle/>
          <a:p>
            <a:endParaRPr lang="en-US" b="1" dirty="0" smtClean="0"/>
          </a:p>
          <a:p>
            <a:r>
              <a:rPr lang="en-US" b="1" dirty="0" smtClean="0"/>
              <a:t>4.6 </a:t>
            </a:r>
            <a:r>
              <a:rPr lang="en-US" sz="2000" b="1" dirty="0" smtClean="0"/>
              <a:t>Are Living Standards of Developing and Developed Nations Converging?</a:t>
            </a:r>
            <a:endParaRPr lang="en-US" b="1" dirty="0" smtClean="0"/>
          </a:p>
          <a:p>
            <a:r>
              <a:rPr lang="en-IN" dirty="0" smtClean="0"/>
              <a:t> </a:t>
            </a:r>
          </a:p>
          <a:p>
            <a:r>
              <a:rPr lang="en-IN" sz="2400" b="1" dirty="0" smtClean="0"/>
              <a:t>Divergence:</a:t>
            </a:r>
            <a:r>
              <a:rPr lang="en-IN" sz="2400" dirty="0" smtClean="0"/>
              <a:t> </a:t>
            </a:r>
            <a:r>
              <a:rPr lang="en-IN" sz="2000" b="1" dirty="0" smtClean="0"/>
              <a:t>A tendency for per capita income (or output) to grow faster in higher-income countries than in lower-income countries so that the income gap widens across countries over time (as was seen in the two centuries after industrialization began).</a:t>
            </a:r>
            <a:endParaRPr lang="en-IN" b="1" dirty="0" smtClean="0"/>
          </a:p>
          <a:p>
            <a:endParaRPr lang="en-IN" dirty="0" smtClean="0"/>
          </a:p>
          <a:p>
            <a:r>
              <a:rPr lang="en-IN" dirty="0" smtClean="0"/>
              <a:t> </a:t>
            </a:r>
          </a:p>
          <a:p>
            <a:r>
              <a:rPr lang="en-IN" sz="2400" b="1" dirty="0" smtClean="0"/>
              <a:t>Convergence:</a:t>
            </a:r>
            <a:r>
              <a:rPr lang="en-IN" dirty="0" smtClean="0"/>
              <a:t> </a:t>
            </a:r>
            <a:r>
              <a:rPr lang="en-IN" b="1" dirty="0" smtClean="0"/>
              <a:t>The tendency for per capita income (or output) to grow faster in lower-income countries than in higher-income countries so that lower-income countries are “catching up” over time. When countries are hypothesized to converge not in all cases but other things being equal (particularly savings rates, </a:t>
            </a:r>
            <a:r>
              <a:rPr lang="en-IN" b="1" dirty="0" err="1" smtClean="0"/>
              <a:t>labor</a:t>
            </a:r>
            <a:r>
              <a:rPr lang="en-IN" b="1" dirty="0" smtClean="0"/>
              <a:t> force growth, and production technologies), then the term conditional convergence is used.</a:t>
            </a:r>
            <a:endParaRPr lang="en-US" b="1" dirty="0" smtClean="0"/>
          </a:p>
          <a:p>
            <a:endParaRPr lang="en-US" b="1" dirty="0" smtClean="0"/>
          </a:p>
          <a:p>
            <a:endParaRPr lang="en-US" b="1" dirty="0" smtClean="0"/>
          </a:p>
          <a:p>
            <a:endParaRPr lang="en-US" b="1" dirty="0" smtClean="0"/>
          </a:p>
          <a:p>
            <a:endParaRPr lang="en-IN" dirty="0"/>
          </a:p>
        </p:txBody>
      </p:sp>
    </p:spTree>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48" y="285728"/>
            <a:ext cx="8072494" cy="6286544"/>
          </a:xfrm>
          <a:prstGeom prst="rect">
            <a:avLst/>
          </a:prstGeom>
          <a:noFill/>
        </p:spPr>
        <p:txBody>
          <a:bodyPr wrap="square" rtlCol="0">
            <a:spAutoFit/>
          </a:bodyPr>
          <a:lstStyle/>
          <a:p>
            <a:r>
              <a:rPr lang="en-US" dirty="0" smtClean="0"/>
              <a:t> </a:t>
            </a:r>
          </a:p>
          <a:p>
            <a:endParaRPr lang="en-US" dirty="0" smtClean="0"/>
          </a:p>
          <a:p>
            <a:r>
              <a:rPr lang="en-US" dirty="0" smtClean="0"/>
              <a:t>At the dawn on the industrial era, real living standards in richest countries were no more than 3 times as great as poorest countries – now, ratio is almost 100 to 1.</a:t>
            </a:r>
          </a:p>
          <a:p>
            <a:endParaRPr lang="en-US" dirty="0" smtClean="0"/>
          </a:p>
          <a:p>
            <a:pPr lvl="0"/>
            <a:r>
              <a:rPr lang="en-US" dirty="0" smtClean="0"/>
              <a:t> If growth experience were similar, technology transfer and more rapid capital accumulation would explain that developing countries are catching-up by growing faster on average than developed countries.</a:t>
            </a:r>
          </a:p>
          <a:p>
            <a:pPr lvl="0"/>
            <a:r>
              <a:rPr lang="en-US" dirty="0" smtClean="0"/>
              <a:t> </a:t>
            </a:r>
          </a:p>
          <a:p>
            <a:r>
              <a:rPr lang="en-US" dirty="0" smtClean="0"/>
              <a:t>   </a:t>
            </a:r>
            <a:r>
              <a:rPr lang="en-US" dirty="0" smtClean="0">
                <a:latin typeface="Calibri"/>
              </a:rPr>
              <a:t>●</a:t>
            </a:r>
            <a:r>
              <a:rPr lang="en-US" dirty="0" smtClean="0"/>
              <a:t>Technology transfer: developing countries could “leapfrog” over earlier stages of technological development, learn from past mistakes and move to high-productivity methods</a:t>
            </a:r>
            <a:endParaRPr lang="en-IN" dirty="0" smtClean="0"/>
          </a:p>
          <a:p>
            <a:r>
              <a:rPr lang="en-IN" dirty="0" smtClean="0">
                <a:latin typeface="Calibri"/>
              </a:rPr>
              <a:t>            </a:t>
            </a:r>
            <a:r>
              <a:rPr lang="en-US" dirty="0" smtClean="0">
                <a:latin typeface="Calibri"/>
              </a:rPr>
              <a:t>▪</a:t>
            </a:r>
            <a:r>
              <a:rPr lang="en-US" dirty="0" smtClean="0"/>
              <a:t>By some examples, the later a country begins modern economic growth, the faster they can double output per worker.</a:t>
            </a:r>
            <a:r>
              <a:rPr lang="en-US" sz="2000" dirty="0" smtClean="0"/>
              <a:t> </a:t>
            </a:r>
          </a:p>
          <a:p>
            <a:endParaRPr lang="en-IN" sz="2000" dirty="0" smtClean="0"/>
          </a:p>
          <a:p>
            <a:pPr lvl="1"/>
            <a:endParaRPr lang="en-IN" sz="2000" dirty="0" smtClean="0"/>
          </a:p>
          <a:p>
            <a:pPr lvl="1"/>
            <a:endParaRPr lang="en-IN" sz="2000" dirty="0" smtClean="0"/>
          </a:p>
          <a:p>
            <a:pPr lvl="0"/>
            <a:endParaRPr lang="en-IN" dirty="0" smtClean="0"/>
          </a:p>
          <a:p>
            <a:endParaRPr lang="en-IN" dirty="0" smtClean="0"/>
          </a:p>
          <a:p>
            <a:endParaRPr lang="en-IN" dirty="0" smtClean="0"/>
          </a:p>
          <a:p>
            <a:endParaRPr lang="en-IN" dirty="0" smtClean="0"/>
          </a:p>
          <a:p>
            <a:endParaRPr lang="en-IN" dirty="0"/>
          </a:p>
        </p:txBody>
      </p:sp>
    </p:spTree>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428596" y="1214422"/>
            <a:ext cx="8286808" cy="5078313"/>
          </a:xfrm>
          <a:prstGeom prst="rect">
            <a:avLst/>
          </a:prstGeom>
          <a:noFill/>
        </p:spPr>
        <p:txBody>
          <a:bodyPr wrap="square" rtlCol="0">
            <a:spAutoFit/>
          </a:bodyPr>
          <a:lstStyle/>
          <a:p>
            <a:r>
              <a:rPr lang="en-US" dirty="0" smtClean="0">
                <a:latin typeface="Calibri"/>
              </a:rPr>
              <a:t>●</a:t>
            </a:r>
            <a:r>
              <a:rPr lang="en-US" b="1" dirty="0" smtClean="0"/>
              <a:t>More rapid capital accumulation:</a:t>
            </a:r>
          </a:p>
          <a:p>
            <a:r>
              <a:rPr lang="en-US" b="1" dirty="0" smtClean="0"/>
              <a:t> </a:t>
            </a:r>
          </a:p>
          <a:p>
            <a:r>
              <a:rPr lang="en-US" dirty="0" smtClean="0"/>
              <a:t>law of diminishing returns dictates that the impact of additional capital on output should be smaller in developed countries who have a lot of capital already, whereas it is scarce in developing countries.</a:t>
            </a:r>
          </a:p>
          <a:p>
            <a:endParaRPr lang="en-US" dirty="0" smtClean="0"/>
          </a:p>
          <a:p>
            <a:endParaRPr lang="en-US" dirty="0" smtClean="0"/>
          </a:p>
          <a:p>
            <a:r>
              <a:rPr lang="en-US" dirty="0" smtClean="0">
                <a:latin typeface="Calibri"/>
              </a:rPr>
              <a:t>●</a:t>
            </a:r>
            <a:r>
              <a:rPr lang="en-US" dirty="0" smtClean="0"/>
              <a:t>Although </a:t>
            </a:r>
            <a:r>
              <a:rPr lang="en-US" b="1" dirty="0" smtClean="0"/>
              <a:t>China and  South Asia </a:t>
            </a:r>
            <a:r>
              <a:rPr lang="en-US" dirty="0" smtClean="0"/>
              <a:t>have had larger growth rates than </a:t>
            </a:r>
            <a:r>
              <a:rPr lang="en-US" b="1" dirty="0" smtClean="0"/>
              <a:t>OECD</a:t>
            </a:r>
            <a:r>
              <a:rPr lang="en-US" dirty="0" smtClean="0"/>
              <a:t> countries in 1990-2003 period, many of the poorest countries remain in relative stagnation.</a:t>
            </a:r>
          </a:p>
          <a:p>
            <a:r>
              <a:rPr lang="en-US" dirty="0" smtClean="0"/>
              <a:t> </a:t>
            </a:r>
          </a:p>
          <a:p>
            <a:endParaRPr lang="en-US" dirty="0" smtClean="0"/>
          </a:p>
          <a:p>
            <a:r>
              <a:rPr lang="en-US" b="1" dirty="0" smtClean="0"/>
              <a:t>Evidence of unconditional convergence is hard to find</a:t>
            </a:r>
          </a:p>
          <a:p>
            <a:r>
              <a:rPr lang="en-US" b="1" dirty="0" smtClean="0"/>
              <a:t>but there is increasing evidence of “per capita income convergence,” weighting changes in per capita income by population size.</a:t>
            </a:r>
          </a:p>
          <a:p>
            <a:endParaRPr lang="en-IN" dirty="0" smtClean="0"/>
          </a:p>
          <a:p>
            <a:pPr lvl="0"/>
            <a:endParaRPr lang="en-IN" dirty="0" smtClean="0"/>
          </a:p>
          <a:p>
            <a:endParaRPr lang="en-IN" dirty="0"/>
          </a:p>
        </p:txBody>
      </p:sp>
    </p:spTree>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1008112"/>
          </a:xfrm>
        </p:spPr>
        <p:txBody>
          <a:bodyPr>
            <a:normAutofit fontScale="90000"/>
          </a:bodyPr>
          <a:lstStyle/>
          <a:p>
            <a:r>
              <a:rPr lang="en-US" sz="4000" b="1" dirty="0"/>
              <a:t>2.7 Long-Run Causes of Comparative Development</a:t>
            </a:r>
            <a:endParaRPr lang="en-US" sz="4000" dirty="0"/>
          </a:p>
        </p:txBody>
      </p:sp>
      <p:sp>
        <p:nvSpPr>
          <p:cNvPr id="3" name="Content Placeholder 2"/>
          <p:cNvSpPr>
            <a:spLocks noGrp="1"/>
          </p:cNvSpPr>
          <p:nvPr>
            <p:ph idx="1"/>
          </p:nvPr>
        </p:nvSpPr>
        <p:spPr>
          <a:xfrm>
            <a:off x="457200" y="1196752"/>
            <a:ext cx="8229600" cy="5127848"/>
          </a:xfrm>
        </p:spPr>
        <p:txBody>
          <a:bodyPr>
            <a:normAutofit/>
          </a:bodyPr>
          <a:lstStyle/>
          <a:p>
            <a:r>
              <a:rPr lang="en-US" dirty="0"/>
              <a:t>Now we will discuss  comparative economic development to further  clarify how such an unequal world came about and remained so persistently unequal, and </a:t>
            </a:r>
          </a:p>
          <a:p>
            <a:r>
              <a:rPr lang="en-US" dirty="0"/>
              <a:t>We examine other  factors in comparative development, such as nations’ levels of inequality. </a:t>
            </a:r>
          </a:p>
          <a:p>
            <a:r>
              <a:rPr lang="en-US" dirty="0"/>
              <a:t>We will come to appreciate why so many developing countries have such difficulties in achieving economic development.</a:t>
            </a:r>
          </a:p>
          <a:p>
            <a:r>
              <a:rPr lang="en-US" dirty="0"/>
              <a:t> In other words we will see a schematic framework for appreciating the major long-run causes of comparative development.</a:t>
            </a:r>
          </a:p>
          <a:p>
            <a:endParaRPr lang="en-US" dirty="0"/>
          </a:p>
        </p:txBody>
      </p:sp>
    </p:spTree>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404664"/>
            <a:ext cx="8229600" cy="792088"/>
          </a:xfrm>
        </p:spPr>
        <p:txBody>
          <a:bodyPr>
            <a:normAutofit/>
          </a:bodyPr>
          <a:lstStyle/>
          <a:p>
            <a:r>
              <a:rPr lang="en-IN" sz="4000" b="1" i="1" dirty="0"/>
              <a:t>Clonialism-1</a:t>
            </a:r>
            <a:endParaRPr lang="en-US" sz="4000" b="1" i="1" dirty="0"/>
          </a:p>
        </p:txBody>
      </p:sp>
      <p:sp>
        <p:nvSpPr>
          <p:cNvPr id="3" name="Content Placeholder 2"/>
          <p:cNvSpPr>
            <a:spLocks noGrp="1"/>
          </p:cNvSpPr>
          <p:nvPr>
            <p:ph idx="1"/>
          </p:nvPr>
        </p:nvSpPr>
        <p:spPr>
          <a:xfrm>
            <a:off x="457200" y="1340768"/>
            <a:ext cx="8229600" cy="4983832"/>
          </a:xfrm>
        </p:spPr>
        <p:txBody>
          <a:bodyPr>
            <a:normAutofit lnSpcReduction="10000"/>
          </a:bodyPr>
          <a:lstStyle/>
          <a:p>
            <a:r>
              <a:rPr lang="en-US" dirty="0"/>
              <a:t>It is quite clear that colonialism played a major role in shaping institutions that set the “rules of the economic game,” which can limit or facilitate opportunities for economic development .</a:t>
            </a:r>
          </a:p>
          <a:p>
            <a:r>
              <a:rPr lang="en-US" dirty="0"/>
              <a:t>Most developing countries were once colonies. </a:t>
            </a:r>
          </a:p>
          <a:p>
            <a:r>
              <a:rPr lang="en-US" dirty="0"/>
              <a:t>In the colonies, unfavorable institutions were therefore established by colonial powers, favoring extraction over production incentives.</a:t>
            </a:r>
          </a:p>
          <a:p>
            <a:r>
              <a:rPr lang="en-US" dirty="0"/>
              <a:t>It has been argued that for  various reasons, earlier colonization generally involved more plunder  and less active production than later colonization, although both happened at the  cost of the indigenous populations. </a:t>
            </a:r>
          </a:p>
          <a:p>
            <a:endParaRPr lang="en-US" dirty="0"/>
          </a:p>
          <a:p>
            <a:endParaRPr lang="en-US" dirty="0"/>
          </a:p>
        </p:txBody>
      </p:sp>
    </p:spTree>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432048"/>
          </a:xfrm>
        </p:spPr>
        <p:txBody>
          <a:bodyPr>
            <a:noAutofit/>
          </a:bodyPr>
          <a:lstStyle/>
          <a:p>
            <a:r>
              <a:rPr lang="en-IN" sz="4000" b="1" i="1" dirty="0"/>
              <a:t>C</a:t>
            </a:r>
            <a:r>
              <a:rPr lang="en-IN" sz="3200" b="1" i="1" dirty="0"/>
              <a:t>lonialism-2</a:t>
            </a:r>
            <a:endParaRPr lang="en-US" sz="3200" dirty="0"/>
          </a:p>
        </p:txBody>
      </p:sp>
      <p:sp>
        <p:nvSpPr>
          <p:cNvPr id="3" name="Content Placeholder 2"/>
          <p:cNvSpPr>
            <a:spLocks noGrp="1"/>
          </p:cNvSpPr>
          <p:nvPr>
            <p:ph idx="1"/>
          </p:nvPr>
        </p:nvSpPr>
        <p:spPr>
          <a:xfrm>
            <a:off x="457200" y="836712"/>
            <a:ext cx="8229600" cy="5487888"/>
          </a:xfrm>
        </p:spPr>
        <p:txBody>
          <a:bodyPr>
            <a:normAutofit fontScale="92500" lnSpcReduction="20000"/>
          </a:bodyPr>
          <a:lstStyle/>
          <a:p>
            <a:r>
              <a:rPr lang="en-US" dirty="0"/>
              <a:t>Early development in Europe gave it advantages over most other regions—advantages that were used to colonize much of the world. </a:t>
            </a:r>
          </a:p>
          <a:p>
            <a:r>
              <a:rPr lang="en-US" dirty="0"/>
              <a:t>Geography undoubtedly influenced early economic history in Europe</a:t>
            </a:r>
          </a:p>
          <a:p>
            <a:r>
              <a:rPr lang="en-US" dirty="0"/>
              <a:t>In particular Europeans brought better agricultural techniques to the later-settled areas such as North America. Thus, pre colonial (potential) comparative advantage again mattered.</a:t>
            </a:r>
          </a:p>
          <a:p>
            <a:r>
              <a:rPr lang="en-US" dirty="0"/>
              <a:t>The possible role played by specific skills also points up the importance of human capital investments for development. </a:t>
            </a:r>
          </a:p>
          <a:p>
            <a:r>
              <a:rPr lang="en-US" dirty="0"/>
              <a:t>Thus, the types of colonial regimes established, while always designed for the benefit of the colonizers, were influenced by local and European supply and demand factors. The type of regime had enormous influence on postcolonial institutional quality</a:t>
            </a:r>
          </a:p>
          <a:p>
            <a:endParaRPr lang="en-US" dirty="0"/>
          </a:p>
          <a:p>
            <a:endParaRPr lang="en-US"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4294967295"/>
          </p:nvPr>
        </p:nvSpPr>
        <p:spPr>
          <a:xfrm>
            <a:off x="0" y="765175"/>
            <a:ext cx="8229600" cy="5559425"/>
          </a:xfrm>
        </p:spPr>
        <p:txBody>
          <a:bodyPr>
            <a:normAutofit/>
          </a:bodyPr>
          <a:lstStyle/>
          <a:p>
            <a:endParaRPr lang="en-US" b="1" dirty="0"/>
          </a:p>
          <a:p>
            <a:r>
              <a:rPr lang="en-US" b="1" dirty="0"/>
              <a:t>World Bank : </a:t>
            </a:r>
            <a:r>
              <a:rPr lang="en-US" dirty="0"/>
              <a:t>is an organization known as an “international financial institution” that provides development funds to developing countries in the form of interest-bearing loans, grants, and technical assistance. </a:t>
            </a:r>
          </a:p>
          <a:p>
            <a:endParaRPr lang="en-US" dirty="0"/>
          </a:p>
          <a:p>
            <a:r>
              <a:rPr lang="en-US" dirty="0"/>
              <a:t>In the World Bank’s classification system, 213 economies with a population of at least 30,000 are ranked by their levels of gross national income (GNI) per capita. </a:t>
            </a:r>
          </a:p>
          <a:p>
            <a:endParaRPr lang="en-US" dirty="0"/>
          </a:p>
        </p:txBody>
      </p:sp>
    </p:spTree>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576064"/>
          </a:xfrm>
        </p:spPr>
        <p:txBody>
          <a:bodyPr>
            <a:normAutofit/>
          </a:bodyPr>
          <a:lstStyle/>
          <a:p>
            <a:r>
              <a:rPr lang="en-IN" sz="3200" b="1" i="1" u="sng" dirty="0"/>
              <a:t>Physical Geography-1</a:t>
            </a:r>
            <a:endParaRPr lang="en-US" sz="3200" dirty="0"/>
          </a:p>
        </p:txBody>
      </p:sp>
      <p:sp>
        <p:nvSpPr>
          <p:cNvPr id="3" name="Content Placeholder 2"/>
          <p:cNvSpPr>
            <a:spLocks noGrp="1"/>
          </p:cNvSpPr>
          <p:nvPr>
            <p:ph idx="1"/>
          </p:nvPr>
        </p:nvSpPr>
        <p:spPr>
          <a:xfrm>
            <a:off x="457200" y="1052736"/>
            <a:ext cx="8229600" cy="5271864"/>
          </a:xfrm>
        </p:spPr>
        <p:txBody>
          <a:bodyPr>
            <a:normAutofit lnSpcReduction="10000"/>
          </a:bodyPr>
          <a:lstStyle/>
          <a:p>
            <a:r>
              <a:rPr lang="en-US" dirty="0"/>
              <a:t>Some economists doubt that physical geography, including climate, has had an important impact on economic history. </a:t>
            </a:r>
          </a:p>
          <a:p>
            <a:r>
              <a:rPr lang="en-US" dirty="0"/>
              <a:t>However, for example, there is some evidence of an independent impact of malaria and indications that in some circumstances, landlocked status may be an impediment to economic growth;</a:t>
            </a:r>
          </a:p>
          <a:p>
            <a:r>
              <a:rPr lang="en-US" dirty="0"/>
              <a:t>Geography affected the types of colonies established . It can be understood by seeing the effect of geographic features for example settler mortality rates. </a:t>
            </a:r>
          </a:p>
          <a:p>
            <a:r>
              <a:rPr lang="en-US" dirty="0"/>
              <a:t>When potential settlers faced higher mortality rates  or perhaps other high costs, they more often ruled at arm’s length and avoided large, long-term settlement.</a:t>
            </a:r>
          </a:p>
          <a:p>
            <a:endParaRPr lang="en-US" dirty="0"/>
          </a:p>
        </p:txBody>
      </p:sp>
    </p:spTree>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576064"/>
          </a:xfrm>
        </p:spPr>
        <p:txBody>
          <a:bodyPr>
            <a:normAutofit fontScale="90000"/>
          </a:bodyPr>
          <a:lstStyle/>
          <a:p>
            <a:r>
              <a:rPr lang="en-IN" sz="4000" b="1" i="1" u="sng" dirty="0"/>
              <a:t>Physical Geography-2</a:t>
            </a:r>
            <a:endParaRPr lang="en-US" sz="4000" dirty="0"/>
          </a:p>
        </p:txBody>
      </p:sp>
      <p:sp>
        <p:nvSpPr>
          <p:cNvPr id="3" name="Content Placeholder 2"/>
          <p:cNvSpPr>
            <a:spLocks noGrp="1"/>
          </p:cNvSpPr>
          <p:nvPr>
            <p:ph idx="1"/>
          </p:nvPr>
        </p:nvSpPr>
        <p:spPr>
          <a:xfrm>
            <a:off x="457200" y="1052736"/>
            <a:ext cx="8229600" cy="5271864"/>
          </a:xfrm>
        </p:spPr>
        <p:txBody>
          <a:bodyPr>
            <a:normAutofit fontScale="92500" lnSpcReduction="10000"/>
          </a:bodyPr>
          <a:lstStyle/>
          <a:p>
            <a:r>
              <a:rPr lang="en-US" dirty="0"/>
              <a:t>For example pre colonial comparative advantage and  labor abundances in the Americas and their relation to the institutions established can be seen.</a:t>
            </a:r>
          </a:p>
          <a:p>
            <a:r>
              <a:rPr lang="en-US" dirty="0"/>
              <a:t>When climate was suitable for plantation agriculture (particularly sugarcane in the early history), slavery and other types of mass exploitation of indigenous </a:t>
            </a:r>
            <a:r>
              <a:rPr lang="en-US" dirty="0" err="1"/>
              <a:t>labour</a:t>
            </a:r>
            <a:r>
              <a:rPr lang="en-US" dirty="0"/>
              <a:t>  were introduced.</a:t>
            </a:r>
          </a:p>
          <a:p>
            <a:r>
              <a:rPr lang="en-US" dirty="0"/>
              <a:t>In other areas like Spain, when indigenous peoples were in sufficient numbers and mineral wealth was available, vast land grants were established. </a:t>
            </a:r>
          </a:p>
          <a:p>
            <a:r>
              <a:rPr lang="en-US" dirty="0"/>
              <a:t>Although resulting from different comparative  advantage (for example-sugarcane and minerals) economic and political inequality  remained high in all of these economies which had long-lasting negative effects on development.</a:t>
            </a:r>
          </a:p>
          <a:p>
            <a:endParaRPr lang="en-US" dirty="0"/>
          </a:p>
          <a:p>
            <a:endParaRPr lang="en-US" dirty="0"/>
          </a:p>
          <a:p>
            <a:endParaRPr lang="en-US" dirty="0"/>
          </a:p>
          <a:p>
            <a:endParaRPr lang="en-US" dirty="0"/>
          </a:p>
          <a:p>
            <a:endParaRPr lang="en-US" dirty="0"/>
          </a:p>
        </p:txBody>
      </p:sp>
    </p:spTree>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8640"/>
            <a:ext cx="8229600" cy="504056"/>
          </a:xfrm>
        </p:spPr>
        <p:txBody>
          <a:bodyPr>
            <a:noAutofit/>
          </a:bodyPr>
          <a:lstStyle/>
          <a:p>
            <a:r>
              <a:rPr lang="en-US" sz="4000" b="1" i="1" u="sng" dirty="0"/>
              <a:t>Economic Institutions</a:t>
            </a:r>
            <a:endParaRPr lang="en-US" sz="4000" dirty="0"/>
          </a:p>
        </p:txBody>
      </p:sp>
      <p:sp>
        <p:nvSpPr>
          <p:cNvPr id="3" name="Content Placeholder 2"/>
          <p:cNvSpPr>
            <a:spLocks noGrp="1"/>
          </p:cNvSpPr>
          <p:nvPr>
            <p:ph idx="1"/>
          </p:nvPr>
        </p:nvSpPr>
        <p:spPr>
          <a:xfrm>
            <a:off x="457200" y="908720"/>
            <a:ext cx="8229600" cy="5415880"/>
          </a:xfrm>
        </p:spPr>
        <p:txBody>
          <a:bodyPr>
            <a:normAutofit fontScale="85000" lnSpcReduction="20000"/>
          </a:bodyPr>
          <a:lstStyle/>
          <a:p>
            <a:r>
              <a:rPr lang="en-US" dirty="0"/>
              <a:t>Economic Institutions  plays an important role in comparative development.  </a:t>
            </a:r>
          </a:p>
          <a:p>
            <a:r>
              <a:rPr lang="en-US" dirty="0"/>
              <a:t>It shapes interactions or </a:t>
            </a:r>
            <a:r>
              <a:rPr lang="en-US" b="1" dirty="0"/>
              <a:t>“rules of the game</a:t>
            </a:r>
            <a:r>
              <a:rPr lang="en-US" dirty="0"/>
              <a:t>” in an economy, including :</a:t>
            </a:r>
          </a:p>
          <a:p>
            <a:r>
              <a:rPr lang="en-US" dirty="0"/>
              <a:t> </a:t>
            </a:r>
            <a:r>
              <a:rPr lang="en-US" b="1" i="1" dirty="0"/>
              <a:t>formal rules </a:t>
            </a:r>
            <a:r>
              <a:rPr lang="en-US" dirty="0"/>
              <a:t>embodied in constitutions, laws, contracts, and market regulations, plus </a:t>
            </a:r>
          </a:p>
          <a:p>
            <a:r>
              <a:rPr lang="en-US" b="1" i="1" dirty="0"/>
              <a:t>informal rules </a:t>
            </a:r>
            <a:r>
              <a:rPr lang="en-US" dirty="0"/>
              <a:t>reflected in norms of behavior and conduct, values, customs, and generally accepted ways of doing things.</a:t>
            </a:r>
          </a:p>
          <a:p>
            <a:r>
              <a:rPr lang="en-US" dirty="0"/>
              <a:t>In other words economic institutions provide the base for  a market economy by establishing  -</a:t>
            </a:r>
          </a:p>
          <a:p>
            <a:r>
              <a:rPr lang="en-US" dirty="0"/>
              <a:t>the rules of property rights and contract enforcement; </a:t>
            </a:r>
          </a:p>
          <a:p>
            <a:r>
              <a:rPr lang="en-US" dirty="0"/>
              <a:t>improving coordination; </a:t>
            </a:r>
          </a:p>
          <a:p>
            <a:r>
              <a:rPr lang="en-US" dirty="0"/>
              <a:t>restricting coercive, fraudulent, and anticompetitive behavior; </a:t>
            </a:r>
          </a:p>
          <a:p>
            <a:r>
              <a:rPr lang="en-US" dirty="0"/>
              <a:t>providing access to opportunities for a broad population; </a:t>
            </a:r>
          </a:p>
          <a:p>
            <a:r>
              <a:rPr lang="en-US" dirty="0"/>
              <a:t>constraining the power of elites; and </a:t>
            </a:r>
          </a:p>
          <a:p>
            <a:r>
              <a:rPr lang="en-US" dirty="0"/>
              <a:t>managing conflict more generally.</a:t>
            </a:r>
          </a:p>
        </p:txBody>
      </p:sp>
    </p:spTree>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504056"/>
          </a:xfrm>
        </p:spPr>
        <p:txBody>
          <a:bodyPr>
            <a:normAutofit fontScale="90000"/>
          </a:bodyPr>
          <a:lstStyle/>
          <a:p>
            <a:r>
              <a:rPr lang="en-IN" sz="4000" b="1" i="1" dirty="0"/>
              <a:t>Inequalities-1 </a:t>
            </a:r>
            <a:endParaRPr lang="en-US" sz="4000" b="1" i="1" dirty="0"/>
          </a:p>
        </p:txBody>
      </p:sp>
      <p:sp>
        <p:nvSpPr>
          <p:cNvPr id="3" name="Content Placeholder 2"/>
          <p:cNvSpPr>
            <a:spLocks noGrp="1"/>
          </p:cNvSpPr>
          <p:nvPr>
            <p:ph idx="1"/>
          </p:nvPr>
        </p:nvSpPr>
        <p:spPr>
          <a:xfrm>
            <a:off x="457200" y="980728"/>
            <a:ext cx="8229600" cy="5343872"/>
          </a:xfrm>
        </p:spPr>
        <p:txBody>
          <a:bodyPr>
            <a:normAutofit lnSpcReduction="10000"/>
          </a:bodyPr>
          <a:lstStyle/>
          <a:p>
            <a:r>
              <a:rPr lang="en-US" dirty="0"/>
              <a:t>Early inequities were perpetuated  because  in the colonies there were limits on the non elite population’s access to land, education, finance, property protection, and voting rights, as well as labor markets. </a:t>
            </a:r>
          </a:p>
          <a:p>
            <a:r>
              <a:rPr lang="en-US" dirty="0"/>
              <a:t>This prevented opportunities to take advantage of industrialization ,when they emerged in the nineteenth century, a period when broad participation in commercial activity had high social returns.</a:t>
            </a:r>
          </a:p>
          <a:p>
            <a:r>
              <a:rPr lang="en-US" dirty="0"/>
              <a:t>Besides creating specific institutions, European colonization created or reinforced differing degrees of inequality , ultimately leading to diminished prospects for growth and development, notably in Latin America and the Caribbean.</a:t>
            </a:r>
          </a:p>
          <a:p>
            <a:endParaRPr lang="en-US" dirty="0"/>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504056"/>
          </a:xfrm>
        </p:spPr>
        <p:txBody>
          <a:bodyPr>
            <a:normAutofit fontScale="90000"/>
          </a:bodyPr>
          <a:lstStyle/>
          <a:p>
            <a:r>
              <a:rPr lang="en-IN" sz="3600" b="1" u="sng" dirty="0"/>
              <a:t>Inequalities-2</a:t>
            </a:r>
            <a:endParaRPr lang="en-US" sz="3600" b="1" u="sng" dirty="0"/>
          </a:p>
        </p:txBody>
      </p:sp>
      <p:sp>
        <p:nvSpPr>
          <p:cNvPr id="3" name="Content Placeholder 2"/>
          <p:cNvSpPr>
            <a:spLocks noGrp="1"/>
          </p:cNvSpPr>
          <p:nvPr>
            <p:ph idx="1"/>
          </p:nvPr>
        </p:nvSpPr>
        <p:spPr>
          <a:xfrm>
            <a:off x="457200" y="980728"/>
            <a:ext cx="8229600" cy="5343872"/>
          </a:xfrm>
        </p:spPr>
        <p:txBody>
          <a:bodyPr>
            <a:normAutofit/>
          </a:bodyPr>
          <a:lstStyle/>
          <a:p>
            <a:pPr>
              <a:buFont typeface="Wingdings" pitchFamily="2" charset="2"/>
              <a:buChar char="§"/>
            </a:pPr>
            <a:r>
              <a:rPr lang="en-US" dirty="0"/>
              <a:t> The degree of inequality itself can shape the evolution of institutions as well as specific policies. </a:t>
            </a:r>
          </a:p>
          <a:p>
            <a:r>
              <a:rPr lang="en-US" dirty="0"/>
              <a:t>Where inequality was extreme, there was less investment in human capital and other public goods and a tendency of less movement toward democratic institutions . </a:t>
            </a:r>
          </a:p>
          <a:p>
            <a:r>
              <a:rPr lang="en-US" dirty="0"/>
              <a:t>Thus, extreme inequality is likely to be a long-term factor in explaining comparative development. This is raised in the striking historical contrast between the states of North America and the states of Central and South America.</a:t>
            </a:r>
          </a:p>
          <a:p>
            <a:endParaRPr lang="en-US" dirty="0"/>
          </a:p>
          <a:p>
            <a:endParaRPr lang="en-US" dirty="0"/>
          </a:p>
        </p:txBody>
      </p:sp>
    </p:spTree>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504056"/>
          </a:xfrm>
        </p:spPr>
        <p:txBody>
          <a:bodyPr>
            <a:normAutofit fontScale="90000"/>
          </a:bodyPr>
          <a:lstStyle/>
          <a:p>
            <a:r>
              <a:rPr lang="en-IN" sz="4000" b="1" i="1" u="sng" dirty="0"/>
              <a:t>Human Capital-1</a:t>
            </a:r>
            <a:endParaRPr lang="en-US" sz="4000" b="1" i="1" u="sng" dirty="0"/>
          </a:p>
        </p:txBody>
      </p:sp>
      <p:sp>
        <p:nvSpPr>
          <p:cNvPr id="3" name="Content Placeholder 2"/>
          <p:cNvSpPr>
            <a:spLocks noGrp="1"/>
          </p:cNvSpPr>
          <p:nvPr>
            <p:ph idx="1"/>
          </p:nvPr>
        </p:nvSpPr>
        <p:spPr>
          <a:xfrm>
            <a:off x="457200" y="1124744"/>
            <a:ext cx="8229600" cy="5199856"/>
          </a:xfrm>
        </p:spPr>
        <p:txBody>
          <a:bodyPr/>
          <a:lstStyle/>
          <a:p>
            <a:r>
              <a:rPr lang="en-US" dirty="0"/>
              <a:t>Institutional quality affects the amount and quality of investments in education and health.</a:t>
            </a:r>
          </a:p>
          <a:p>
            <a:r>
              <a:rPr lang="en-US" dirty="0"/>
              <a:t>In countries with higher levels of education, institutions tend to be more democratic, with more constraints on elites.</a:t>
            </a:r>
          </a:p>
          <a:p>
            <a:r>
              <a:rPr lang="en-US" dirty="0"/>
              <a:t>human capital is at least as fundamental a source of long-run development as institutions.</a:t>
            </a:r>
          </a:p>
          <a:p>
            <a:r>
              <a:rPr lang="en-US" dirty="0"/>
              <a:t>However, in some cases extractive colonial institutions left a legacy that resulted in poor health and education decades after independence , an example from India.</a:t>
            </a:r>
          </a:p>
          <a:p>
            <a:endParaRPr lang="en-US" dirty="0"/>
          </a:p>
          <a:p>
            <a:endParaRPr lang="en-US" dirty="0"/>
          </a:p>
        </p:txBody>
      </p:sp>
    </p:spTree>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60648"/>
            <a:ext cx="8229600" cy="576064"/>
          </a:xfrm>
        </p:spPr>
        <p:txBody>
          <a:bodyPr>
            <a:normAutofit fontScale="90000"/>
          </a:bodyPr>
          <a:lstStyle/>
          <a:p>
            <a:r>
              <a:rPr lang="en-IN" sz="4000" b="1" i="1" u="sng" dirty="0"/>
              <a:t>Human Capital-2</a:t>
            </a:r>
            <a:endParaRPr lang="en-US" sz="4000" b="1" i="1" u="sng" dirty="0"/>
          </a:p>
        </p:txBody>
      </p:sp>
      <p:sp>
        <p:nvSpPr>
          <p:cNvPr id="3" name="Content Placeholder 2"/>
          <p:cNvSpPr>
            <a:spLocks noGrp="1"/>
          </p:cNvSpPr>
          <p:nvPr>
            <p:ph idx="1"/>
          </p:nvPr>
        </p:nvSpPr>
        <p:spPr>
          <a:xfrm>
            <a:off x="457200" y="980728"/>
            <a:ext cx="8229600" cy="5343872"/>
          </a:xfrm>
        </p:spPr>
        <p:txBody>
          <a:bodyPr>
            <a:normAutofit/>
          </a:bodyPr>
          <a:lstStyle/>
          <a:p>
            <a:r>
              <a:rPr lang="en-US" dirty="0"/>
              <a:t>Human capital has a direct impact on income and on human development.</a:t>
            </a:r>
          </a:p>
          <a:p>
            <a:r>
              <a:rPr lang="en-US" dirty="0"/>
              <a:t>The depth and breadth of education in the population will help  determine the effectiveness of government as a force for development. </a:t>
            </a:r>
          </a:p>
          <a:p>
            <a:r>
              <a:rPr lang="en-US" dirty="0"/>
              <a:t>This is due not only to a better-qualified civil service but also to the understanding of citizens of poor government performance and the knowledge of how to work for a better outcome and capacity to organize</a:t>
            </a:r>
            <a:r>
              <a:rPr lang="en-IN" dirty="0"/>
              <a:t> .</a:t>
            </a:r>
          </a:p>
          <a:p>
            <a:r>
              <a:rPr lang="en-IN" dirty="0"/>
              <a:t>Of course, </a:t>
            </a:r>
            <a:r>
              <a:rPr lang="en-US" dirty="0"/>
              <a:t>education could also independently affect the organization and functioning of markets </a:t>
            </a:r>
          </a:p>
          <a:p>
            <a:endParaRPr lang="en-US" dirty="0"/>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864096"/>
          </a:xfrm>
        </p:spPr>
        <p:txBody>
          <a:bodyPr>
            <a:normAutofit/>
          </a:bodyPr>
          <a:lstStyle/>
          <a:p>
            <a:r>
              <a:rPr lang="en-US" sz="4000" b="1" i="1" u="sng" dirty="0"/>
              <a:t>Postcolonial institutions-1</a:t>
            </a:r>
          </a:p>
        </p:txBody>
      </p:sp>
      <p:sp>
        <p:nvSpPr>
          <p:cNvPr id="3" name="Content Placeholder 2"/>
          <p:cNvSpPr>
            <a:spLocks noGrp="1"/>
          </p:cNvSpPr>
          <p:nvPr>
            <p:ph idx="1"/>
          </p:nvPr>
        </p:nvSpPr>
        <p:spPr>
          <a:xfrm>
            <a:off x="457200" y="1412776"/>
            <a:ext cx="8229600" cy="4911824"/>
          </a:xfrm>
        </p:spPr>
        <p:txBody>
          <a:bodyPr>
            <a:normAutofit fontScale="92500"/>
          </a:bodyPr>
          <a:lstStyle/>
          <a:p>
            <a:r>
              <a:rPr lang="en-US" dirty="0"/>
              <a:t>Postcolonial institutional quality has a strong impact on the effectiveness of the private, public, and citizen (or civil society) sectors.</a:t>
            </a:r>
          </a:p>
          <a:p>
            <a:r>
              <a:rPr lang="en-US" dirty="0"/>
              <a:t>Democratic governance , rule of law, and constraints on elites will encourage more and better quality public goods, </a:t>
            </a:r>
          </a:p>
          <a:p>
            <a:r>
              <a:rPr lang="en-US" dirty="0"/>
              <a:t>Better property rights protections and contract enforcement for ordinary citizens and broad access to economic opportunities will encourage private investments. </a:t>
            </a:r>
          </a:p>
          <a:p>
            <a:r>
              <a:rPr lang="en-US" dirty="0"/>
              <a:t>And institutions will affect the ability of civil society to organize and act effectively as a force independent of state and market.</a:t>
            </a:r>
          </a:p>
          <a:p>
            <a:endParaRPr lang="en-US" dirty="0"/>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04056"/>
          </a:xfrm>
        </p:spPr>
        <p:txBody>
          <a:bodyPr>
            <a:normAutofit fontScale="90000"/>
          </a:bodyPr>
          <a:lstStyle/>
          <a:p>
            <a:r>
              <a:rPr lang="en-IN" sz="4000" b="1" i="1" u="sng" dirty="0"/>
              <a:t>Suggestions-1</a:t>
            </a:r>
            <a:endParaRPr lang="en-US" sz="4000" dirty="0"/>
          </a:p>
        </p:txBody>
      </p:sp>
      <p:sp>
        <p:nvSpPr>
          <p:cNvPr id="3" name="Content Placeholder 2"/>
          <p:cNvSpPr>
            <a:spLocks noGrp="1"/>
          </p:cNvSpPr>
          <p:nvPr>
            <p:ph idx="1"/>
          </p:nvPr>
        </p:nvSpPr>
        <p:spPr>
          <a:xfrm>
            <a:off x="457200" y="1124744"/>
            <a:ext cx="8229600" cy="5199856"/>
          </a:xfrm>
        </p:spPr>
        <p:txBody>
          <a:bodyPr>
            <a:normAutofit/>
          </a:bodyPr>
          <a:lstStyle/>
          <a:p>
            <a:r>
              <a:rPr lang="en-US" dirty="0"/>
              <a:t>It is not yet entirely clear which economic institutions are most important in facilitating development.</a:t>
            </a:r>
          </a:p>
          <a:p>
            <a:r>
              <a:rPr lang="en-US" dirty="0"/>
              <a:t>But a key finding of recent research is that, forces, that protect narrow elites in ways that limit access of the broader population to opportunities for advancement are major obstacles to successful economic development. </a:t>
            </a:r>
          </a:p>
          <a:p>
            <a:r>
              <a:rPr lang="en-US" dirty="0"/>
              <a:t>Nevertheless, in most countries with poor institutions, there is still much that can be done to improve human welfare and to encourage the development of better institutions.</a:t>
            </a:r>
          </a:p>
          <a:p>
            <a:endParaRPr lang="en-US" dirty="0"/>
          </a:p>
          <a:p>
            <a:endParaRPr lang="en-US" dirty="0"/>
          </a:p>
        </p:txBody>
      </p:sp>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648072"/>
          </a:xfrm>
        </p:spPr>
        <p:txBody>
          <a:bodyPr>
            <a:normAutofit fontScale="90000"/>
          </a:bodyPr>
          <a:lstStyle/>
          <a:p>
            <a:r>
              <a:rPr lang="en-IN" sz="5400" b="1" i="1" u="sng" dirty="0"/>
              <a:t>Suggestions-2.</a:t>
            </a:r>
            <a:endParaRPr lang="en-US" dirty="0"/>
          </a:p>
        </p:txBody>
      </p:sp>
      <p:sp>
        <p:nvSpPr>
          <p:cNvPr id="3" name="Content Placeholder 2"/>
          <p:cNvSpPr>
            <a:spLocks noGrp="1"/>
          </p:cNvSpPr>
          <p:nvPr>
            <p:ph idx="1"/>
          </p:nvPr>
        </p:nvSpPr>
        <p:spPr>
          <a:xfrm>
            <a:off x="457200" y="1196752"/>
            <a:ext cx="8229600" cy="5127848"/>
          </a:xfrm>
        </p:spPr>
        <p:txBody>
          <a:bodyPr>
            <a:normAutofit fontScale="92500"/>
          </a:bodyPr>
          <a:lstStyle/>
          <a:p>
            <a:r>
              <a:rPr lang="en-US" dirty="0"/>
              <a:t>Although the evidence of the impact of democracy on growth in the short term is not strong, in the long run democratic governance and genuine development do go hand in hand.</a:t>
            </a:r>
          </a:p>
          <a:p>
            <a:r>
              <a:rPr lang="en-US" dirty="0"/>
              <a:t> The steady spread of more genuinely democratic institutions in the developing world is very encouraging sign.</a:t>
            </a:r>
          </a:p>
          <a:p>
            <a:r>
              <a:rPr lang="en-US" dirty="0"/>
              <a:t>Development strategies that lead to greater human capital, improve access to new technologies, produce better-quality public goods, improve market functioning, address deep-rooted problems of poverty, improve access to finance, prevent environmental degradation, and foster a vibrant civil society all promote development.</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0" y="332656"/>
            <a:ext cx="9144000" cy="6124754"/>
          </a:xfrm>
          <a:prstGeom prst="rect">
            <a:avLst/>
          </a:prstGeom>
        </p:spPr>
        <p:txBody>
          <a:bodyPr wrap="square">
            <a:spAutoFit/>
          </a:bodyPr>
          <a:lstStyle/>
          <a:p>
            <a:r>
              <a:rPr lang="en-IN" sz="3200" b="1" u="sng" dirty="0"/>
              <a:t>Classification of Economies by World Bank</a:t>
            </a:r>
          </a:p>
          <a:p>
            <a:r>
              <a:rPr lang="en-US" sz="2400" dirty="0"/>
              <a:t>In the World Bank’s classification system, 213 economies with a population of at least 30,000 are ranked by their levels of</a:t>
            </a:r>
          </a:p>
          <a:p>
            <a:r>
              <a:rPr lang="it-IT" sz="2400" dirty="0"/>
              <a:t>gross national income (GNI) per capita. </a:t>
            </a:r>
          </a:p>
          <a:p>
            <a:r>
              <a:rPr lang="en-US" sz="2400" dirty="0"/>
              <a:t>These economies are then classified as:</a:t>
            </a:r>
          </a:p>
          <a:p>
            <a:endParaRPr lang="en-US" sz="2400" dirty="0"/>
          </a:p>
          <a:p>
            <a:r>
              <a:rPr lang="en-US" sz="2400" b="1" dirty="0"/>
              <a:t>low-income countries ,</a:t>
            </a:r>
          </a:p>
          <a:p>
            <a:r>
              <a:rPr lang="en-US" sz="2400" b="1" dirty="0"/>
              <a:t>lower-middle-income countries ,</a:t>
            </a:r>
          </a:p>
          <a:p>
            <a:r>
              <a:rPr lang="en-US" sz="2400" b="1" dirty="0"/>
              <a:t>upper middle-income countries , </a:t>
            </a:r>
          </a:p>
          <a:p>
            <a:r>
              <a:rPr lang="en-US" sz="2400" b="1" dirty="0"/>
              <a:t>high-income </a:t>
            </a:r>
            <a:r>
              <a:rPr lang="en-US" sz="2400" dirty="0"/>
              <a:t>OECD countries, and </a:t>
            </a:r>
            <a:r>
              <a:rPr lang="en-US" sz="2400" b="1" dirty="0"/>
              <a:t>other high-income countries</a:t>
            </a:r>
            <a:r>
              <a:rPr lang="en-US" sz="2400" dirty="0"/>
              <a:t>.</a:t>
            </a:r>
          </a:p>
          <a:p>
            <a:r>
              <a:rPr lang="en-US" sz="2400" dirty="0"/>
              <a:t>Often, LMCs and UMCs  are informally  grouped  as</a:t>
            </a:r>
          </a:p>
          <a:p>
            <a:r>
              <a:rPr lang="en-US" sz="2400" dirty="0"/>
              <a:t>The  </a:t>
            </a:r>
            <a:r>
              <a:rPr lang="en-US" sz="2400" b="1" dirty="0"/>
              <a:t>middle-income countries.</a:t>
            </a:r>
          </a:p>
          <a:p>
            <a:endParaRPr lang="en-US" sz="2400" dirty="0"/>
          </a:p>
          <a:p>
            <a:r>
              <a:rPr lang="en-US" sz="2400" dirty="0"/>
              <a:t>With a number of important exceptions, the developing countries are those with low-, lower-middle, or upper-middle incomes</a:t>
            </a:r>
          </a:p>
          <a:p>
            <a:endParaRPr lang="it-IT" sz="2400" dirty="0"/>
          </a:p>
        </p:txBody>
      </p:sp>
    </p:spTree>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04664"/>
            <a:ext cx="8229600" cy="576064"/>
          </a:xfrm>
        </p:spPr>
        <p:txBody>
          <a:bodyPr>
            <a:normAutofit fontScale="90000"/>
          </a:bodyPr>
          <a:lstStyle/>
          <a:p>
            <a:r>
              <a:rPr lang="en-IN" sz="4000" b="1" i="1" u="sng" dirty="0"/>
              <a:t>Suggestion-3</a:t>
            </a:r>
            <a:endParaRPr lang="en-US" sz="4000" b="1" i="1" u="sng" dirty="0"/>
          </a:p>
        </p:txBody>
      </p:sp>
      <p:sp>
        <p:nvSpPr>
          <p:cNvPr id="3" name="Content Placeholder 2"/>
          <p:cNvSpPr>
            <a:spLocks noGrp="1"/>
          </p:cNvSpPr>
          <p:nvPr>
            <p:ph idx="1"/>
          </p:nvPr>
        </p:nvSpPr>
        <p:spPr>
          <a:xfrm>
            <a:off x="457200" y="1124744"/>
            <a:ext cx="8229600" cy="5199856"/>
          </a:xfrm>
        </p:spPr>
        <p:txBody>
          <a:bodyPr/>
          <a:lstStyle/>
          <a:p>
            <a:pPr>
              <a:buFont typeface="Wingdings" pitchFamily="2" charset="2"/>
              <a:buChar char="§"/>
            </a:pPr>
            <a:r>
              <a:rPr lang="en-US" dirty="0"/>
              <a:t>The type and quality of global integration (particularly trade) have been stressed as a boon to long-run growth and development in many World Bank reports. </a:t>
            </a:r>
          </a:p>
          <a:p>
            <a:r>
              <a:rPr lang="en-US" dirty="0"/>
              <a:t>Trade may be beneficial in that it provides various kinds of access to technology. </a:t>
            </a:r>
          </a:p>
          <a:p>
            <a:r>
              <a:rPr lang="en-US" dirty="0"/>
              <a:t>Greater openness to trade beneficially affects the subsequent evolution of institutions.</a:t>
            </a:r>
          </a:p>
          <a:p>
            <a:endParaRPr lang="en-US" dirty="0"/>
          </a:p>
        </p:txBody>
      </p:sp>
    </p:spTree>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p:nvPr/>
        </p:nvPicPr>
        <p:blipFill>
          <a:blip r:embed="rId2">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a14="http://schemas.microsoft.com/office/drawing/2010/main" xmlns:wps="http://schemas.microsoft.com/office/word/2010/wordprocessingShape" xmlns:wpi="http://schemas.microsoft.com/office/word/2010/wordprocessingInk" xmlns:wpg="http://schemas.microsoft.com/office/word/2010/wordprocessingGroup" xmlns:w16se="http://schemas.microsoft.com/office/word/2015/wordml/symex" xmlns:w16="http://schemas.microsoft.com/office/word/2018/wordml" xmlns:w16cid="http://schemas.microsoft.com/office/word/2016/wordml/cid" xmlns:w16cex="http://schemas.microsoft.com/office/word/2018/wordml/cex" xmlns:w15="http://schemas.microsoft.com/office/word/2012/wordml" xmlns:w14="http://schemas.microsoft.com/office/word/2010/wordml" xmlns:w="http://schemas.openxmlformats.org/wordprocessingml/2006/main" xmlns:w10="urn:schemas-microsoft-com:office:word" xmlns:wp14="http://schemas.microsoft.com/office/word/2010/wordprocessingDrawing" xmlns:v="urn:schemas-microsoft-com:vml" xmlns:o="urn:schemas-microsoft-com:office:office" xmlns:am3d="http://schemas.microsoft.com/office/drawing/2017/model3d" xmlns:aink="http://schemas.microsoft.com/office/drawing/2016/ink" xmlns:mc="http://schemas.openxmlformats.org/markup-compatibility/2006" xmlns:cx8="http://schemas.microsoft.com/office/drawing/2016/5/14/chartex" xmlns:cx7="http://schemas.microsoft.com/office/drawing/2016/5/13/chartex" xmlns:cx6="http://schemas.microsoft.com/office/drawing/2016/5/12/chartex" xmlns:cx5="http://schemas.microsoft.com/office/drawing/2016/5/11/chartex" xmlns:cx4="http://schemas.microsoft.com/office/drawing/2016/5/10/chartex" xmlns:cx3="http://schemas.microsoft.com/office/drawing/2016/5/9/chartex" xmlns:cx2="http://schemas.microsoft.com/office/drawing/2015/10/21/chartex" xmlns:cx1="http://schemas.microsoft.com/office/drawing/2015/9/8/chartex" xmlns:cx="http://schemas.microsoft.com/office/drawing/2014/chartex" xmlns:wpc="http://schemas.microsoft.com/office/word/2010/wordprocessingCanvas" xmlns="" xmlns:pic="http://schemas.openxmlformats.org/drawingml/2006/picture" xmlns:lc="http://schemas.openxmlformats.org/drawingml/2006/lockedCanvas" val="0"/>
              </a:ext>
            </a:extLst>
          </a:blip>
          <a:srcRect/>
          <a:stretch>
            <a:fillRect/>
          </a:stretch>
        </p:blipFill>
        <p:spPr bwMode="auto">
          <a:xfrm>
            <a:off x="642910" y="785794"/>
            <a:ext cx="4357718" cy="5202417"/>
          </a:xfrm>
          <a:prstGeom prst="rect">
            <a:avLst/>
          </a:prstGeom>
          <a:noFill/>
          <a:ln>
            <a:noFill/>
          </a:ln>
          <a:effectLst/>
        </p:spPr>
      </p:pic>
      <p:sp>
        <p:nvSpPr>
          <p:cNvPr id="4" name="TextBox 3"/>
          <p:cNvSpPr txBox="1"/>
          <p:nvPr/>
        </p:nvSpPr>
        <p:spPr>
          <a:xfrm>
            <a:off x="5357818" y="1071546"/>
            <a:ext cx="3357586" cy="4524315"/>
          </a:xfrm>
          <a:prstGeom prst="rect">
            <a:avLst/>
          </a:prstGeom>
          <a:noFill/>
        </p:spPr>
        <p:txBody>
          <a:bodyPr wrap="square" rtlCol="0">
            <a:spAutoFit/>
          </a:bodyPr>
          <a:lstStyle/>
          <a:p>
            <a:r>
              <a:rPr lang="en-US" dirty="0" smtClean="0"/>
              <a:t>Some research suggests that when other factors are taken into account, geography adds little to our understanding of development levels. </a:t>
            </a:r>
          </a:p>
          <a:p>
            <a:endParaRPr lang="en-US" dirty="0" smtClean="0"/>
          </a:p>
          <a:p>
            <a:r>
              <a:rPr lang="en-US" dirty="0" smtClean="0"/>
              <a:t>Arrow 2: geography could affect types of colonies established – when potential settlers faced higher mortality rates, they often kept arm’s-length  = “steal-fast-and-get-out” = unfavorable institutions favoring extraction over production incentives</a:t>
            </a:r>
            <a:endParaRPr lang="en-IN" dirty="0" smtClean="0"/>
          </a:p>
          <a:p>
            <a:endParaRPr lang="en-IN" dirty="0"/>
          </a:p>
        </p:txBody>
      </p:sp>
    </p:spTree>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500034" y="357166"/>
            <a:ext cx="8429684" cy="6463308"/>
          </a:xfrm>
          <a:prstGeom prst="rect">
            <a:avLst/>
          </a:prstGeom>
          <a:noFill/>
        </p:spPr>
        <p:txBody>
          <a:bodyPr wrap="square" rtlCol="0">
            <a:spAutoFit/>
          </a:bodyPr>
          <a:lstStyle/>
          <a:p>
            <a:r>
              <a:rPr lang="en-US" b="1" dirty="0" smtClean="0"/>
              <a:t>Arrow 3:</a:t>
            </a:r>
            <a:r>
              <a:rPr lang="en-US" dirty="0" smtClean="0"/>
              <a:t> those with more bargaining power to ask for better treatment …</a:t>
            </a:r>
          </a:p>
          <a:p>
            <a:r>
              <a:rPr lang="en-US" dirty="0" smtClean="0"/>
              <a:t> </a:t>
            </a:r>
          </a:p>
          <a:p>
            <a:r>
              <a:rPr lang="en-US" b="1" dirty="0" err="1" smtClean="0"/>
              <a:t>Accemoglu</a:t>
            </a:r>
            <a:r>
              <a:rPr lang="en-US" b="1" dirty="0" smtClean="0"/>
              <a:t>:</a:t>
            </a:r>
            <a:r>
              <a:rPr lang="en-US" dirty="0" smtClean="0"/>
              <a:t> after accounting for institutional differences, geographic variables have little influence on incomes today.</a:t>
            </a:r>
          </a:p>
          <a:p>
            <a:endParaRPr lang="en-US" dirty="0" smtClean="0"/>
          </a:p>
          <a:p>
            <a:r>
              <a:rPr lang="en-US" dirty="0" smtClean="0"/>
              <a:t> </a:t>
            </a:r>
            <a:r>
              <a:rPr lang="en-US" b="1" dirty="0" smtClean="0"/>
              <a:t>Arrow 4: </a:t>
            </a:r>
            <a:r>
              <a:rPr lang="en-US" dirty="0" smtClean="0"/>
              <a:t>influence of geography on </a:t>
            </a:r>
            <a:r>
              <a:rPr lang="en-US" dirty="0" err="1" smtClean="0"/>
              <a:t>precolonial</a:t>
            </a:r>
            <a:r>
              <a:rPr lang="en-US" dirty="0" smtClean="0"/>
              <a:t> institutions</a:t>
            </a:r>
          </a:p>
          <a:p>
            <a:endParaRPr lang="en-US" dirty="0" smtClean="0"/>
          </a:p>
          <a:p>
            <a:r>
              <a:rPr lang="en-US" dirty="0" smtClean="0"/>
              <a:t> </a:t>
            </a:r>
            <a:r>
              <a:rPr lang="en-US" b="1" dirty="0" smtClean="0"/>
              <a:t>Arrow 5:</a:t>
            </a:r>
            <a:r>
              <a:rPr lang="en-US" dirty="0" smtClean="0"/>
              <a:t> </a:t>
            </a:r>
            <a:r>
              <a:rPr lang="en-US" dirty="0" err="1" smtClean="0"/>
              <a:t>precolonial</a:t>
            </a:r>
            <a:r>
              <a:rPr lang="en-US" dirty="0" smtClean="0"/>
              <a:t> institutions also mattered to the extent that they had influence over the type of colonial regimes established.</a:t>
            </a:r>
          </a:p>
          <a:p>
            <a:endParaRPr lang="en-US" dirty="0" smtClean="0"/>
          </a:p>
          <a:p>
            <a:r>
              <a:rPr lang="en-US" dirty="0" smtClean="0"/>
              <a:t> In Americas, scarce </a:t>
            </a:r>
            <a:r>
              <a:rPr lang="en-US" dirty="0" err="1" smtClean="0"/>
              <a:t>labour</a:t>
            </a:r>
            <a:r>
              <a:rPr lang="en-US" dirty="0" smtClean="0"/>
              <a:t> with abundant land inhibited the concentration of power (despite efforts of colonizers to do so). The need to attract more settlers and encourage them to engage the colonial economy led to the evolution of more egalitarian institutions in North American colonies.</a:t>
            </a:r>
          </a:p>
          <a:p>
            <a:endParaRPr lang="en-US" dirty="0" smtClean="0"/>
          </a:p>
          <a:p>
            <a:r>
              <a:rPr lang="en-US" dirty="0" smtClean="0"/>
              <a:t> </a:t>
            </a:r>
            <a:r>
              <a:rPr lang="en-US" b="1" dirty="0" smtClean="0"/>
              <a:t>Arrow 8:</a:t>
            </a:r>
            <a:r>
              <a:rPr lang="en-US" dirty="0" smtClean="0"/>
              <a:t> geography undoubtedly influenced early economic history in Europe, leading to evolution and timing of European development.</a:t>
            </a:r>
            <a:endParaRPr lang="en-IN" dirty="0" smtClean="0"/>
          </a:p>
          <a:p>
            <a:endParaRPr lang="en-IN" dirty="0" smtClean="0"/>
          </a:p>
          <a:p>
            <a:endParaRPr lang="en-IN" dirty="0" smtClean="0"/>
          </a:p>
          <a:p>
            <a:endParaRPr lang="en-IN" dirty="0" smtClean="0"/>
          </a:p>
          <a:p>
            <a:endParaRPr lang="en-IN" dirty="0" smtClean="0"/>
          </a:p>
          <a:p>
            <a:endParaRPr lang="en-IN" dirty="0" smtClean="0"/>
          </a:p>
          <a:p>
            <a:endParaRPr lang="en-IN" dirty="0"/>
          </a:p>
        </p:txBody>
      </p:sp>
    </p:spTree>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00034" y="428604"/>
            <a:ext cx="8215370" cy="6186309"/>
          </a:xfrm>
          <a:prstGeom prst="rect">
            <a:avLst/>
          </a:prstGeom>
          <a:noFill/>
        </p:spPr>
        <p:txBody>
          <a:bodyPr wrap="square" rtlCol="0">
            <a:spAutoFit/>
          </a:bodyPr>
          <a:lstStyle/>
          <a:p>
            <a:endParaRPr lang="en-US" b="1" dirty="0" smtClean="0"/>
          </a:p>
          <a:p>
            <a:r>
              <a:rPr lang="en-US" b="1" dirty="0" smtClean="0"/>
              <a:t>Arrow 9:</a:t>
            </a:r>
            <a:r>
              <a:rPr lang="en-US" dirty="0" smtClean="0"/>
              <a:t> timing of European development influenced the type of colonial regime established – earlier colonization generally involved more plunder and less active production than later colonization, although both at expense of indigenous population.</a:t>
            </a:r>
          </a:p>
          <a:p>
            <a:r>
              <a:rPr lang="en-US" dirty="0" smtClean="0"/>
              <a:t> </a:t>
            </a:r>
            <a:r>
              <a:rPr lang="en-US" b="1" dirty="0" smtClean="0"/>
              <a:t>Arrow 10: </a:t>
            </a:r>
            <a:r>
              <a:rPr lang="en-US" dirty="0" smtClean="0"/>
              <a:t>type of regime had enormous influence on postcolonial institutional quality</a:t>
            </a:r>
          </a:p>
          <a:p>
            <a:r>
              <a:rPr lang="en-US" dirty="0" smtClean="0"/>
              <a:t> </a:t>
            </a:r>
            <a:r>
              <a:rPr lang="en-US" b="1" dirty="0" smtClean="0"/>
              <a:t>Arrow 11: </a:t>
            </a:r>
            <a:r>
              <a:rPr lang="en-US" dirty="0" smtClean="0"/>
              <a:t>colonization created or enforced inequality (especially ethnic), leading to lesser prospects for growth and development </a:t>
            </a:r>
          </a:p>
          <a:p>
            <a:r>
              <a:rPr lang="en-US" dirty="0" smtClean="0"/>
              <a:t>Where inequality was extreme, there was less investment in human capital (arrow 13) and other public goods (arrow 16), and as reflected by the bidirectional arrow 12, a tendency of less movement toward democratic institutions</a:t>
            </a:r>
          </a:p>
          <a:p>
            <a:r>
              <a:rPr lang="en-US" dirty="0" smtClean="0"/>
              <a:t> </a:t>
            </a:r>
            <a:r>
              <a:rPr lang="en-US" b="1" dirty="0" smtClean="0"/>
              <a:t>Arrow 14: </a:t>
            </a:r>
            <a:r>
              <a:rPr lang="en-US" dirty="0" smtClean="0"/>
              <a:t>human capital has a direct impact on income and human development</a:t>
            </a:r>
          </a:p>
          <a:p>
            <a:r>
              <a:rPr lang="en-US" dirty="0" smtClean="0"/>
              <a:t> </a:t>
            </a:r>
            <a:r>
              <a:rPr lang="en-US" b="1" dirty="0" smtClean="0"/>
              <a:t>Arrow 15: </a:t>
            </a:r>
            <a:r>
              <a:rPr lang="en-US" dirty="0" smtClean="0"/>
              <a:t>the depth and breadth of education in the population will help determine the effectiveness of government as a force for development. – better qualified civil service, better organizational capacities, better recognition of poor government and how to work towards better outcomes…</a:t>
            </a:r>
            <a:endParaRPr lang="en-IN" dirty="0" smtClean="0"/>
          </a:p>
          <a:p>
            <a:endParaRPr lang="en-IN" dirty="0" smtClean="0"/>
          </a:p>
          <a:p>
            <a:endParaRPr lang="en-IN" dirty="0" smtClean="0"/>
          </a:p>
          <a:p>
            <a:endParaRPr lang="en-IN" dirty="0" smtClean="0"/>
          </a:p>
          <a:p>
            <a:endParaRPr lang="en-IN" dirty="0" smtClean="0"/>
          </a:p>
          <a:p>
            <a:endParaRPr lang="en-IN" dirty="0"/>
          </a:p>
        </p:txBody>
      </p:sp>
    </p:spTree>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571472" y="857233"/>
            <a:ext cx="8286808" cy="5909310"/>
          </a:xfrm>
          <a:prstGeom prst="rect">
            <a:avLst/>
          </a:prstGeom>
          <a:noFill/>
        </p:spPr>
        <p:txBody>
          <a:bodyPr wrap="square" rtlCol="0">
            <a:spAutoFit/>
          </a:bodyPr>
          <a:lstStyle/>
          <a:p>
            <a:r>
              <a:rPr lang="en-US" b="1" dirty="0" smtClean="0"/>
              <a:t>Arrow 17: </a:t>
            </a:r>
            <a:r>
              <a:rPr lang="en-US" dirty="0" smtClean="0"/>
              <a:t>democratic governance, rule of law, and constraints on elites will encourage more and better quality public – will spur private investment (</a:t>
            </a:r>
            <a:r>
              <a:rPr lang="en-US" b="1" dirty="0" smtClean="0"/>
              <a:t>arrow 18</a:t>
            </a:r>
            <a:r>
              <a:rPr lang="en-US" dirty="0" smtClean="0"/>
              <a:t>)</a:t>
            </a:r>
          </a:p>
          <a:p>
            <a:endParaRPr lang="en-US" dirty="0" smtClean="0"/>
          </a:p>
          <a:p>
            <a:r>
              <a:rPr lang="en-US" dirty="0" smtClean="0"/>
              <a:t> </a:t>
            </a:r>
            <a:r>
              <a:rPr lang="en-US" b="1" dirty="0" smtClean="0"/>
              <a:t>Arrow 19: </a:t>
            </a:r>
            <a:r>
              <a:rPr lang="en-US" dirty="0" smtClean="0"/>
              <a:t>institutions will affect ability of civil society to organize and act independently of market and state</a:t>
            </a:r>
          </a:p>
          <a:p>
            <a:endParaRPr lang="en-US" dirty="0" smtClean="0"/>
          </a:p>
          <a:p>
            <a:r>
              <a:rPr lang="en-US" dirty="0" smtClean="0"/>
              <a:t> </a:t>
            </a:r>
            <a:r>
              <a:rPr lang="en-US" b="1" dirty="0" smtClean="0"/>
              <a:t>Arrows 20, 21, 22: </a:t>
            </a:r>
            <a:r>
              <a:rPr lang="en-US" dirty="0" smtClean="0"/>
              <a:t>activities of the three sectors will each have influence on productivity and incomes, and on human development more generally.</a:t>
            </a:r>
          </a:p>
          <a:p>
            <a:r>
              <a:rPr lang="en-US" dirty="0" smtClean="0"/>
              <a:t> </a:t>
            </a:r>
          </a:p>
          <a:p>
            <a:r>
              <a:rPr lang="en-US" b="1" dirty="0" smtClean="0"/>
              <a:t>“Clearly there are multiple paths to economic development. But a key finding is that forces that protect narrow elites in ways that limit access of the broader population to opportunities for advancement are major obstacles to successful economic development. If institutions are highly resistant to attempts at reform, this helps clarify why development is so challenging.” </a:t>
            </a:r>
          </a:p>
          <a:p>
            <a:endParaRPr lang="en-IN" dirty="0" smtClean="0"/>
          </a:p>
          <a:p>
            <a:endParaRPr lang="en-IN" dirty="0" smtClean="0"/>
          </a:p>
          <a:p>
            <a:endParaRPr lang="en-IN" dirty="0" smtClean="0"/>
          </a:p>
          <a:p>
            <a:endParaRPr lang="en-IN" dirty="0" smtClean="0"/>
          </a:p>
          <a:p>
            <a:endParaRPr lang="en-IN" dirty="0" smtClean="0"/>
          </a:p>
          <a:p>
            <a:endParaRPr lang="en-IN" dirty="0"/>
          </a:p>
        </p:txBody>
      </p:sp>
    </p:spTree>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48" y="857232"/>
            <a:ext cx="7929618" cy="5632311"/>
          </a:xfrm>
          <a:prstGeom prst="rect">
            <a:avLst/>
          </a:prstGeom>
          <a:noFill/>
        </p:spPr>
        <p:txBody>
          <a:bodyPr wrap="square" rtlCol="0">
            <a:spAutoFit/>
          </a:bodyPr>
          <a:lstStyle/>
          <a:p>
            <a:r>
              <a:rPr lang="en-US" b="1" dirty="0" err="1" smtClean="0"/>
              <a:t>Dani</a:t>
            </a:r>
            <a:r>
              <a:rPr lang="en-US" b="1" dirty="0" smtClean="0"/>
              <a:t> </a:t>
            </a:r>
            <a:r>
              <a:rPr lang="en-US" b="1" dirty="0" err="1" smtClean="0"/>
              <a:t>Rodrik</a:t>
            </a:r>
            <a:r>
              <a:rPr lang="en-US" b="1" dirty="0" smtClean="0"/>
              <a:t>: </a:t>
            </a:r>
            <a:r>
              <a:rPr lang="en-US" dirty="0" smtClean="0"/>
              <a:t>“participatory and decentralized political systems are the most effective ones we have for processing and aggregating local knowledge. We can think of democracy as a meta-institution for building other good institutions”</a:t>
            </a:r>
          </a:p>
          <a:p>
            <a:endParaRPr lang="en-US" b="1" dirty="0" smtClean="0"/>
          </a:p>
          <a:p>
            <a:r>
              <a:rPr lang="en-US" b="1" dirty="0" smtClean="0"/>
              <a:t> Conclusion</a:t>
            </a:r>
          </a:p>
          <a:p>
            <a:endParaRPr lang="en-US" b="1" dirty="0" smtClean="0"/>
          </a:p>
          <a:p>
            <a:r>
              <a:rPr lang="en-US" dirty="0" smtClean="0"/>
              <a:t> One can learn valuable lessons from economic policies that have been tried in various countries around the world. However, for most poor countries, backwardness comes with severe disadvantages, many of which have been compounded by legacies of colonialism, slavery, and Cold War dictatorships.</a:t>
            </a:r>
          </a:p>
          <a:p>
            <a:pPr lvl="0"/>
            <a:r>
              <a:rPr lang="en-US" b="1" dirty="0" smtClean="0"/>
              <a:t> CASE STUDY: Pakistan and Bangladesh</a:t>
            </a:r>
          </a:p>
          <a:p>
            <a:pPr lvl="0"/>
            <a:endParaRPr lang="en-US" b="1" dirty="0" smtClean="0"/>
          </a:p>
          <a:p>
            <a:r>
              <a:rPr lang="en-US" dirty="0" smtClean="0">
                <a:latin typeface="Calibri"/>
              </a:rPr>
              <a:t>▪</a:t>
            </a:r>
            <a:r>
              <a:rPr lang="en-US" dirty="0" smtClean="0"/>
              <a:t>Bangladesh declares independence from Pakistan in 1971 </a:t>
            </a:r>
            <a:r>
              <a:rPr lang="en-US" dirty="0" smtClean="0">
                <a:sym typeface="Wingdings"/>
              </a:rPr>
              <a:t></a:t>
            </a:r>
            <a:r>
              <a:rPr lang="en-US" dirty="0" smtClean="0"/>
              <a:t> wide disparities at separation, with Pakistan much better off.</a:t>
            </a:r>
          </a:p>
          <a:p>
            <a:r>
              <a:rPr lang="en-US" dirty="0" smtClean="0">
                <a:latin typeface="Calibri"/>
              </a:rPr>
              <a:t>▪</a:t>
            </a:r>
            <a:r>
              <a:rPr lang="en-US" dirty="0" smtClean="0"/>
              <a:t> Interesting to compare because about the same population, both are in South Asian region, are both overwhelmingly Islamic, and both were once part of colonial British Raj of India.</a:t>
            </a:r>
            <a:endParaRPr lang="en-IN" dirty="0" smtClean="0"/>
          </a:p>
          <a:p>
            <a:pPr lvl="0"/>
            <a:endParaRPr lang="en-IN" dirty="0" smtClean="0"/>
          </a:p>
          <a:p>
            <a:endParaRPr lang="en-IN" dirty="0" smtClean="0"/>
          </a:p>
          <a:p>
            <a:r>
              <a:rPr lang="en-US" dirty="0" smtClean="0"/>
              <a:t> </a:t>
            </a:r>
            <a:endParaRPr lang="en-IN" dirty="0" smtClean="0"/>
          </a:p>
        </p:txBody>
      </p:sp>
    </p:spTree>
  </p:cSld>
  <p:clrMapOvr>
    <a:masterClrMapping/>
  </p:clrMapOvr>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81" name="Rectangle 1"/>
          <p:cNvSpPr>
            <a:spLocks noChangeArrowheads="1"/>
          </p:cNvSpPr>
          <p:nvPr/>
        </p:nvSpPr>
        <p:spPr bwMode="auto">
          <a:xfrm>
            <a:off x="0" y="0"/>
            <a:ext cx="184731" cy="461665"/>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4" name="TextBox 3"/>
          <p:cNvSpPr txBox="1"/>
          <p:nvPr/>
        </p:nvSpPr>
        <p:spPr>
          <a:xfrm>
            <a:off x="571472" y="357167"/>
            <a:ext cx="8358246" cy="6463308"/>
          </a:xfrm>
          <a:prstGeom prst="rect">
            <a:avLst/>
          </a:prstGeom>
          <a:noFill/>
        </p:spPr>
        <p:txBody>
          <a:bodyPr wrap="square" rtlCol="0">
            <a:spAutoFit/>
          </a:bodyPr>
          <a:lstStyle/>
          <a:p>
            <a:r>
              <a:rPr lang="en-US" b="1" dirty="0" smtClean="0">
                <a:latin typeface="Calibri"/>
              </a:rPr>
              <a:t> ▪</a:t>
            </a:r>
            <a:r>
              <a:rPr lang="en-US" b="1" dirty="0" smtClean="0"/>
              <a:t>Pakistan: </a:t>
            </a:r>
            <a:r>
              <a:rPr lang="en-US" dirty="0" smtClean="0"/>
              <a:t>“growth without development“</a:t>
            </a:r>
          </a:p>
          <a:p>
            <a:endParaRPr lang="en-US" dirty="0" smtClean="0"/>
          </a:p>
          <a:p>
            <a:pPr lvl="0"/>
            <a:r>
              <a:rPr lang="en-US" dirty="0" smtClean="0">
                <a:latin typeface="Calibri"/>
              </a:rPr>
              <a:t>▪</a:t>
            </a:r>
            <a:r>
              <a:rPr lang="en-US" b="1" dirty="0" smtClean="0"/>
              <a:t>Bangladesh: although poor, is transforming to a symbol of hope</a:t>
            </a:r>
          </a:p>
          <a:p>
            <a:pPr lvl="0"/>
            <a:endParaRPr lang="en-US" dirty="0" smtClean="0"/>
          </a:p>
          <a:p>
            <a:r>
              <a:rPr lang="en-US" dirty="0" smtClean="0">
                <a:latin typeface="Calibri"/>
              </a:rPr>
              <a:t>▪</a:t>
            </a:r>
            <a:r>
              <a:rPr lang="en-US" b="1" dirty="0" smtClean="0"/>
              <a:t>Growth </a:t>
            </a:r>
            <a:r>
              <a:rPr lang="en-US" b="1" dirty="0" smtClean="0">
                <a:sym typeface="Wingdings"/>
              </a:rPr>
              <a:t></a:t>
            </a:r>
            <a:r>
              <a:rPr lang="en-US" b="1" dirty="0" smtClean="0"/>
              <a:t> </a:t>
            </a:r>
            <a:r>
              <a:rPr lang="en-US" dirty="0" smtClean="0"/>
              <a:t>PPP-adjusted incomes remain slightly higher in Pakistan, but Bangladesh is on a trend to surpass Pakistan.</a:t>
            </a:r>
          </a:p>
          <a:p>
            <a:endParaRPr lang="en-US" dirty="0" smtClean="0"/>
          </a:p>
          <a:p>
            <a:pPr lvl="0"/>
            <a:r>
              <a:rPr lang="en-US" dirty="0" smtClean="0"/>
              <a:t> </a:t>
            </a:r>
            <a:r>
              <a:rPr lang="en-US" dirty="0" smtClean="0">
                <a:latin typeface="Calibri"/>
              </a:rPr>
              <a:t>▪</a:t>
            </a:r>
            <a:r>
              <a:rPr lang="en-US" b="1" dirty="0" smtClean="0"/>
              <a:t>Poverty </a:t>
            </a:r>
            <a:r>
              <a:rPr lang="en-US" b="1" dirty="0" smtClean="0">
                <a:sym typeface="Wingdings"/>
              </a:rPr>
              <a:t></a:t>
            </a:r>
            <a:r>
              <a:rPr lang="en-US" b="1" dirty="0" smtClean="0"/>
              <a:t> </a:t>
            </a:r>
            <a:r>
              <a:rPr lang="en-US" dirty="0" smtClean="0"/>
              <a:t>Bangladesh has fewer in poverty</a:t>
            </a:r>
          </a:p>
          <a:p>
            <a:pPr lvl="0"/>
            <a:endParaRPr lang="en-US" dirty="0" smtClean="0"/>
          </a:p>
          <a:p>
            <a:pPr lvl="0"/>
            <a:r>
              <a:rPr lang="en-US" dirty="0" smtClean="0">
                <a:latin typeface="Calibri"/>
              </a:rPr>
              <a:t>▪</a:t>
            </a:r>
            <a:r>
              <a:rPr lang="en-US" b="1" dirty="0" smtClean="0"/>
              <a:t>Education and Literacy </a:t>
            </a:r>
            <a:r>
              <a:rPr lang="en-US" dirty="0" smtClean="0">
                <a:sym typeface="Wingdings"/>
              </a:rPr>
              <a:t></a:t>
            </a:r>
            <a:r>
              <a:rPr lang="en-US" dirty="0" smtClean="0"/>
              <a:t> literacy has been growing in Bangladesh (although at low 41% in both countries), but with greater gender equality in Bangladesh – also, clear edge in combined school enrollments</a:t>
            </a:r>
          </a:p>
          <a:p>
            <a:pPr lvl="0"/>
            <a:endParaRPr lang="en-US" dirty="0" smtClean="0"/>
          </a:p>
          <a:p>
            <a:pPr lvl="0"/>
            <a:r>
              <a:rPr lang="en-US" dirty="0" smtClean="0">
                <a:latin typeface="Calibri"/>
              </a:rPr>
              <a:t>▪</a:t>
            </a:r>
            <a:r>
              <a:rPr lang="en-US" b="1" dirty="0" smtClean="0"/>
              <a:t>Health</a:t>
            </a:r>
            <a:r>
              <a:rPr lang="en-US" dirty="0" smtClean="0"/>
              <a:t> </a:t>
            </a:r>
            <a:r>
              <a:rPr lang="en-US" dirty="0" smtClean="0">
                <a:sym typeface="Wingdings"/>
              </a:rPr>
              <a:t></a:t>
            </a:r>
            <a:r>
              <a:rPr lang="en-US" dirty="0" smtClean="0"/>
              <a:t> similar life expectancies, but under-5 mortality rates have fallen dramatically in Bangladesh, while staying steadily high in Pakistan.</a:t>
            </a:r>
          </a:p>
          <a:p>
            <a:pPr lvl="0"/>
            <a:endParaRPr lang="en-US" dirty="0" smtClean="0"/>
          </a:p>
          <a:p>
            <a:pPr lvl="0"/>
            <a:r>
              <a:rPr lang="en-US" dirty="0" smtClean="0"/>
              <a:t> </a:t>
            </a:r>
            <a:r>
              <a:rPr lang="en-US" dirty="0" smtClean="0">
                <a:latin typeface="Calibri"/>
              </a:rPr>
              <a:t>▪</a:t>
            </a:r>
            <a:r>
              <a:rPr lang="en-US" b="1" dirty="0" smtClean="0"/>
              <a:t>HDI </a:t>
            </a:r>
            <a:r>
              <a:rPr lang="en-US" dirty="0" smtClean="0">
                <a:sym typeface="Wingdings"/>
              </a:rPr>
              <a:t></a:t>
            </a:r>
            <a:r>
              <a:rPr lang="en-US" dirty="0" smtClean="0"/>
              <a:t> Bangladesh achieved middle human development status before Pakistan, but Pakistan has now surpassed Bangladesh perhaps due to growth from aid associated with war on terror.</a:t>
            </a:r>
            <a:endParaRPr lang="en-IN" dirty="0" smtClean="0"/>
          </a:p>
          <a:p>
            <a:endParaRPr lang="en-IN" dirty="0" smtClean="0"/>
          </a:p>
          <a:p>
            <a:pPr lvl="0"/>
            <a:endParaRPr lang="en-IN" dirty="0" smtClean="0"/>
          </a:p>
          <a:p>
            <a:r>
              <a:rPr lang="en-US" dirty="0" smtClean="0"/>
              <a:t> </a:t>
            </a:r>
            <a:endParaRPr lang="en-IN" dirty="0" smtClean="0"/>
          </a:p>
          <a:p>
            <a:pPr lvl="0"/>
            <a:endParaRPr lang="en-IN" dirty="0"/>
          </a:p>
        </p:txBody>
      </p:sp>
    </p:spTree>
  </p:cSld>
  <p:clrMapOvr>
    <a:masterClrMapping/>
  </p:clrMapOvr>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071538" y="714357"/>
            <a:ext cx="7143800" cy="5715040"/>
          </a:xfrm>
          <a:prstGeom prst="rect">
            <a:avLst/>
          </a:prstGeom>
          <a:noFill/>
        </p:spPr>
        <p:txBody>
          <a:bodyPr wrap="square" rtlCol="0">
            <a:spAutoFit/>
          </a:bodyPr>
          <a:lstStyle/>
          <a:p>
            <a:r>
              <a:rPr lang="en-US" b="1" dirty="0" smtClean="0"/>
              <a:t>Population</a:t>
            </a:r>
            <a:r>
              <a:rPr lang="en-US" dirty="0" smtClean="0"/>
              <a:t> </a:t>
            </a:r>
            <a:r>
              <a:rPr lang="en-US" dirty="0" smtClean="0">
                <a:sym typeface="Wingdings"/>
              </a:rPr>
              <a:t></a:t>
            </a:r>
            <a:r>
              <a:rPr lang="en-US" dirty="0" smtClean="0"/>
              <a:t> fertility has fallen in Bangladesh</a:t>
            </a:r>
          </a:p>
          <a:p>
            <a:endParaRPr lang="en-US" dirty="0" smtClean="0"/>
          </a:p>
          <a:p>
            <a:pPr lvl="0"/>
            <a:r>
              <a:rPr lang="en-US" b="1" dirty="0" smtClean="0"/>
              <a:t>Geography</a:t>
            </a:r>
            <a:r>
              <a:rPr lang="en-US" dirty="0" smtClean="0"/>
              <a:t> </a:t>
            </a:r>
            <a:r>
              <a:rPr lang="en-US" dirty="0" smtClean="0">
                <a:sym typeface="Wingdings"/>
              </a:rPr>
              <a:t></a:t>
            </a:r>
            <a:r>
              <a:rPr lang="en-US" dirty="0" smtClean="0"/>
              <a:t> Bangladesh at considerable disadvantage</a:t>
            </a:r>
          </a:p>
          <a:p>
            <a:pPr lvl="0"/>
            <a:endParaRPr lang="en-US" dirty="0" smtClean="0"/>
          </a:p>
          <a:p>
            <a:pPr lvl="0"/>
            <a:r>
              <a:rPr lang="en-US" b="1" dirty="0" smtClean="0"/>
              <a:t>Bangladesh is very ethnically homogenous; Pakistan is not.</a:t>
            </a:r>
          </a:p>
          <a:p>
            <a:pPr lvl="0"/>
            <a:r>
              <a:rPr lang="en-US" b="1" dirty="0" smtClean="0"/>
              <a:t> </a:t>
            </a:r>
          </a:p>
          <a:p>
            <a:pPr lvl="0"/>
            <a:r>
              <a:rPr lang="en-US" b="1" dirty="0" smtClean="0"/>
              <a:t>Governance and role of military </a:t>
            </a:r>
            <a:r>
              <a:rPr lang="en-US" dirty="0" smtClean="0">
                <a:sym typeface="Wingdings"/>
              </a:rPr>
              <a:t></a:t>
            </a:r>
            <a:r>
              <a:rPr lang="en-US" dirty="0" smtClean="0"/>
              <a:t>military withdrawal from politics in 90s in Bangladesh as probable factor in progress; military is very present in Pakistani politics</a:t>
            </a:r>
          </a:p>
          <a:p>
            <a:pPr lvl="0"/>
            <a:endParaRPr lang="en-US" dirty="0" smtClean="0"/>
          </a:p>
          <a:p>
            <a:r>
              <a:rPr lang="en-US" dirty="0" smtClean="0"/>
              <a:t>         </a:t>
            </a:r>
            <a:r>
              <a:rPr lang="en-US" dirty="0" smtClean="0">
                <a:latin typeface="Calibri"/>
              </a:rPr>
              <a:t>‒</a:t>
            </a:r>
            <a:r>
              <a:rPr lang="en-US" dirty="0" smtClean="0"/>
              <a:t>Both have very weak governments, not democratic, hardly transparent</a:t>
            </a:r>
          </a:p>
          <a:p>
            <a:endParaRPr lang="en-IN" dirty="0" smtClean="0"/>
          </a:p>
          <a:p>
            <a:pPr lvl="1"/>
            <a:r>
              <a:rPr lang="en-US" dirty="0" smtClean="0"/>
              <a:t>   </a:t>
            </a:r>
            <a:r>
              <a:rPr lang="en-US" dirty="0" smtClean="0">
                <a:latin typeface="Calibri"/>
              </a:rPr>
              <a:t>‒</a:t>
            </a:r>
            <a:r>
              <a:rPr lang="en-US" dirty="0" smtClean="0"/>
              <a:t>But, Bangladesh has one of the most vibrant NGO sectors in the world.</a:t>
            </a:r>
          </a:p>
          <a:p>
            <a:pPr lvl="1"/>
            <a:endParaRPr lang="en-IN" sz="2000" dirty="0" smtClean="0"/>
          </a:p>
          <a:p>
            <a:pPr lvl="0"/>
            <a:endParaRPr lang="en-IN" dirty="0" smtClean="0"/>
          </a:p>
          <a:p>
            <a:endParaRPr lang="en-IN" dirty="0" smtClean="0"/>
          </a:p>
          <a:p>
            <a:pPr lvl="0"/>
            <a:endParaRPr lang="en-IN" dirty="0" smtClean="0"/>
          </a:p>
          <a:p>
            <a:endParaRPr lang="en-IN" dirty="0"/>
          </a:p>
        </p:txBody>
      </p:sp>
      <p:sp>
        <p:nvSpPr>
          <p:cNvPr id="3" name="TextBox 2"/>
          <p:cNvSpPr txBox="1"/>
          <p:nvPr/>
        </p:nvSpPr>
        <p:spPr>
          <a:xfrm>
            <a:off x="2714612" y="5286388"/>
            <a:ext cx="4460324" cy="1200329"/>
          </a:xfrm>
          <a:prstGeom prst="rect">
            <a:avLst/>
          </a:prstGeom>
          <a:noFill/>
        </p:spPr>
        <p:txBody>
          <a:bodyPr wrap="none" rtlCol="0">
            <a:spAutoFit/>
          </a:bodyPr>
          <a:lstStyle/>
          <a:p>
            <a:r>
              <a:rPr lang="en-IN" sz="7200" dirty="0" smtClean="0"/>
              <a:t>Thank You</a:t>
            </a:r>
            <a:endParaRPr lang="en-IN" sz="7200"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1646</TotalTime>
  <Words>9177</Words>
  <Application>Microsoft Office PowerPoint</Application>
  <PresentationFormat>On-screen Show (4:3)</PresentationFormat>
  <Paragraphs>659</Paragraphs>
  <Slides>97</Slides>
  <Notes>1</Notes>
  <HiddenSlides>0</HiddenSlides>
  <MMClips>0</MMClips>
  <ScaleCrop>false</ScaleCrop>
  <HeadingPairs>
    <vt:vector size="4" baseType="variant">
      <vt:variant>
        <vt:lpstr>Theme</vt:lpstr>
      </vt:variant>
      <vt:variant>
        <vt:i4>1</vt:i4>
      </vt:variant>
      <vt:variant>
        <vt:lpstr>Slide Titles</vt:lpstr>
      </vt:variant>
      <vt:variant>
        <vt:i4>97</vt:i4>
      </vt:variant>
    </vt:vector>
  </HeadingPairs>
  <TitlesOfParts>
    <vt:vector size="98" baseType="lpstr">
      <vt:lpstr>Flow</vt:lpstr>
      <vt:lpstr>2.Comparative Economic Development</vt:lpstr>
      <vt:lpstr>Reason behind the study of comparative Economic Development</vt:lpstr>
      <vt:lpstr>Slide 3</vt:lpstr>
      <vt:lpstr>Slide 4</vt:lpstr>
      <vt:lpstr>10 important common features of developing countries</vt:lpstr>
      <vt:lpstr>Slide 6</vt:lpstr>
      <vt:lpstr>2.1 Defining the Developing World</vt:lpstr>
      <vt:lpstr>Slide 8</vt:lpstr>
      <vt:lpstr>Slide 9</vt:lpstr>
      <vt:lpstr>Classification of Economies by World Bank </vt:lpstr>
      <vt:lpstr>Some other categorisation of developing countries</vt:lpstr>
      <vt:lpstr>Slide 12</vt:lpstr>
      <vt:lpstr>Slide 13</vt:lpstr>
      <vt:lpstr>Slide 14</vt:lpstr>
      <vt:lpstr>Slide 15</vt:lpstr>
      <vt:lpstr> 2.2 Basic Indicators of Development:  Real Income, Health, and Education</vt:lpstr>
      <vt:lpstr>GNI and GDP </vt:lpstr>
      <vt:lpstr>Gross domestic product (GDP)</vt:lpstr>
      <vt:lpstr>Slide 19</vt:lpstr>
      <vt:lpstr>Why Purchasing Power Parity</vt:lpstr>
      <vt:lpstr>Purchasing Power Parity(PPP)</vt:lpstr>
      <vt:lpstr>Slide 22</vt:lpstr>
      <vt:lpstr>Slide 23</vt:lpstr>
      <vt:lpstr>Slide 24</vt:lpstr>
      <vt:lpstr>Indicators of Health and Education</vt:lpstr>
      <vt:lpstr>Slide 26</vt:lpstr>
      <vt:lpstr>2.3 Holistic Measures of Living Levels and Capabilities</vt:lpstr>
      <vt:lpstr>Human Development Index </vt:lpstr>
      <vt:lpstr>Slide 29</vt:lpstr>
      <vt:lpstr>Calculating the New HDI</vt:lpstr>
      <vt:lpstr>Calculating the New HDI</vt:lpstr>
      <vt:lpstr>Calculating the New HDI</vt:lpstr>
      <vt:lpstr>What is new in the New HDI?  </vt:lpstr>
      <vt:lpstr>What is new in the New HDI  ?  </vt:lpstr>
      <vt:lpstr>Slide 35</vt:lpstr>
      <vt:lpstr>Significance of HDI</vt:lpstr>
      <vt:lpstr>Significance of HDI</vt:lpstr>
      <vt:lpstr>2.4 Characteristics of the Developing World: Diversity within Commonality</vt:lpstr>
      <vt:lpstr>10 Characteristics of the Developing World:  Diversity within Commonality</vt:lpstr>
      <vt:lpstr>1.a.Lower Levels of Living and Productivity</vt:lpstr>
      <vt:lpstr>1.b.Lower Levels of Living and Productivity</vt:lpstr>
      <vt:lpstr>2.a. Lower Levels of Human Capital</vt:lpstr>
      <vt:lpstr>2.b. Lower Levels of Human Capital</vt:lpstr>
      <vt:lpstr>3.a.Higher Levels of Inequality and Absolute Poverty</vt:lpstr>
      <vt:lpstr>3.b.Higher Levels of Inequality and Absolute Poverty</vt:lpstr>
      <vt:lpstr>3.c.Higher Levels of Inequality and Absolute Poverty</vt:lpstr>
      <vt:lpstr>4.a. Higher Population Growth Rates</vt:lpstr>
      <vt:lpstr>4.b. Higher Population Growth Rates</vt:lpstr>
      <vt:lpstr>4.c. Higher Population Growth Rates</vt:lpstr>
      <vt:lpstr>4.d. Higher Population Growth Rates</vt:lpstr>
      <vt:lpstr>5.a.Greater Social Fractionalization</vt:lpstr>
      <vt:lpstr>5.b.Greater Social Fractionalization</vt:lpstr>
      <vt:lpstr>5.c.Greater Social Fractionalization</vt:lpstr>
      <vt:lpstr>5.d.Greater Social Fractionalization</vt:lpstr>
      <vt:lpstr>6.a.Larger Rural Populations but Rapid Rural-to-Urban Migration</vt:lpstr>
      <vt:lpstr>6.b.Larger Rural Populations but Rapid Rural-to-Urban Migration</vt:lpstr>
      <vt:lpstr>7.a.Lower Levels of Industrialization and Manufactured Exports</vt:lpstr>
      <vt:lpstr>7.b.Lower Levels of Industrialization and Manufactured Exports</vt:lpstr>
      <vt:lpstr>7.c.Lower Levels of Industrialization and Manufactured Exports</vt:lpstr>
      <vt:lpstr>7.d.Lower Levels of Industrialization and Manufactured Exports</vt:lpstr>
      <vt:lpstr>7.e.Lower Levels of Industrialization and Manufactured Exports</vt:lpstr>
      <vt:lpstr>8. a. Adverse Geography</vt:lpstr>
      <vt:lpstr>8.b. Adverse Geography</vt:lpstr>
      <vt:lpstr>9.a.Underdeveloped Markets</vt:lpstr>
      <vt:lpstr>9.b.Underdeveloped Markets</vt:lpstr>
      <vt:lpstr>9.c.Underdeveloped Markets</vt:lpstr>
      <vt:lpstr>10.a.Lingering Colonial Impacts and Unequal International Relations</vt:lpstr>
      <vt:lpstr>10.b.Lingering Colonial Impacts and Unequal International Relations</vt:lpstr>
      <vt:lpstr>10.c.Lingering Colonial Impacts and Unequal International Relations</vt:lpstr>
      <vt:lpstr>Slide 70</vt:lpstr>
      <vt:lpstr>Slide 71</vt:lpstr>
      <vt:lpstr>Slide 72</vt:lpstr>
      <vt:lpstr>Slide 73</vt:lpstr>
      <vt:lpstr>Slide 74</vt:lpstr>
      <vt:lpstr>Slide 75</vt:lpstr>
      <vt:lpstr>Slide 76</vt:lpstr>
      <vt:lpstr>2.7 Long-Run Causes of Comparative Development</vt:lpstr>
      <vt:lpstr>Clonialism-1</vt:lpstr>
      <vt:lpstr>Clonialism-2</vt:lpstr>
      <vt:lpstr>Physical Geography-1</vt:lpstr>
      <vt:lpstr>Physical Geography-2</vt:lpstr>
      <vt:lpstr>Economic Institutions</vt:lpstr>
      <vt:lpstr>Inequalities-1 </vt:lpstr>
      <vt:lpstr>Inequalities-2</vt:lpstr>
      <vt:lpstr>Human Capital-1</vt:lpstr>
      <vt:lpstr>Human Capital-2</vt:lpstr>
      <vt:lpstr>Postcolonial institutions-1</vt:lpstr>
      <vt:lpstr>Suggestions-1</vt:lpstr>
      <vt:lpstr>Suggestions-2.</vt:lpstr>
      <vt:lpstr>Suggestion-3</vt:lpstr>
      <vt:lpstr>Slide 91</vt:lpstr>
      <vt:lpstr>Slide 92</vt:lpstr>
      <vt:lpstr>Slide 93</vt:lpstr>
      <vt:lpstr>Slide 94</vt:lpstr>
      <vt:lpstr>Slide 95</vt:lpstr>
      <vt:lpstr>Slide 96</vt:lpstr>
      <vt:lpstr>Slide 97</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Comparative Economic Development</dc:title>
  <dc:creator>Windows User</dc:creator>
  <cp:lastModifiedBy>Manish Kumar</cp:lastModifiedBy>
  <cp:revision>784</cp:revision>
  <dcterms:created xsi:type="dcterms:W3CDTF">2020-09-06T18:48:56Z</dcterms:created>
  <dcterms:modified xsi:type="dcterms:W3CDTF">2020-09-27T21:21:44Z</dcterms:modified>
</cp:coreProperties>
</file>