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95" r:id="rId6"/>
    <p:sldId id="278" r:id="rId7"/>
    <p:sldId id="279" r:id="rId8"/>
    <p:sldId id="263" r:id="rId9"/>
    <p:sldId id="298" r:id="rId10"/>
    <p:sldId id="264" r:id="rId11"/>
    <p:sldId id="292" r:id="rId12"/>
    <p:sldId id="293" r:id="rId13"/>
    <p:sldId id="297" r:id="rId14"/>
    <p:sldId id="294" r:id="rId15"/>
    <p:sldId id="272" r:id="rId16"/>
    <p:sldId id="275" r:id="rId17"/>
    <p:sldId id="289" r:id="rId18"/>
    <p:sldId id="288" r:id="rId19"/>
    <p:sldId id="287" r:id="rId20"/>
    <p:sldId id="286" r:id="rId21"/>
    <p:sldId id="283" r:id="rId22"/>
    <p:sldId id="284" r:id="rId23"/>
    <p:sldId id="285" r:id="rId24"/>
    <p:sldId id="290" r:id="rId25"/>
    <p:sldId id="291" r:id="rId26"/>
    <p:sldId id="265" r:id="rId27"/>
    <p:sldId id="280" r:id="rId28"/>
    <p:sldId id="266" r:id="rId29"/>
    <p:sldId id="268" r:id="rId30"/>
    <p:sldId id="274" r:id="rId31"/>
    <p:sldId id="296" r:id="rId32"/>
    <p:sldId id="276" r:id="rId33"/>
    <p:sldId id="277" r:id="rId34"/>
    <p:sldId id="28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57E890-475B-410E-A50D-718C41BD6D6F}" v="1368" dt="2025-05-07T17:50:36.3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50" d="100"/>
          <a:sy n="150" d="100"/>
        </p:scale>
        <p:origin x="108" y="-438"/>
      </p:cViewPr>
      <p:guideLst/>
    </p:cSldViewPr>
  </p:slideViewPr>
  <p:notesTextViewPr>
    <p:cViewPr>
      <p:scale>
        <a:sx n="1" d="1"/>
        <a:sy n="1" d="1"/>
      </p:scale>
      <p:origin x="0" y="0"/>
    </p:cViewPr>
  </p:notesTextViewPr>
  <p:sorterViewPr>
    <p:cViewPr>
      <p:scale>
        <a:sx n="100" d="100"/>
        <a:sy n="100" d="100"/>
      </p:scale>
      <p:origin x="0" y="-830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733f7ce40f34590a" providerId="LiveId" clId="{E857E890-475B-410E-A50D-718C41BD6D6F}"/>
    <pc:docChg chg="undo custSel addSld delSld modSld">
      <pc:chgData name="" userId="733f7ce40f34590a" providerId="LiveId" clId="{E857E890-475B-410E-A50D-718C41BD6D6F}" dt="2025-05-07T17:50:36.377" v="1355" actId="1076"/>
      <pc:docMkLst>
        <pc:docMk/>
      </pc:docMkLst>
      <pc:sldChg chg="modSp">
        <pc:chgData name="" userId="733f7ce40f34590a" providerId="LiveId" clId="{E857E890-475B-410E-A50D-718C41BD6D6F}" dt="2025-05-07T16:38:34.508" v="3" actId="20577"/>
        <pc:sldMkLst>
          <pc:docMk/>
          <pc:sldMk cId="716549044" sldId="256"/>
        </pc:sldMkLst>
        <pc:spChg chg="mod">
          <ac:chgData name="" userId="733f7ce40f34590a" providerId="LiveId" clId="{E857E890-475B-410E-A50D-718C41BD6D6F}" dt="2025-05-07T16:38:34.508" v="3" actId="20577"/>
          <ac:spMkLst>
            <pc:docMk/>
            <pc:sldMk cId="716549044" sldId="256"/>
            <ac:spMk id="3" creationId="{CB035D41-8855-41F2-AB2F-7D9F880CCF95}"/>
          </ac:spMkLst>
        </pc:spChg>
      </pc:sldChg>
      <pc:sldChg chg="modSp">
        <pc:chgData name="" userId="733f7ce40f34590a" providerId="LiveId" clId="{E857E890-475B-410E-A50D-718C41BD6D6F}" dt="2025-05-07T16:48:50.275" v="76" actId="20577"/>
        <pc:sldMkLst>
          <pc:docMk/>
          <pc:sldMk cId="2407905700" sldId="259"/>
        </pc:sldMkLst>
        <pc:spChg chg="mod">
          <ac:chgData name="" userId="733f7ce40f34590a" providerId="LiveId" clId="{E857E890-475B-410E-A50D-718C41BD6D6F}" dt="2025-05-07T16:44:02.767" v="26" actId="20577"/>
          <ac:spMkLst>
            <pc:docMk/>
            <pc:sldMk cId="2407905700" sldId="259"/>
            <ac:spMk id="3" creationId="{FD3ACC67-2B01-43C9-A98B-0BAC77EE7B20}"/>
          </ac:spMkLst>
        </pc:spChg>
        <pc:graphicFrameChg chg="mod modGraphic">
          <ac:chgData name="" userId="733f7ce40f34590a" providerId="LiveId" clId="{E857E890-475B-410E-A50D-718C41BD6D6F}" dt="2025-05-07T16:48:50.275" v="76" actId="20577"/>
          <ac:graphicFrameMkLst>
            <pc:docMk/>
            <pc:sldMk cId="2407905700" sldId="259"/>
            <ac:graphicFrameMk id="2" creationId="{4A024FE9-B887-48D7-BB8B-0A15F05D38DC}"/>
          </ac:graphicFrameMkLst>
        </pc:graphicFrameChg>
      </pc:sldChg>
      <pc:sldChg chg="del">
        <pc:chgData name="" userId="733f7ce40f34590a" providerId="LiveId" clId="{E857E890-475B-410E-A50D-718C41BD6D6F}" dt="2025-05-07T16:38:49.793" v="4" actId="2696"/>
        <pc:sldMkLst>
          <pc:docMk/>
          <pc:sldMk cId="229561972" sldId="260"/>
        </pc:sldMkLst>
      </pc:sldChg>
      <pc:sldChg chg="del">
        <pc:chgData name="" userId="733f7ce40f34590a" providerId="LiveId" clId="{E857E890-475B-410E-A50D-718C41BD6D6F}" dt="2025-05-07T16:52:58.988" v="102" actId="2696"/>
        <pc:sldMkLst>
          <pc:docMk/>
          <pc:sldMk cId="741779089" sldId="261"/>
        </pc:sldMkLst>
      </pc:sldChg>
      <pc:sldChg chg="addSp delSp modSp add del">
        <pc:chgData name="" userId="733f7ce40f34590a" providerId="LiveId" clId="{E857E890-475B-410E-A50D-718C41BD6D6F}" dt="2025-05-07T16:41:14.479" v="16" actId="115"/>
        <pc:sldMkLst>
          <pc:docMk/>
          <pc:sldMk cId="617450163" sldId="264"/>
        </pc:sldMkLst>
        <pc:spChg chg="mod">
          <ac:chgData name="" userId="733f7ce40f34590a" providerId="LiveId" clId="{E857E890-475B-410E-A50D-718C41BD6D6F}" dt="2025-05-07T16:39:24.550" v="5" actId="20577"/>
          <ac:spMkLst>
            <pc:docMk/>
            <pc:sldMk cId="617450163" sldId="264"/>
            <ac:spMk id="2" creationId="{7DD48F8A-A379-413D-8548-19A5DDB7B567}"/>
          </ac:spMkLst>
        </pc:spChg>
        <pc:graphicFrameChg chg="modGraphic">
          <ac:chgData name="" userId="733f7ce40f34590a" providerId="LiveId" clId="{E857E890-475B-410E-A50D-718C41BD6D6F}" dt="2025-05-07T16:41:14.479" v="16" actId="115"/>
          <ac:graphicFrameMkLst>
            <pc:docMk/>
            <pc:sldMk cId="617450163" sldId="264"/>
            <ac:graphicFrameMk id="5" creationId="{4FA4F3C0-32C5-4240-96DE-8980EB313535}"/>
          </ac:graphicFrameMkLst>
        </pc:graphicFrameChg>
        <pc:picChg chg="add del">
          <ac:chgData name="" userId="733f7ce40f34590a" providerId="LiveId" clId="{E857E890-475B-410E-A50D-718C41BD6D6F}" dt="2025-05-07T16:40:01.994" v="7"/>
          <ac:picMkLst>
            <pc:docMk/>
            <pc:sldMk cId="617450163" sldId="264"/>
            <ac:picMk id="3" creationId="{17370E3C-3B7C-4C70-83D0-F33AC9D9A6AE}"/>
          </ac:picMkLst>
        </pc:picChg>
      </pc:sldChg>
      <pc:sldChg chg="del">
        <pc:chgData name="" userId="733f7ce40f34590a" providerId="LiveId" clId="{E857E890-475B-410E-A50D-718C41BD6D6F}" dt="2025-05-07T16:42:02.875" v="18" actId="2696"/>
        <pc:sldMkLst>
          <pc:docMk/>
          <pc:sldMk cId="1571593424" sldId="269"/>
        </pc:sldMkLst>
      </pc:sldChg>
      <pc:sldChg chg="del">
        <pc:chgData name="" userId="733f7ce40f34590a" providerId="LiveId" clId="{E857E890-475B-410E-A50D-718C41BD6D6F}" dt="2025-05-07T16:42:56.631" v="21" actId="2696"/>
        <pc:sldMkLst>
          <pc:docMk/>
          <pc:sldMk cId="3280607818" sldId="270"/>
        </pc:sldMkLst>
      </pc:sldChg>
      <pc:sldChg chg="del">
        <pc:chgData name="" userId="733f7ce40f34590a" providerId="LiveId" clId="{E857E890-475B-410E-A50D-718C41BD6D6F}" dt="2025-05-07T16:43:00.574" v="22" actId="2696"/>
        <pc:sldMkLst>
          <pc:docMk/>
          <pc:sldMk cId="2343768777" sldId="271"/>
        </pc:sldMkLst>
      </pc:sldChg>
      <pc:sldChg chg="modSp add del">
        <pc:chgData name="" userId="733f7ce40f34590a" providerId="LiveId" clId="{E857E890-475B-410E-A50D-718C41BD6D6F}" dt="2025-05-07T17:50:36.377" v="1355" actId="1076"/>
        <pc:sldMkLst>
          <pc:docMk/>
          <pc:sldMk cId="1062717758" sldId="272"/>
        </pc:sldMkLst>
        <pc:graphicFrameChg chg="mod">
          <ac:chgData name="" userId="733f7ce40f34590a" providerId="LiveId" clId="{E857E890-475B-410E-A50D-718C41BD6D6F}" dt="2025-05-07T17:50:36.377" v="1355" actId="1076"/>
          <ac:graphicFrameMkLst>
            <pc:docMk/>
            <pc:sldMk cId="1062717758" sldId="272"/>
            <ac:graphicFrameMk id="4" creationId="{453E7CFB-ABE3-4AC9-A349-976FA1D9E8BE}"/>
          </ac:graphicFrameMkLst>
        </pc:graphicFrameChg>
      </pc:sldChg>
      <pc:sldChg chg="modSp">
        <pc:chgData name="" userId="733f7ce40f34590a" providerId="LiveId" clId="{E857E890-475B-410E-A50D-718C41BD6D6F}" dt="2025-05-07T17:40:31.495" v="1310" actId="255"/>
        <pc:sldMkLst>
          <pc:docMk/>
          <pc:sldMk cId="1703204749" sldId="276"/>
        </pc:sldMkLst>
        <pc:graphicFrameChg chg="mod modGraphic">
          <ac:chgData name="" userId="733f7ce40f34590a" providerId="LiveId" clId="{E857E890-475B-410E-A50D-718C41BD6D6F}" dt="2025-05-07T17:40:31.495" v="1310" actId="255"/>
          <ac:graphicFrameMkLst>
            <pc:docMk/>
            <pc:sldMk cId="1703204749" sldId="276"/>
            <ac:graphicFrameMk id="2" creationId="{24E0F6A3-6845-40DF-964D-A99D6E4FF15B}"/>
          </ac:graphicFrameMkLst>
        </pc:graphicFrameChg>
      </pc:sldChg>
      <pc:sldChg chg="modSp">
        <pc:chgData name="" userId="733f7ce40f34590a" providerId="LiveId" clId="{E857E890-475B-410E-A50D-718C41BD6D6F}" dt="2025-05-07T17:41:45.905" v="1341" actId="20577"/>
        <pc:sldMkLst>
          <pc:docMk/>
          <pc:sldMk cId="390051792" sldId="277"/>
        </pc:sldMkLst>
        <pc:graphicFrameChg chg="mod modGraphic">
          <ac:chgData name="" userId="733f7ce40f34590a" providerId="LiveId" clId="{E857E890-475B-410E-A50D-718C41BD6D6F}" dt="2025-05-07T17:41:45.905" v="1341" actId="20577"/>
          <ac:graphicFrameMkLst>
            <pc:docMk/>
            <pc:sldMk cId="390051792" sldId="277"/>
            <ac:graphicFrameMk id="2" creationId="{F14833D3-B231-4658-B15B-FE04337C187B}"/>
          </ac:graphicFrameMkLst>
        </pc:graphicFrameChg>
      </pc:sldChg>
      <pc:sldChg chg="modSp">
        <pc:chgData name="" userId="733f7ce40f34590a" providerId="LiveId" clId="{E857E890-475B-410E-A50D-718C41BD6D6F}" dt="2025-05-07T16:54:47.834" v="127" actId="20577"/>
        <pc:sldMkLst>
          <pc:docMk/>
          <pc:sldMk cId="1993427844" sldId="279"/>
        </pc:sldMkLst>
        <pc:graphicFrameChg chg="modGraphic">
          <ac:chgData name="" userId="733f7ce40f34590a" providerId="LiveId" clId="{E857E890-475B-410E-A50D-718C41BD6D6F}" dt="2025-05-07T16:54:47.834" v="127" actId="20577"/>
          <ac:graphicFrameMkLst>
            <pc:docMk/>
            <pc:sldMk cId="1993427844" sldId="279"/>
            <ac:graphicFrameMk id="4" creationId="{35C675EC-1C55-4FCE-AAD8-61DC84B791AE}"/>
          </ac:graphicFrameMkLst>
        </pc:graphicFrameChg>
        <pc:graphicFrameChg chg="mod modGraphic">
          <ac:chgData name="" userId="733f7ce40f34590a" providerId="LiveId" clId="{E857E890-475B-410E-A50D-718C41BD6D6F}" dt="2025-05-07T16:54:28.066" v="122" actId="20577"/>
          <ac:graphicFrameMkLst>
            <pc:docMk/>
            <pc:sldMk cId="1993427844" sldId="279"/>
            <ac:graphicFrameMk id="5" creationId="{1DB12A11-992F-4453-9D30-DBA99D08C228}"/>
          </ac:graphicFrameMkLst>
        </pc:graphicFrameChg>
      </pc:sldChg>
      <pc:sldChg chg="add">
        <pc:chgData name="" userId="733f7ce40f34590a" providerId="LiveId" clId="{E857E890-475B-410E-A50D-718C41BD6D6F}" dt="2025-05-07T16:41:52.398" v="17"/>
        <pc:sldMkLst>
          <pc:docMk/>
          <pc:sldMk cId="283576502" sldId="292"/>
        </pc:sldMkLst>
      </pc:sldChg>
      <pc:sldChg chg="addSp delSp add del">
        <pc:chgData name="" userId="733f7ce40f34590a" providerId="LiveId" clId="{E857E890-475B-410E-A50D-718C41BD6D6F}" dt="2025-05-07T16:40:53.558" v="13" actId="2696"/>
        <pc:sldMkLst>
          <pc:docMk/>
          <pc:sldMk cId="2995370412" sldId="292"/>
        </pc:sldMkLst>
        <pc:picChg chg="add del">
          <ac:chgData name="" userId="733f7ce40f34590a" providerId="LiveId" clId="{E857E890-475B-410E-A50D-718C41BD6D6F}" dt="2025-05-07T16:40:30.086" v="11"/>
          <ac:picMkLst>
            <pc:docMk/>
            <pc:sldMk cId="2995370412" sldId="292"/>
            <ac:picMk id="2" creationId="{1572111A-332A-4DB9-85EC-0B11BAE753E8}"/>
          </ac:picMkLst>
        </pc:picChg>
      </pc:sldChg>
      <pc:sldChg chg="add">
        <pc:chgData name="" userId="733f7ce40f34590a" providerId="LiveId" clId="{E857E890-475B-410E-A50D-718C41BD6D6F}" dt="2025-05-07T16:42:26.989" v="19"/>
        <pc:sldMkLst>
          <pc:docMk/>
          <pc:sldMk cId="291429830" sldId="293"/>
        </pc:sldMkLst>
      </pc:sldChg>
      <pc:sldChg chg="modSp add">
        <pc:chgData name="" userId="733f7ce40f34590a" providerId="LiveId" clId="{E857E890-475B-410E-A50D-718C41BD6D6F}" dt="2025-05-07T17:47:55.528" v="1351" actId="20577"/>
        <pc:sldMkLst>
          <pc:docMk/>
          <pc:sldMk cId="2855728363" sldId="294"/>
        </pc:sldMkLst>
        <pc:graphicFrameChg chg="mod modGraphic">
          <ac:chgData name="" userId="733f7ce40f34590a" providerId="LiveId" clId="{E857E890-475B-410E-A50D-718C41BD6D6F}" dt="2025-05-07T17:47:55.528" v="1351" actId="20577"/>
          <ac:graphicFrameMkLst>
            <pc:docMk/>
            <pc:sldMk cId="2855728363" sldId="294"/>
            <ac:graphicFrameMk id="4" creationId="{AA5937D4-EC6B-4FCE-8089-2E56D12CADD7}"/>
          </ac:graphicFrameMkLst>
        </pc:graphicFrameChg>
      </pc:sldChg>
      <pc:sldChg chg="modSp add">
        <pc:chgData name="" userId="733f7ce40f34590a" providerId="LiveId" clId="{E857E890-475B-410E-A50D-718C41BD6D6F}" dt="2025-05-07T16:52:37.489" v="101" actId="1076"/>
        <pc:sldMkLst>
          <pc:docMk/>
          <pc:sldMk cId="66834390" sldId="295"/>
        </pc:sldMkLst>
        <pc:spChg chg="mod">
          <ac:chgData name="" userId="733f7ce40f34590a" providerId="LiveId" clId="{E857E890-475B-410E-A50D-718C41BD6D6F}" dt="2025-05-07T16:47:23.029" v="46" actId="20577"/>
          <ac:spMkLst>
            <pc:docMk/>
            <pc:sldMk cId="66834390" sldId="295"/>
            <ac:spMk id="3" creationId="{FD3ACC67-2B01-43C9-A98B-0BAC77EE7B20}"/>
          </ac:spMkLst>
        </pc:spChg>
        <pc:graphicFrameChg chg="mod modGraphic">
          <ac:chgData name="" userId="733f7ce40f34590a" providerId="LiveId" clId="{E857E890-475B-410E-A50D-718C41BD6D6F}" dt="2025-05-07T16:52:37.489" v="101" actId="1076"/>
          <ac:graphicFrameMkLst>
            <pc:docMk/>
            <pc:sldMk cId="66834390" sldId="295"/>
            <ac:graphicFrameMk id="2" creationId="{4A024FE9-B887-48D7-BB8B-0A15F05D38DC}"/>
          </ac:graphicFrameMkLst>
        </pc:graphicFrameChg>
      </pc:sldChg>
      <pc:sldChg chg="modSp add">
        <pc:chgData name="" userId="733f7ce40f34590a" providerId="LiveId" clId="{E857E890-475B-410E-A50D-718C41BD6D6F}" dt="2025-05-07T17:40:13.609" v="1309" actId="255"/>
        <pc:sldMkLst>
          <pc:docMk/>
          <pc:sldMk cId="2591053221" sldId="296"/>
        </pc:sldMkLst>
        <pc:graphicFrameChg chg="modGraphic">
          <ac:chgData name="" userId="733f7ce40f34590a" providerId="LiveId" clId="{E857E890-475B-410E-A50D-718C41BD6D6F}" dt="2025-05-07T17:40:13.609" v="1309" actId="255"/>
          <ac:graphicFrameMkLst>
            <pc:docMk/>
            <pc:sldMk cId="2591053221" sldId="296"/>
            <ac:graphicFrameMk id="2" creationId="{24E0F6A3-6845-40DF-964D-A99D6E4FF15B}"/>
          </ac:graphicFrameMkLst>
        </pc:graphicFrameChg>
      </pc:sldChg>
      <pc:sldChg chg="add">
        <pc:chgData name="" userId="733f7ce40f34590a" providerId="LiveId" clId="{E857E890-475B-410E-A50D-718C41BD6D6F}" dt="2025-05-07T17:46:07.461" v="1345"/>
        <pc:sldMkLst>
          <pc:docMk/>
          <pc:sldMk cId="4244797689" sldId="297"/>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ata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067DB4-BC1D-4B4D-9282-D3EFB08B9267}"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37F6300B-2BCA-4043-B9D1-37DC5D629FB7}">
      <dgm:prSet/>
      <dgm:spPr/>
      <dgm:t>
        <a:bodyPr/>
        <a:lstStyle/>
        <a:p>
          <a:pPr>
            <a:defRPr cap="all"/>
          </a:pPr>
          <a:r>
            <a:rPr lang="en-US" dirty="0"/>
            <a:t>To contribute effectively to the important national endeavor to produce quality human resources using information technology tools. </a:t>
          </a:r>
        </a:p>
      </dgm:t>
    </dgm:pt>
    <dgm:pt modelId="{87C43204-D355-425F-AE93-338D2B9E6445}" type="parTrans" cxnId="{262E1FC0-61FF-45F6-943F-1637FAF50EC7}">
      <dgm:prSet/>
      <dgm:spPr/>
      <dgm:t>
        <a:bodyPr/>
        <a:lstStyle/>
        <a:p>
          <a:endParaRPr lang="en-US"/>
        </a:p>
      </dgm:t>
    </dgm:pt>
    <dgm:pt modelId="{184512BC-FC02-4724-8653-D6FE246F8E77}" type="sibTrans" cxnId="{262E1FC0-61FF-45F6-943F-1637FAF50EC7}">
      <dgm:prSet/>
      <dgm:spPr/>
      <dgm:t>
        <a:bodyPr/>
        <a:lstStyle/>
        <a:p>
          <a:endParaRPr lang="en-US"/>
        </a:p>
      </dgm:t>
    </dgm:pt>
    <dgm:pt modelId="{11B605F8-0625-4F6A-B072-A5555D0F8682}">
      <dgm:prSet/>
      <dgm:spPr/>
      <dgm:t>
        <a:bodyPr/>
        <a:lstStyle/>
        <a:p>
          <a:pPr>
            <a:defRPr cap="all"/>
          </a:pPr>
          <a:r>
            <a:rPr lang="en-US"/>
            <a:t>To train the students in recent technology in Data Science using Machine Learning techniques, Artificial Intelligence and Internet of Things</a:t>
          </a:r>
        </a:p>
      </dgm:t>
    </dgm:pt>
    <dgm:pt modelId="{E231A3B9-5D5B-420C-8354-628CC815BF32}" type="parTrans" cxnId="{73878354-A698-4368-BCF5-7E31E9C9F1B8}">
      <dgm:prSet/>
      <dgm:spPr/>
      <dgm:t>
        <a:bodyPr/>
        <a:lstStyle/>
        <a:p>
          <a:endParaRPr lang="en-US"/>
        </a:p>
      </dgm:t>
    </dgm:pt>
    <dgm:pt modelId="{E3D13C1B-405D-424D-8556-FBD6D7FEE2A9}" type="sibTrans" cxnId="{73878354-A698-4368-BCF5-7E31E9C9F1B8}">
      <dgm:prSet/>
      <dgm:spPr/>
      <dgm:t>
        <a:bodyPr/>
        <a:lstStyle/>
        <a:p>
          <a:endParaRPr lang="en-US"/>
        </a:p>
      </dgm:t>
    </dgm:pt>
    <dgm:pt modelId="{69C8529F-36B4-4BC0-BF83-97758B025C8B}">
      <dgm:prSet/>
      <dgm:spPr/>
      <dgm:t>
        <a:bodyPr/>
        <a:lstStyle/>
        <a:p>
          <a:pPr>
            <a:defRPr cap="all"/>
          </a:pPr>
          <a:r>
            <a:rPr lang="en-US"/>
            <a:t>To train the students in the field of Cyber security, Web Development and Database Administrator.</a:t>
          </a:r>
        </a:p>
      </dgm:t>
    </dgm:pt>
    <dgm:pt modelId="{D678A086-C3FD-47DD-BAAA-EC24395982B2}" type="parTrans" cxnId="{45C930EA-5AAD-42B9-9B2A-7B4DCE150FDF}">
      <dgm:prSet/>
      <dgm:spPr/>
      <dgm:t>
        <a:bodyPr/>
        <a:lstStyle/>
        <a:p>
          <a:endParaRPr lang="en-US"/>
        </a:p>
      </dgm:t>
    </dgm:pt>
    <dgm:pt modelId="{34B62652-8654-44B7-B84E-E2B46E26AA6D}" type="sibTrans" cxnId="{45C930EA-5AAD-42B9-9B2A-7B4DCE150FDF}">
      <dgm:prSet/>
      <dgm:spPr/>
      <dgm:t>
        <a:bodyPr/>
        <a:lstStyle/>
        <a:p>
          <a:endParaRPr lang="en-US"/>
        </a:p>
      </dgm:t>
    </dgm:pt>
    <dgm:pt modelId="{FEB90D1A-7D78-4980-BE2C-3A9B5AF8D352}" type="pres">
      <dgm:prSet presAssocID="{71067DB4-BC1D-4B4D-9282-D3EFB08B9267}" presName="root" presStyleCnt="0">
        <dgm:presLayoutVars>
          <dgm:dir/>
          <dgm:resizeHandles val="exact"/>
        </dgm:presLayoutVars>
      </dgm:prSet>
      <dgm:spPr/>
    </dgm:pt>
    <dgm:pt modelId="{4963A712-C1E4-4590-8784-23D8CCC2D04F}" type="pres">
      <dgm:prSet presAssocID="{37F6300B-2BCA-4043-B9D1-37DC5D629FB7}" presName="compNode" presStyleCnt="0"/>
      <dgm:spPr/>
    </dgm:pt>
    <dgm:pt modelId="{AA0743E3-DD3F-4E84-A697-9CC1EC4B07E5}" type="pres">
      <dgm:prSet presAssocID="{37F6300B-2BCA-4043-B9D1-37DC5D629FB7}" presName="iconBgRect" presStyleLbl="bgShp" presStyleIdx="0" presStyleCnt="3"/>
      <dgm:spPr/>
    </dgm:pt>
    <dgm:pt modelId="{9DDB9B35-CD9D-4F45-A114-73FEC3470EDE}" type="pres">
      <dgm:prSet presAssocID="{37F6300B-2BCA-4043-B9D1-37DC5D629FB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46042770-D7B5-4833-9DF3-82B80C923F91}" type="pres">
      <dgm:prSet presAssocID="{37F6300B-2BCA-4043-B9D1-37DC5D629FB7}" presName="spaceRect" presStyleCnt="0"/>
      <dgm:spPr/>
    </dgm:pt>
    <dgm:pt modelId="{11D3AC1D-5D6D-4F2E-A31A-926A6AA48C26}" type="pres">
      <dgm:prSet presAssocID="{37F6300B-2BCA-4043-B9D1-37DC5D629FB7}" presName="textRect" presStyleLbl="revTx" presStyleIdx="0" presStyleCnt="3">
        <dgm:presLayoutVars>
          <dgm:chMax val="1"/>
          <dgm:chPref val="1"/>
        </dgm:presLayoutVars>
      </dgm:prSet>
      <dgm:spPr/>
    </dgm:pt>
    <dgm:pt modelId="{08AA8065-3692-4377-9EE5-246A1756BDD0}" type="pres">
      <dgm:prSet presAssocID="{184512BC-FC02-4724-8653-D6FE246F8E77}" presName="sibTrans" presStyleCnt="0"/>
      <dgm:spPr/>
    </dgm:pt>
    <dgm:pt modelId="{32F755D5-D9BD-4E27-A866-D838DB9DA74C}" type="pres">
      <dgm:prSet presAssocID="{11B605F8-0625-4F6A-B072-A5555D0F8682}" presName="compNode" presStyleCnt="0"/>
      <dgm:spPr/>
    </dgm:pt>
    <dgm:pt modelId="{C92C15A5-884F-4511-B8FB-FAC98FFB33FD}" type="pres">
      <dgm:prSet presAssocID="{11B605F8-0625-4F6A-B072-A5555D0F8682}" presName="iconBgRect" presStyleLbl="bgShp" presStyleIdx="1" presStyleCnt="3"/>
      <dgm:spPr/>
    </dgm:pt>
    <dgm:pt modelId="{593FA2B1-FFBD-4E33-A442-2B4C5AE47CA9}" type="pres">
      <dgm:prSet presAssocID="{11B605F8-0625-4F6A-B072-A5555D0F868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obot"/>
        </a:ext>
      </dgm:extLst>
    </dgm:pt>
    <dgm:pt modelId="{095D7BC3-D27C-4618-BB9F-2A9095C6B1A6}" type="pres">
      <dgm:prSet presAssocID="{11B605F8-0625-4F6A-B072-A5555D0F8682}" presName="spaceRect" presStyleCnt="0"/>
      <dgm:spPr/>
    </dgm:pt>
    <dgm:pt modelId="{AB36ABF6-8DD1-4261-BB33-5BEFD270D079}" type="pres">
      <dgm:prSet presAssocID="{11B605F8-0625-4F6A-B072-A5555D0F8682}" presName="textRect" presStyleLbl="revTx" presStyleIdx="1" presStyleCnt="3">
        <dgm:presLayoutVars>
          <dgm:chMax val="1"/>
          <dgm:chPref val="1"/>
        </dgm:presLayoutVars>
      </dgm:prSet>
      <dgm:spPr/>
    </dgm:pt>
    <dgm:pt modelId="{DD2E22D1-3AE6-41F5-AA54-37F07114B3C5}" type="pres">
      <dgm:prSet presAssocID="{E3D13C1B-405D-424D-8556-FBD6D7FEE2A9}" presName="sibTrans" presStyleCnt="0"/>
      <dgm:spPr/>
    </dgm:pt>
    <dgm:pt modelId="{8BCBB88D-5C55-4314-94C4-CF3131E2250F}" type="pres">
      <dgm:prSet presAssocID="{69C8529F-36B4-4BC0-BF83-97758B025C8B}" presName="compNode" presStyleCnt="0"/>
      <dgm:spPr/>
    </dgm:pt>
    <dgm:pt modelId="{4C2B54C1-DE3E-41A9-A209-2419D2FB0815}" type="pres">
      <dgm:prSet presAssocID="{69C8529F-36B4-4BC0-BF83-97758B025C8B}" presName="iconBgRect" presStyleLbl="bgShp" presStyleIdx="2" presStyleCnt="3"/>
      <dgm:spPr/>
    </dgm:pt>
    <dgm:pt modelId="{2E13EF52-91B4-400D-A989-192DC78990D4}" type="pres">
      <dgm:prSet presAssocID="{69C8529F-36B4-4BC0-BF83-97758B025C8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ogrammer"/>
        </a:ext>
      </dgm:extLst>
    </dgm:pt>
    <dgm:pt modelId="{D384D37E-B07B-4140-B99B-1E477D0C4602}" type="pres">
      <dgm:prSet presAssocID="{69C8529F-36B4-4BC0-BF83-97758B025C8B}" presName="spaceRect" presStyleCnt="0"/>
      <dgm:spPr/>
    </dgm:pt>
    <dgm:pt modelId="{B53EF6C2-3BB2-4707-962D-84C9555F9D01}" type="pres">
      <dgm:prSet presAssocID="{69C8529F-36B4-4BC0-BF83-97758B025C8B}" presName="textRect" presStyleLbl="revTx" presStyleIdx="2" presStyleCnt="3">
        <dgm:presLayoutVars>
          <dgm:chMax val="1"/>
          <dgm:chPref val="1"/>
        </dgm:presLayoutVars>
      </dgm:prSet>
      <dgm:spPr/>
    </dgm:pt>
  </dgm:ptLst>
  <dgm:cxnLst>
    <dgm:cxn modelId="{C12B2F2C-AF61-4960-A018-678B7BF9B01B}" type="presOf" srcId="{37F6300B-2BCA-4043-B9D1-37DC5D629FB7}" destId="{11D3AC1D-5D6D-4F2E-A31A-926A6AA48C26}" srcOrd="0" destOrd="0" presId="urn:microsoft.com/office/officeart/2018/5/layout/IconCircleLabelList"/>
    <dgm:cxn modelId="{55D35771-81EE-457A-9E18-A88283473290}" type="presOf" srcId="{11B605F8-0625-4F6A-B072-A5555D0F8682}" destId="{AB36ABF6-8DD1-4261-BB33-5BEFD270D079}" srcOrd="0" destOrd="0" presId="urn:microsoft.com/office/officeart/2018/5/layout/IconCircleLabelList"/>
    <dgm:cxn modelId="{73878354-A698-4368-BCF5-7E31E9C9F1B8}" srcId="{71067DB4-BC1D-4B4D-9282-D3EFB08B9267}" destId="{11B605F8-0625-4F6A-B072-A5555D0F8682}" srcOrd="1" destOrd="0" parTransId="{E231A3B9-5D5B-420C-8354-628CC815BF32}" sibTransId="{E3D13C1B-405D-424D-8556-FBD6D7FEE2A9}"/>
    <dgm:cxn modelId="{017C6B9D-C765-45D3-88F0-A479BF96F120}" type="presOf" srcId="{69C8529F-36B4-4BC0-BF83-97758B025C8B}" destId="{B53EF6C2-3BB2-4707-962D-84C9555F9D01}" srcOrd="0" destOrd="0" presId="urn:microsoft.com/office/officeart/2018/5/layout/IconCircleLabelList"/>
    <dgm:cxn modelId="{F25396AE-5826-4406-8CB1-5660477B51CF}" type="presOf" srcId="{71067DB4-BC1D-4B4D-9282-D3EFB08B9267}" destId="{FEB90D1A-7D78-4980-BE2C-3A9B5AF8D352}" srcOrd="0" destOrd="0" presId="urn:microsoft.com/office/officeart/2018/5/layout/IconCircleLabelList"/>
    <dgm:cxn modelId="{262E1FC0-61FF-45F6-943F-1637FAF50EC7}" srcId="{71067DB4-BC1D-4B4D-9282-D3EFB08B9267}" destId="{37F6300B-2BCA-4043-B9D1-37DC5D629FB7}" srcOrd="0" destOrd="0" parTransId="{87C43204-D355-425F-AE93-338D2B9E6445}" sibTransId="{184512BC-FC02-4724-8653-D6FE246F8E77}"/>
    <dgm:cxn modelId="{45C930EA-5AAD-42B9-9B2A-7B4DCE150FDF}" srcId="{71067DB4-BC1D-4B4D-9282-D3EFB08B9267}" destId="{69C8529F-36B4-4BC0-BF83-97758B025C8B}" srcOrd="2" destOrd="0" parTransId="{D678A086-C3FD-47DD-BAAA-EC24395982B2}" sibTransId="{34B62652-8654-44B7-B84E-E2B46E26AA6D}"/>
    <dgm:cxn modelId="{4CEBCFBA-4691-4200-A0F5-23315D9E5728}" type="presParOf" srcId="{FEB90D1A-7D78-4980-BE2C-3A9B5AF8D352}" destId="{4963A712-C1E4-4590-8784-23D8CCC2D04F}" srcOrd="0" destOrd="0" presId="urn:microsoft.com/office/officeart/2018/5/layout/IconCircleLabelList"/>
    <dgm:cxn modelId="{B8CF64CF-94B0-4BAF-AB11-82D13A849179}" type="presParOf" srcId="{4963A712-C1E4-4590-8784-23D8CCC2D04F}" destId="{AA0743E3-DD3F-4E84-A697-9CC1EC4B07E5}" srcOrd="0" destOrd="0" presId="urn:microsoft.com/office/officeart/2018/5/layout/IconCircleLabelList"/>
    <dgm:cxn modelId="{CC6AED05-B4BE-4141-8603-03E98CDA6336}" type="presParOf" srcId="{4963A712-C1E4-4590-8784-23D8CCC2D04F}" destId="{9DDB9B35-CD9D-4F45-A114-73FEC3470EDE}" srcOrd="1" destOrd="0" presId="urn:microsoft.com/office/officeart/2018/5/layout/IconCircleLabelList"/>
    <dgm:cxn modelId="{1C625305-E0AE-4658-88C3-20C766821F8D}" type="presParOf" srcId="{4963A712-C1E4-4590-8784-23D8CCC2D04F}" destId="{46042770-D7B5-4833-9DF3-82B80C923F91}" srcOrd="2" destOrd="0" presId="urn:microsoft.com/office/officeart/2018/5/layout/IconCircleLabelList"/>
    <dgm:cxn modelId="{A36DAF4F-8AF0-49FC-A222-CA774F834B54}" type="presParOf" srcId="{4963A712-C1E4-4590-8784-23D8CCC2D04F}" destId="{11D3AC1D-5D6D-4F2E-A31A-926A6AA48C26}" srcOrd="3" destOrd="0" presId="urn:microsoft.com/office/officeart/2018/5/layout/IconCircleLabelList"/>
    <dgm:cxn modelId="{FDF5695B-B609-4AC1-8DB5-22B92E2772DA}" type="presParOf" srcId="{FEB90D1A-7D78-4980-BE2C-3A9B5AF8D352}" destId="{08AA8065-3692-4377-9EE5-246A1756BDD0}" srcOrd="1" destOrd="0" presId="urn:microsoft.com/office/officeart/2018/5/layout/IconCircleLabelList"/>
    <dgm:cxn modelId="{CF73CB41-5A9B-4C61-A215-7B975F9EF74C}" type="presParOf" srcId="{FEB90D1A-7D78-4980-BE2C-3A9B5AF8D352}" destId="{32F755D5-D9BD-4E27-A866-D838DB9DA74C}" srcOrd="2" destOrd="0" presId="urn:microsoft.com/office/officeart/2018/5/layout/IconCircleLabelList"/>
    <dgm:cxn modelId="{01911536-B8CA-4D2E-A8FD-D5C0DEE8F694}" type="presParOf" srcId="{32F755D5-D9BD-4E27-A866-D838DB9DA74C}" destId="{C92C15A5-884F-4511-B8FB-FAC98FFB33FD}" srcOrd="0" destOrd="0" presId="urn:microsoft.com/office/officeart/2018/5/layout/IconCircleLabelList"/>
    <dgm:cxn modelId="{452981E9-D352-411F-9596-5F6E47D3EF23}" type="presParOf" srcId="{32F755D5-D9BD-4E27-A866-D838DB9DA74C}" destId="{593FA2B1-FFBD-4E33-A442-2B4C5AE47CA9}" srcOrd="1" destOrd="0" presId="urn:microsoft.com/office/officeart/2018/5/layout/IconCircleLabelList"/>
    <dgm:cxn modelId="{4DB9D113-176A-4794-A916-28252C7E7A6D}" type="presParOf" srcId="{32F755D5-D9BD-4E27-A866-D838DB9DA74C}" destId="{095D7BC3-D27C-4618-BB9F-2A9095C6B1A6}" srcOrd="2" destOrd="0" presId="urn:microsoft.com/office/officeart/2018/5/layout/IconCircleLabelList"/>
    <dgm:cxn modelId="{C4860944-F95A-4AB1-80A2-3E587B0D4460}" type="presParOf" srcId="{32F755D5-D9BD-4E27-A866-D838DB9DA74C}" destId="{AB36ABF6-8DD1-4261-BB33-5BEFD270D079}" srcOrd="3" destOrd="0" presId="urn:microsoft.com/office/officeart/2018/5/layout/IconCircleLabelList"/>
    <dgm:cxn modelId="{269EF7F3-7F90-43AC-B7C1-1B092A85F41D}" type="presParOf" srcId="{FEB90D1A-7D78-4980-BE2C-3A9B5AF8D352}" destId="{DD2E22D1-3AE6-41F5-AA54-37F07114B3C5}" srcOrd="3" destOrd="0" presId="urn:microsoft.com/office/officeart/2018/5/layout/IconCircleLabelList"/>
    <dgm:cxn modelId="{02994F78-BD5C-4CA7-9A7F-7CBF6B321953}" type="presParOf" srcId="{FEB90D1A-7D78-4980-BE2C-3A9B5AF8D352}" destId="{8BCBB88D-5C55-4314-94C4-CF3131E2250F}" srcOrd="4" destOrd="0" presId="urn:microsoft.com/office/officeart/2018/5/layout/IconCircleLabelList"/>
    <dgm:cxn modelId="{59045193-AD0A-4248-A7FD-DB5E8A575FE6}" type="presParOf" srcId="{8BCBB88D-5C55-4314-94C4-CF3131E2250F}" destId="{4C2B54C1-DE3E-41A9-A209-2419D2FB0815}" srcOrd="0" destOrd="0" presId="urn:microsoft.com/office/officeart/2018/5/layout/IconCircleLabelList"/>
    <dgm:cxn modelId="{BCD0C5B5-98B3-45F8-89E1-3C2B0A67EAD9}" type="presParOf" srcId="{8BCBB88D-5C55-4314-94C4-CF3131E2250F}" destId="{2E13EF52-91B4-400D-A989-192DC78990D4}" srcOrd="1" destOrd="0" presId="urn:microsoft.com/office/officeart/2018/5/layout/IconCircleLabelList"/>
    <dgm:cxn modelId="{974E88B1-C418-468B-A990-603628A89180}" type="presParOf" srcId="{8BCBB88D-5C55-4314-94C4-CF3131E2250F}" destId="{D384D37E-B07B-4140-B99B-1E477D0C4602}" srcOrd="2" destOrd="0" presId="urn:microsoft.com/office/officeart/2018/5/layout/IconCircleLabelList"/>
    <dgm:cxn modelId="{BF93477A-E18B-4E00-8CA1-0D7CB2106622}" type="presParOf" srcId="{8BCBB88D-5C55-4314-94C4-CF3131E2250F}" destId="{B53EF6C2-3BB2-4707-962D-84C9555F9D01}"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646DF5-C7A8-4E8F-8F17-CA4A8B435EAC}"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8D0F6705-9BB7-4876-9AE0-B8EDBD2CBB1A}">
      <dgm:prSet/>
      <dgm:spPr/>
      <dgm:t>
        <a:bodyPr/>
        <a:lstStyle/>
        <a:p>
          <a:pPr>
            <a:lnSpc>
              <a:spcPct val="100000"/>
            </a:lnSpc>
          </a:pPr>
          <a:r>
            <a:rPr lang="en-US"/>
            <a:t>Faculty has a strong base in the fields  of - Programming, Website  Designing, Data Analysis etc. as needed for  undergraduate courses.</a:t>
          </a:r>
        </a:p>
      </dgm:t>
    </dgm:pt>
    <dgm:pt modelId="{D408E536-27C9-42E7-BA83-9E3E8AAC9DFB}" type="parTrans" cxnId="{ADC49DAA-20F3-46C5-9CFB-A322CDE03919}">
      <dgm:prSet/>
      <dgm:spPr/>
      <dgm:t>
        <a:bodyPr/>
        <a:lstStyle/>
        <a:p>
          <a:endParaRPr lang="en-US"/>
        </a:p>
      </dgm:t>
    </dgm:pt>
    <dgm:pt modelId="{80CE0E21-2303-40D1-91A0-BCD665F32252}" type="sibTrans" cxnId="{ADC49DAA-20F3-46C5-9CFB-A322CDE03919}">
      <dgm:prSet/>
      <dgm:spPr/>
      <dgm:t>
        <a:bodyPr/>
        <a:lstStyle/>
        <a:p>
          <a:pPr>
            <a:lnSpc>
              <a:spcPct val="100000"/>
            </a:lnSpc>
          </a:pPr>
          <a:endParaRPr lang="en-US"/>
        </a:p>
      </dgm:t>
    </dgm:pt>
    <dgm:pt modelId="{7491C561-B0A3-4A41-A619-A8672B42A94A}">
      <dgm:prSet/>
      <dgm:spPr/>
      <dgm:t>
        <a:bodyPr/>
        <a:lstStyle/>
        <a:p>
          <a:pPr>
            <a:lnSpc>
              <a:spcPct val="100000"/>
            </a:lnSpc>
          </a:pPr>
          <a:r>
            <a:rPr lang="en-US"/>
            <a:t>Faculty Members are familiar with  the software needed for our students  as a part of their curriculum, in all semesters.</a:t>
          </a:r>
        </a:p>
      </dgm:t>
    </dgm:pt>
    <dgm:pt modelId="{1803F84B-FCC7-4316-BDB6-AFD827138A4A}" type="parTrans" cxnId="{B8393887-9032-4368-8253-C838F26CAF50}">
      <dgm:prSet/>
      <dgm:spPr/>
      <dgm:t>
        <a:bodyPr/>
        <a:lstStyle/>
        <a:p>
          <a:endParaRPr lang="en-US"/>
        </a:p>
      </dgm:t>
    </dgm:pt>
    <dgm:pt modelId="{F0057E3F-F079-42DD-A2CC-948214C5BA57}" type="sibTrans" cxnId="{B8393887-9032-4368-8253-C838F26CAF50}">
      <dgm:prSet/>
      <dgm:spPr/>
      <dgm:t>
        <a:bodyPr/>
        <a:lstStyle/>
        <a:p>
          <a:pPr>
            <a:lnSpc>
              <a:spcPct val="100000"/>
            </a:lnSpc>
          </a:pPr>
          <a:endParaRPr lang="en-US"/>
        </a:p>
      </dgm:t>
    </dgm:pt>
    <dgm:pt modelId="{145A4228-1127-41AD-8531-2A5AF511822B}">
      <dgm:prSet/>
      <dgm:spPr/>
      <dgm:t>
        <a:bodyPr/>
        <a:lstStyle/>
        <a:p>
          <a:pPr>
            <a:lnSpc>
              <a:spcPct val="100000"/>
            </a:lnSpc>
          </a:pPr>
          <a:r>
            <a:rPr lang="en-US"/>
            <a:t>Access to Modern facilities, including computer labs equipped with latest software and hardware, is initial students to gain hands-on experience and practical skills.  </a:t>
          </a:r>
        </a:p>
      </dgm:t>
    </dgm:pt>
    <dgm:pt modelId="{BA3ACD7F-1CC9-4363-8A4A-86BD2EC29183}" type="parTrans" cxnId="{02F2111F-8AC9-46BC-8C1A-00D640A0C82B}">
      <dgm:prSet/>
      <dgm:spPr/>
      <dgm:t>
        <a:bodyPr/>
        <a:lstStyle/>
        <a:p>
          <a:endParaRPr lang="en-US"/>
        </a:p>
      </dgm:t>
    </dgm:pt>
    <dgm:pt modelId="{0565C52C-E93D-4303-A557-562236D4E068}" type="sibTrans" cxnId="{02F2111F-8AC9-46BC-8C1A-00D640A0C82B}">
      <dgm:prSet/>
      <dgm:spPr/>
      <dgm:t>
        <a:bodyPr/>
        <a:lstStyle/>
        <a:p>
          <a:pPr>
            <a:lnSpc>
              <a:spcPct val="100000"/>
            </a:lnSpc>
          </a:pPr>
          <a:endParaRPr lang="en-US"/>
        </a:p>
      </dgm:t>
    </dgm:pt>
    <dgm:pt modelId="{249B447F-4E69-42D1-AEBD-ACA6CFAD43E1}">
      <dgm:prSet/>
      <dgm:spPr/>
      <dgm:t>
        <a:bodyPr/>
        <a:lstStyle/>
        <a:p>
          <a:pPr>
            <a:lnSpc>
              <a:spcPct val="100000"/>
            </a:lnSpc>
          </a:pPr>
          <a:r>
            <a:rPr lang="en-US"/>
            <a:t>A rich collection of books in the  college library.</a:t>
          </a:r>
        </a:p>
      </dgm:t>
    </dgm:pt>
    <dgm:pt modelId="{B72DD4E4-1C0A-404A-BCF4-A50ED6345BB9}" type="parTrans" cxnId="{FC594008-FFF7-4543-AC6C-A944EB01AE87}">
      <dgm:prSet/>
      <dgm:spPr/>
      <dgm:t>
        <a:bodyPr/>
        <a:lstStyle/>
        <a:p>
          <a:endParaRPr lang="en-US"/>
        </a:p>
      </dgm:t>
    </dgm:pt>
    <dgm:pt modelId="{467668A5-5F38-47FF-B4C7-0E6CFA2DC188}" type="sibTrans" cxnId="{FC594008-FFF7-4543-AC6C-A944EB01AE87}">
      <dgm:prSet/>
      <dgm:spPr/>
      <dgm:t>
        <a:bodyPr/>
        <a:lstStyle/>
        <a:p>
          <a:endParaRPr lang="en-US"/>
        </a:p>
      </dgm:t>
    </dgm:pt>
    <dgm:pt modelId="{D5CBA334-22FC-4C5A-BB8D-76FFFEDF472C}" type="pres">
      <dgm:prSet presAssocID="{2B646DF5-C7A8-4E8F-8F17-CA4A8B435EAC}" presName="root" presStyleCnt="0">
        <dgm:presLayoutVars>
          <dgm:dir/>
          <dgm:resizeHandles val="exact"/>
        </dgm:presLayoutVars>
      </dgm:prSet>
      <dgm:spPr/>
    </dgm:pt>
    <dgm:pt modelId="{9AC5AA0D-7EAD-4B11-94AC-A27D0C0F58E2}" type="pres">
      <dgm:prSet presAssocID="{2B646DF5-C7A8-4E8F-8F17-CA4A8B435EAC}" presName="container" presStyleCnt="0">
        <dgm:presLayoutVars>
          <dgm:dir/>
          <dgm:resizeHandles val="exact"/>
        </dgm:presLayoutVars>
      </dgm:prSet>
      <dgm:spPr/>
    </dgm:pt>
    <dgm:pt modelId="{352D6E6F-BB74-4ACD-8C57-FC27EA0C25B1}" type="pres">
      <dgm:prSet presAssocID="{8D0F6705-9BB7-4876-9AE0-B8EDBD2CBB1A}" presName="compNode" presStyleCnt="0"/>
      <dgm:spPr/>
    </dgm:pt>
    <dgm:pt modelId="{B476DA2A-CB70-4720-8C58-D7FC05568E57}" type="pres">
      <dgm:prSet presAssocID="{8D0F6705-9BB7-4876-9AE0-B8EDBD2CBB1A}" presName="iconBgRect" presStyleLbl="bgShp" presStyleIdx="0" presStyleCnt="4"/>
      <dgm:spPr/>
    </dgm:pt>
    <dgm:pt modelId="{B29A5CEB-C228-45CF-8490-54F5E92ABFEF}" type="pres">
      <dgm:prSet presAssocID="{8D0F6705-9BB7-4876-9AE0-B8EDBD2CBB1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iploma Roll"/>
        </a:ext>
      </dgm:extLst>
    </dgm:pt>
    <dgm:pt modelId="{2A468D7E-BA5A-404F-AFA8-0509EEAF5E88}" type="pres">
      <dgm:prSet presAssocID="{8D0F6705-9BB7-4876-9AE0-B8EDBD2CBB1A}" presName="spaceRect" presStyleCnt="0"/>
      <dgm:spPr/>
    </dgm:pt>
    <dgm:pt modelId="{15437F30-5A3B-49A3-B919-29D4EFD218E6}" type="pres">
      <dgm:prSet presAssocID="{8D0F6705-9BB7-4876-9AE0-B8EDBD2CBB1A}" presName="textRect" presStyleLbl="revTx" presStyleIdx="0" presStyleCnt="4">
        <dgm:presLayoutVars>
          <dgm:chMax val="1"/>
          <dgm:chPref val="1"/>
        </dgm:presLayoutVars>
      </dgm:prSet>
      <dgm:spPr/>
    </dgm:pt>
    <dgm:pt modelId="{284152D5-6126-4000-BBB3-235BEC4BB5C7}" type="pres">
      <dgm:prSet presAssocID="{80CE0E21-2303-40D1-91A0-BCD665F32252}" presName="sibTrans" presStyleLbl="sibTrans2D1" presStyleIdx="0" presStyleCnt="0"/>
      <dgm:spPr/>
    </dgm:pt>
    <dgm:pt modelId="{86BA66D5-3767-4C0D-9987-AF1FB5B5A8D8}" type="pres">
      <dgm:prSet presAssocID="{7491C561-B0A3-4A41-A619-A8672B42A94A}" presName="compNode" presStyleCnt="0"/>
      <dgm:spPr/>
    </dgm:pt>
    <dgm:pt modelId="{E966814E-17D3-4A4F-A981-3B19AB703103}" type="pres">
      <dgm:prSet presAssocID="{7491C561-B0A3-4A41-A619-A8672B42A94A}" presName="iconBgRect" presStyleLbl="bgShp" presStyleIdx="1" presStyleCnt="4"/>
      <dgm:spPr/>
    </dgm:pt>
    <dgm:pt modelId="{A78C3C0F-9E5B-49E8-91A2-BF69D7E8CD4D}" type="pres">
      <dgm:prSet presAssocID="{7491C561-B0A3-4A41-A619-A8672B42A94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assroom"/>
        </a:ext>
      </dgm:extLst>
    </dgm:pt>
    <dgm:pt modelId="{6C99D9EB-5A6F-4C38-97E5-BBAE65882384}" type="pres">
      <dgm:prSet presAssocID="{7491C561-B0A3-4A41-A619-A8672B42A94A}" presName="spaceRect" presStyleCnt="0"/>
      <dgm:spPr/>
    </dgm:pt>
    <dgm:pt modelId="{B024FD9B-6DA2-4D08-BE42-78C521DE6C3A}" type="pres">
      <dgm:prSet presAssocID="{7491C561-B0A3-4A41-A619-A8672B42A94A}" presName="textRect" presStyleLbl="revTx" presStyleIdx="1" presStyleCnt="4">
        <dgm:presLayoutVars>
          <dgm:chMax val="1"/>
          <dgm:chPref val="1"/>
        </dgm:presLayoutVars>
      </dgm:prSet>
      <dgm:spPr/>
    </dgm:pt>
    <dgm:pt modelId="{B5E52DF0-F445-457F-BD93-AE8772160888}" type="pres">
      <dgm:prSet presAssocID="{F0057E3F-F079-42DD-A2CC-948214C5BA57}" presName="sibTrans" presStyleLbl="sibTrans2D1" presStyleIdx="0" presStyleCnt="0"/>
      <dgm:spPr/>
    </dgm:pt>
    <dgm:pt modelId="{CC07E577-ECA0-43FD-BB31-866C812C06E3}" type="pres">
      <dgm:prSet presAssocID="{145A4228-1127-41AD-8531-2A5AF511822B}" presName="compNode" presStyleCnt="0"/>
      <dgm:spPr/>
    </dgm:pt>
    <dgm:pt modelId="{FEC011DD-6C03-4758-87BE-1D54E81E5A92}" type="pres">
      <dgm:prSet presAssocID="{145A4228-1127-41AD-8531-2A5AF511822B}" presName="iconBgRect" presStyleLbl="bgShp" presStyleIdx="2" presStyleCnt="4"/>
      <dgm:spPr/>
    </dgm:pt>
    <dgm:pt modelId="{708645C3-CCE1-4767-B754-3047868B70C8}" type="pres">
      <dgm:prSet presAssocID="{145A4228-1127-41AD-8531-2A5AF511822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omputer"/>
        </a:ext>
      </dgm:extLst>
    </dgm:pt>
    <dgm:pt modelId="{6FB261D6-CE4C-4FF5-80F7-584BD677D3D3}" type="pres">
      <dgm:prSet presAssocID="{145A4228-1127-41AD-8531-2A5AF511822B}" presName="spaceRect" presStyleCnt="0"/>
      <dgm:spPr/>
    </dgm:pt>
    <dgm:pt modelId="{0166E2BF-EEFE-45CD-A2EC-D63CDF80BED4}" type="pres">
      <dgm:prSet presAssocID="{145A4228-1127-41AD-8531-2A5AF511822B}" presName="textRect" presStyleLbl="revTx" presStyleIdx="2" presStyleCnt="4">
        <dgm:presLayoutVars>
          <dgm:chMax val="1"/>
          <dgm:chPref val="1"/>
        </dgm:presLayoutVars>
      </dgm:prSet>
      <dgm:spPr/>
    </dgm:pt>
    <dgm:pt modelId="{FC12FAF2-4925-4390-826A-8AC4E4FA7417}" type="pres">
      <dgm:prSet presAssocID="{0565C52C-E93D-4303-A557-562236D4E068}" presName="sibTrans" presStyleLbl="sibTrans2D1" presStyleIdx="0" presStyleCnt="0"/>
      <dgm:spPr/>
    </dgm:pt>
    <dgm:pt modelId="{B2F8E14B-A2A2-4418-B400-5359912B5B93}" type="pres">
      <dgm:prSet presAssocID="{249B447F-4E69-42D1-AEBD-ACA6CFAD43E1}" presName="compNode" presStyleCnt="0"/>
      <dgm:spPr/>
    </dgm:pt>
    <dgm:pt modelId="{527AF9E7-7E7A-4F8A-BFCA-3EB2B9A13CF7}" type="pres">
      <dgm:prSet presAssocID="{249B447F-4E69-42D1-AEBD-ACA6CFAD43E1}" presName="iconBgRect" presStyleLbl="bgShp" presStyleIdx="3" presStyleCnt="4"/>
      <dgm:spPr/>
    </dgm:pt>
    <dgm:pt modelId="{B6FE30B6-7D32-4E92-A9AA-8D8269075E77}" type="pres">
      <dgm:prSet presAssocID="{249B447F-4E69-42D1-AEBD-ACA6CFAD43E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Books"/>
        </a:ext>
      </dgm:extLst>
    </dgm:pt>
    <dgm:pt modelId="{BA43BAD2-A6B5-45E1-9D22-E40BEEF9874D}" type="pres">
      <dgm:prSet presAssocID="{249B447F-4E69-42D1-AEBD-ACA6CFAD43E1}" presName="spaceRect" presStyleCnt="0"/>
      <dgm:spPr/>
    </dgm:pt>
    <dgm:pt modelId="{368E156F-1F4A-46DE-8D1B-4D19E7079B20}" type="pres">
      <dgm:prSet presAssocID="{249B447F-4E69-42D1-AEBD-ACA6CFAD43E1}" presName="textRect" presStyleLbl="revTx" presStyleIdx="3" presStyleCnt="4">
        <dgm:presLayoutVars>
          <dgm:chMax val="1"/>
          <dgm:chPref val="1"/>
        </dgm:presLayoutVars>
      </dgm:prSet>
      <dgm:spPr/>
    </dgm:pt>
  </dgm:ptLst>
  <dgm:cxnLst>
    <dgm:cxn modelId="{FC594008-FFF7-4543-AC6C-A944EB01AE87}" srcId="{2B646DF5-C7A8-4E8F-8F17-CA4A8B435EAC}" destId="{249B447F-4E69-42D1-AEBD-ACA6CFAD43E1}" srcOrd="3" destOrd="0" parTransId="{B72DD4E4-1C0A-404A-BCF4-A50ED6345BB9}" sibTransId="{467668A5-5F38-47FF-B4C7-0E6CFA2DC188}"/>
    <dgm:cxn modelId="{02F2111F-8AC9-46BC-8C1A-00D640A0C82B}" srcId="{2B646DF5-C7A8-4E8F-8F17-CA4A8B435EAC}" destId="{145A4228-1127-41AD-8531-2A5AF511822B}" srcOrd="2" destOrd="0" parTransId="{BA3ACD7F-1CC9-4363-8A4A-86BD2EC29183}" sibTransId="{0565C52C-E93D-4303-A557-562236D4E068}"/>
    <dgm:cxn modelId="{CC4A2F1F-9D90-4D9F-A645-201ABB33A080}" type="presOf" srcId="{F0057E3F-F079-42DD-A2CC-948214C5BA57}" destId="{B5E52DF0-F445-457F-BD93-AE8772160888}" srcOrd="0" destOrd="0" presId="urn:microsoft.com/office/officeart/2018/2/layout/IconCircleList"/>
    <dgm:cxn modelId="{BC441961-129E-4FB6-9F4C-5476953441D7}" type="presOf" srcId="{2B646DF5-C7A8-4E8F-8F17-CA4A8B435EAC}" destId="{D5CBA334-22FC-4C5A-BB8D-76FFFEDF472C}" srcOrd="0" destOrd="0" presId="urn:microsoft.com/office/officeart/2018/2/layout/IconCircleList"/>
    <dgm:cxn modelId="{99119D58-6B78-4EFA-AA6C-F6F8F174F63D}" type="presOf" srcId="{80CE0E21-2303-40D1-91A0-BCD665F32252}" destId="{284152D5-6126-4000-BBB3-235BEC4BB5C7}" srcOrd="0" destOrd="0" presId="urn:microsoft.com/office/officeart/2018/2/layout/IconCircleList"/>
    <dgm:cxn modelId="{B8393887-9032-4368-8253-C838F26CAF50}" srcId="{2B646DF5-C7A8-4E8F-8F17-CA4A8B435EAC}" destId="{7491C561-B0A3-4A41-A619-A8672B42A94A}" srcOrd="1" destOrd="0" parTransId="{1803F84B-FCC7-4316-BDB6-AFD827138A4A}" sibTransId="{F0057E3F-F079-42DD-A2CC-948214C5BA57}"/>
    <dgm:cxn modelId="{1ED30689-B3AC-4A14-9AAD-879683CBD22B}" type="presOf" srcId="{7491C561-B0A3-4A41-A619-A8672B42A94A}" destId="{B024FD9B-6DA2-4D08-BE42-78C521DE6C3A}" srcOrd="0" destOrd="0" presId="urn:microsoft.com/office/officeart/2018/2/layout/IconCircleList"/>
    <dgm:cxn modelId="{CEDBF695-AF79-4C36-A51C-AD244C1B2801}" type="presOf" srcId="{145A4228-1127-41AD-8531-2A5AF511822B}" destId="{0166E2BF-EEFE-45CD-A2EC-D63CDF80BED4}" srcOrd="0" destOrd="0" presId="urn:microsoft.com/office/officeart/2018/2/layout/IconCircleList"/>
    <dgm:cxn modelId="{ADC49DAA-20F3-46C5-9CFB-A322CDE03919}" srcId="{2B646DF5-C7A8-4E8F-8F17-CA4A8B435EAC}" destId="{8D0F6705-9BB7-4876-9AE0-B8EDBD2CBB1A}" srcOrd="0" destOrd="0" parTransId="{D408E536-27C9-42E7-BA83-9E3E8AAC9DFB}" sibTransId="{80CE0E21-2303-40D1-91A0-BCD665F32252}"/>
    <dgm:cxn modelId="{031947DB-2FFF-4493-B0D7-C5FBD7C7D4F4}" type="presOf" srcId="{249B447F-4E69-42D1-AEBD-ACA6CFAD43E1}" destId="{368E156F-1F4A-46DE-8D1B-4D19E7079B20}" srcOrd="0" destOrd="0" presId="urn:microsoft.com/office/officeart/2018/2/layout/IconCircleList"/>
    <dgm:cxn modelId="{D9516FE7-C72D-48C6-A646-B15589609E3D}" type="presOf" srcId="{0565C52C-E93D-4303-A557-562236D4E068}" destId="{FC12FAF2-4925-4390-826A-8AC4E4FA7417}" srcOrd="0" destOrd="0" presId="urn:microsoft.com/office/officeart/2018/2/layout/IconCircleList"/>
    <dgm:cxn modelId="{B74A48EE-4320-4A0A-9D26-332F30D20CE4}" type="presOf" srcId="{8D0F6705-9BB7-4876-9AE0-B8EDBD2CBB1A}" destId="{15437F30-5A3B-49A3-B919-29D4EFD218E6}" srcOrd="0" destOrd="0" presId="urn:microsoft.com/office/officeart/2018/2/layout/IconCircleList"/>
    <dgm:cxn modelId="{FE01B69F-73A1-43D2-A9D2-7D7FF92D984C}" type="presParOf" srcId="{D5CBA334-22FC-4C5A-BB8D-76FFFEDF472C}" destId="{9AC5AA0D-7EAD-4B11-94AC-A27D0C0F58E2}" srcOrd="0" destOrd="0" presId="urn:microsoft.com/office/officeart/2018/2/layout/IconCircleList"/>
    <dgm:cxn modelId="{13B6DD39-62E7-47E6-A881-1EBA40597F5C}" type="presParOf" srcId="{9AC5AA0D-7EAD-4B11-94AC-A27D0C0F58E2}" destId="{352D6E6F-BB74-4ACD-8C57-FC27EA0C25B1}" srcOrd="0" destOrd="0" presId="urn:microsoft.com/office/officeart/2018/2/layout/IconCircleList"/>
    <dgm:cxn modelId="{6DC5BCEC-8E19-4FE2-9D60-09EE05E8A6CD}" type="presParOf" srcId="{352D6E6F-BB74-4ACD-8C57-FC27EA0C25B1}" destId="{B476DA2A-CB70-4720-8C58-D7FC05568E57}" srcOrd="0" destOrd="0" presId="urn:microsoft.com/office/officeart/2018/2/layout/IconCircleList"/>
    <dgm:cxn modelId="{BFE6917F-5F6D-4055-9A0C-D8D972DBD3ED}" type="presParOf" srcId="{352D6E6F-BB74-4ACD-8C57-FC27EA0C25B1}" destId="{B29A5CEB-C228-45CF-8490-54F5E92ABFEF}" srcOrd="1" destOrd="0" presId="urn:microsoft.com/office/officeart/2018/2/layout/IconCircleList"/>
    <dgm:cxn modelId="{102045C9-8FE3-41C7-B0E8-E1F304F801C4}" type="presParOf" srcId="{352D6E6F-BB74-4ACD-8C57-FC27EA0C25B1}" destId="{2A468D7E-BA5A-404F-AFA8-0509EEAF5E88}" srcOrd="2" destOrd="0" presId="urn:microsoft.com/office/officeart/2018/2/layout/IconCircleList"/>
    <dgm:cxn modelId="{AD1FAA41-9148-4D35-BD14-3F46CD536257}" type="presParOf" srcId="{352D6E6F-BB74-4ACD-8C57-FC27EA0C25B1}" destId="{15437F30-5A3B-49A3-B919-29D4EFD218E6}" srcOrd="3" destOrd="0" presId="urn:microsoft.com/office/officeart/2018/2/layout/IconCircleList"/>
    <dgm:cxn modelId="{49E548DA-B7DB-4592-9926-502F175DEF89}" type="presParOf" srcId="{9AC5AA0D-7EAD-4B11-94AC-A27D0C0F58E2}" destId="{284152D5-6126-4000-BBB3-235BEC4BB5C7}" srcOrd="1" destOrd="0" presId="urn:microsoft.com/office/officeart/2018/2/layout/IconCircleList"/>
    <dgm:cxn modelId="{CB9EE95D-2A92-4DE6-9A52-735539AC908E}" type="presParOf" srcId="{9AC5AA0D-7EAD-4B11-94AC-A27D0C0F58E2}" destId="{86BA66D5-3767-4C0D-9987-AF1FB5B5A8D8}" srcOrd="2" destOrd="0" presId="urn:microsoft.com/office/officeart/2018/2/layout/IconCircleList"/>
    <dgm:cxn modelId="{200FA655-3B2F-4005-B11D-9D3C4C035D72}" type="presParOf" srcId="{86BA66D5-3767-4C0D-9987-AF1FB5B5A8D8}" destId="{E966814E-17D3-4A4F-A981-3B19AB703103}" srcOrd="0" destOrd="0" presId="urn:microsoft.com/office/officeart/2018/2/layout/IconCircleList"/>
    <dgm:cxn modelId="{6F3A9619-17C6-4F7E-BE85-AF441C4687D3}" type="presParOf" srcId="{86BA66D5-3767-4C0D-9987-AF1FB5B5A8D8}" destId="{A78C3C0F-9E5B-49E8-91A2-BF69D7E8CD4D}" srcOrd="1" destOrd="0" presId="urn:microsoft.com/office/officeart/2018/2/layout/IconCircleList"/>
    <dgm:cxn modelId="{D425CC1E-A5F8-40E1-9D98-9CEE79BDAFD3}" type="presParOf" srcId="{86BA66D5-3767-4C0D-9987-AF1FB5B5A8D8}" destId="{6C99D9EB-5A6F-4C38-97E5-BBAE65882384}" srcOrd="2" destOrd="0" presId="urn:microsoft.com/office/officeart/2018/2/layout/IconCircleList"/>
    <dgm:cxn modelId="{ADD8A9B4-8DAD-4B70-ACA0-4A0614958115}" type="presParOf" srcId="{86BA66D5-3767-4C0D-9987-AF1FB5B5A8D8}" destId="{B024FD9B-6DA2-4D08-BE42-78C521DE6C3A}" srcOrd="3" destOrd="0" presId="urn:microsoft.com/office/officeart/2018/2/layout/IconCircleList"/>
    <dgm:cxn modelId="{C2ADA968-38C2-49D8-8DE5-4EC43B999B32}" type="presParOf" srcId="{9AC5AA0D-7EAD-4B11-94AC-A27D0C0F58E2}" destId="{B5E52DF0-F445-457F-BD93-AE8772160888}" srcOrd="3" destOrd="0" presId="urn:microsoft.com/office/officeart/2018/2/layout/IconCircleList"/>
    <dgm:cxn modelId="{66C5F740-FFD3-4845-808A-48802D3BF288}" type="presParOf" srcId="{9AC5AA0D-7EAD-4B11-94AC-A27D0C0F58E2}" destId="{CC07E577-ECA0-43FD-BB31-866C812C06E3}" srcOrd="4" destOrd="0" presId="urn:microsoft.com/office/officeart/2018/2/layout/IconCircleList"/>
    <dgm:cxn modelId="{DD2E91ED-A8AF-4F3D-A3B7-983D5B8D01DD}" type="presParOf" srcId="{CC07E577-ECA0-43FD-BB31-866C812C06E3}" destId="{FEC011DD-6C03-4758-87BE-1D54E81E5A92}" srcOrd="0" destOrd="0" presId="urn:microsoft.com/office/officeart/2018/2/layout/IconCircleList"/>
    <dgm:cxn modelId="{22C6C4B7-FF2D-4EB1-BE78-72F38DDCB09A}" type="presParOf" srcId="{CC07E577-ECA0-43FD-BB31-866C812C06E3}" destId="{708645C3-CCE1-4767-B754-3047868B70C8}" srcOrd="1" destOrd="0" presId="urn:microsoft.com/office/officeart/2018/2/layout/IconCircleList"/>
    <dgm:cxn modelId="{07C102C4-B49C-4C18-A8B6-C6143C46A709}" type="presParOf" srcId="{CC07E577-ECA0-43FD-BB31-866C812C06E3}" destId="{6FB261D6-CE4C-4FF5-80F7-584BD677D3D3}" srcOrd="2" destOrd="0" presId="urn:microsoft.com/office/officeart/2018/2/layout/IconCircleList"/>
    <dgm:cxn modelId="{CF578A51-E3F8-4A62-8F60-D0701335DF03}" type="presParOf" srcId="{CC07E577-ECA0-43FD-BB31-866C812C06E3}" destId="{0166E2BF-EEFE-45CD-A2EC-D63CDF80BED4}" srcOrd="3" destOrd="0" presId="urn:microsoft.com/office/officeart/2018/2/layout/IconCircleList"/>
    <dgm:cxn modelId="{48A7B1A9-F489-4230-B7F4-256AA4E9F1BE}" type="presParOf" srcId="{9AC5AA0D-7EAD-4B11-94AC-A27D0C0F58E2}" destId="{FC12FAF2-4925-4390-826A-8AC4E4FA7417}" srcOrd="5" destOrd="0" presId="urn:microsoft.com/office/officeart/2018/2/layout/IconCircleList"/>
    <dgm:cxn modelId="{F3531B92-7ED4-4B42-8BF1-FD7FCD3FE067}" type="presParOf" srcId="{9AC5AA0D-7EAD-4B11-94AC-A27D0C0F58E2}" destId="{B2F8E14B-A2A2-4418-B400-5359912B5B93}" srcOrd="6" destOrd="0" presId="urn:microsoft.com/office/officeart/2018/2/layout/IconCircleList"/>
    <dgm:cxn modelId="{E3ED28A4-1997-4314-A0FE-8F71425A5657}" type="presParOf" srcId="{B2F8E14B-A2A2-4418-B400-5359912B5B93}" destId="{527AF9E7-7E7A-4F8A-BFCA-3EB2B9A13CF7}" srcOrd="0" destOrd="0" presId="urn:microsoft.com/office/officeart/2018/2/layout/IconCircleList"/>
    <dgm:cxn modelId="{AAF60AB7-687E-40A6-BEE9-A65577BAA63D}" type="presParOf" srcId="{B2F8E14B-A2A2-4418-B400-5359912B5B93}" destId="{B6FE30B6-7D32-4E92-A9AA-8D8269075E77}" srcOrd="1" destOrd="0" presId="urn:microsoft.com/office/officeart/2018/2/layout/IconCircleList"/>
    <dgm:cxn modelId="{00CCCD41-D89D-4C2D-96F1-32F04F6EFB21}" type="presParOf" srcId="{B2F8E14B-A2A2-4418-B400-5359912B5B93}" destId="{BA43BAD2-A6B5-45E1-9D22-E40BEEF9874D}" srcOrd="2" destOrd="0" presId="urn:microsoft.com/office/officeart/2018/2/layout/IconCircleList"/>
    <dgm:cxn modelId="{49146C98-7EF1-4EBE-85A9-81C47F444471}" type="presParOf" srcId="{B2F8E14B-A2A2-4418-B400-5359912B5B93}" destId="{368E156F-1F4A-46DE-8D1B-4D19E7079B20}"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22FBED-4DE7-4E04-8FC9-A4C3A0F4528D}"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182F303D-A3F3-4A19-BB62-3F44633D8209}">
      <dgm:prSet/>
      <dgm:spPr/>
      <dgm:t>
        <a:bodyPr/>
        <a:lstStyle/>
        <a:p>
          <a:pPr>
            <a:defRPr cap="all"/>
          </a:pPr>
          <a:r>
            <a:rPr lang="en-US"/>
            <a:t>Less work done on counselling of students for software industry orientation.</a:t>
          </a:r>
        </a:p>
      </dgm:t>
    </dgm:pt>
    <dgm:pt modelId="{1DEBFDDB-8666-4786-809D-9A57F0F1C5C4}" type="parTrans" cxnId="{B65659F8-D4BE-4BF4-A923-E3337B8000B4}">
      <dgm:prSet/>
      <dgm:spPr/>
      <dgm:t>
        <a:bodyPr/>
        <a:lstStyle/>
        <a:p>
          <a:endParaRPr lang="en-US"/>
        </a:p>
      </dgm:t>
    </dgm:pt>
    <dgm:pt modelId="{3F7376E4-8DD8-4D62-9972-CD51397E0805}" type="sibTrans" cxnId="{B65659F8-D4BE-4BF4-A923-E3337B8000B4}">
      <dgm:prSet/>
      <dgm:spPr/>
      <dgm:t>
        <a:bodyPr/>
        <a:lstStyle/>
        <a:p>
          <a:endParaRPr lang="en-US"/>
        </a:p>
      </dgm:t>
    </dgm:pt>
    <dgm:pt modelId="{9903908E-76FD-4509-9065-F97C4130EA57}">
      <dgm:prSet/>
      <dgm:spPr/>
      <dgm:t>
        <a:bodyPr/>
        <a:lstStyle/>
        <a:p>
          <a:pPr>
            <a:defRPr cap="all"/>
          </a:pPr>
          <a:r>
            <a:rPr lang="en-IN"/>
            <a:t>Less infrastructure.</a:t>
          </a:r>
          <a:endParaRPr lang="en-US"/>
        </a:p>
      </dgm:t>
    </dgm:pt>
    <dgm:pt modelId="{F9CCC0AB-F7C6-4271-8352-2CEFF85BFEE1}" type="parTrans" cxnId="{75D33CC1-9693-456A-B364-E9FB87FC7D52}">
      <dgm:prSet/>
      <dgm:spPr/>
      <dgm:t>
        <a:bodyPr/>
        <a:lstStyle/>
        <a:p>
          <a:endParaRPr lang="en-US"/>
        </a:p>
      </dgm:t>
    </dgm:pt>
    <dgm:pt modelId="{C8AFA63E-D112-40D8-99E4-CECC5EAE31AD}" type="sibTrans" cxnId="{75D33CC1-9693-456A-B364-E9FB87FC7D52}">
      <dgm:prSet/>
      <dgm:spPr/>
      <dgm:t>
        <a:bodyPr/>
        <a:lstStyle/>
        <a:p>
          <a:endParaRPr lang="en-US"/>
        </a:p>
      </dgm:t>
    </dgm:pt>
    <dgm:pt modelId="{EE2E47ED-51A1-4FC2-8A24-FBF9D1D35379}" type="pres">
      <dgm:prSet presAssocID="{3422FBED-4DE7-4E04-8FC9-A4C3A0F4528D}" presName="root" presStyleCnt="0">
        <dgm:presLayoutVars>
          <dgm:dir/>
          <dgm:resizeHandles val="exact"/>
        </dgm:presLayoutVars>
      </dgm:prSet>
      <dgm:spPr/>
    </dgm:pt>
    <dgm:pt modelId="{51D1085E-9DD2-4E96-B72E-C1F623133F5A}" type="pres">
      <dgm:prSet presAssocID="{182F303D-A3F3-4A19-BB62-3F44633D8209}" presName="compNode" presStyleCnt="0"/>
      <dgm:spPr/>
    </dgm:pt>
    <dgm:pt modelId="{A7472145-537C-476D-A7E0-56EF763D1F14}" type="pres">
      <dgm:prSet presAssocID="{182F303D-A3F3-4A19-BB62-3F44633D8209}" presName="iconBgRect" presStyleLbl="bgShp" presStyleIdx="0" presStyleCnt="2"/>
      <dgm:spPr/>
    </dgm:pt>
    <dgm:pt modelId="{9EF202B3-4176-464A-A589-3190552F4895}" type="pres">
      <dgm:prSet presAssocID="{182F303D-A3F3-4A19-BB62-3F44633D820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E8E9DE95-8C63-4A99-87D7-0BE07E08C051}" type="pres">
      <dgm:prSet presAssocID="{182F303D-A3F3-4A19-BB62-3F44633D8209}" presName="spaceRect" presStyleCnt="0"/>
      <dgm:spPr/>
    </dgm:pt>
    <dgm:pt modelId="{BA5A2C90-FD3C-4095-BFCC-8CA522AFA97E}" type="pres">
      <dgm:prSet presAssocID="{182F303D-A3F3-4A19-BB62-3F44633D8209}" presName="textRect" presStyleLbl="revTx" presStyleIdx="0" presStyleCnt="2">
        <dgm:presLayoutVars>
          <dgm:chMax val="1"/>
          <dgm:chPref val="1"/>
        </dgm:presLayoutVars>
      </dgm:prSet>
      <dgm:spPr/>
    </dgm:pt>
    <dgm:pt modelId="{77B25005-240E-476E-B7B5-DF36CC7C357D}" type="pres">
      <dgm:prSet presAssocID="{3F7376E4-8DD8-4D62-9972-CD51397E0805}" presName="sibTrans" presStyleCnt="0"/>
      <dgm:spPr/>
    </dgm:pt>
    <dgm:pt modelId="{9EF23291-AC36-496A-B139-C872A3788F56}" type="pres">
      <dgm:prSet presAssocID="{9903908E-76FD-4509-9065-F97C4130EA57}" presName="compNode" presStyleCnt="0"/>
      <dgm:spPr/>
    </dgm:pt>
    <dgm:pt modelId="{1DAF9B9A-33AE-4EA5-B290-A3F1A2DFA6D7}" type="pres">
      <dgm:prSet presAssocID="{9903908E-76FD-4509-9065-F97C4130EA57}" presName="iconBgRect" presStyleLbl="bgShp" presStyleIdx="1" presStyleCnt="2"/>
      <dgm:spPr/>
    </dgm:pt>
    <dgm:pt modelId="{D595B853-2F47-43ED-8754-6A89668D90C6}" type="pres">
      <dgm:prSet presAssocID="{9903908E-76FD-4509-9065-F97C4130EA57}"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inimize"/>
        </a:ext>
      </dgm:extLst>
    </dgm:pt>
    <dgm:pt modelId="{B991A6DA-462A-4297-B6B7-F18E13ACDF0E}" type="pres">
      <dgm:prSet presAssocID="{9903908E-76FD-4509-9065-F97C4130EA57}" presName="spaceRect" presStyleCnt="0"/>
      <dgm:spPr/>
    </dgm:pt>
    <dgm:pt modelId="{76E083B0-74F2-4591-9202-A06D1022BB7F}" type="pres">
      <dgm:prSet presAssocID="{9903908E-76FD-4509-9065-F97C4130EA57}" presName="textRect" presStyleLbl="revTx" presStyleIdx="1" presStyleCnt="2">
        <dgm:presLayoutVars>
          <dgm:chMax val="1"/>
          <dgm:chPref val="1"/>
        </dgm:presLayoutVars>
      </dgm:prSet>
      <dgm:spPr/>
    </dgm:pt>
  </dgm:ptLst>
  <dgm:cxnLst>
    <dgm:cxn modelId="{19C3303F-6CC4-486A-86C7-0A084614D83F}" type="presOf" srcId="{9903908E-76FD-4509-9065-F97C4130EA57}" destId="{76E083B0-74F2-4591-9202-A06D1022BB7F}" srcOrd="0" destOrd="0" presId="urn:microsoft.com/office/officeart/2018/5/layout/IconCircleLabelList"/>
    <dgm:cxn modelId="{6FAB3591-18E5-4FA5-A454-2FF835880E26}" type="presOf" srcId="{3422FBED-4DE7-4E04-8FC9-A4C3A0F4528D}" destId="{EE2E47ED-51A1-4FC2-8A24-FBF9D1D35379}" srcOrd="0" destOrd="0" presId="urn:microsoft.com/office/officeart/2018/5/layout/IconCircleLabelList"/>
    <dgm:cxn modelId="{75D33CC1-9693-456A-B364-E9FB87FC7D52}" srcId="{3422FBED-4DE7-4E04-8FC9-A4C3A0F4528D}" destId="{9903908E-76FD-4509-9065-F97C4130EA57}" srcOrd="1" destOrd="0" parTransId="{F9CCC0AB-F7C6-4271-8352-2CEFF85BFEE1}" sibTransId="{C8AFA63E-D112-40D8-99E4-CECC5EAE31AD}"/>
    <dgm:cxn modelId="{F71A56F0-5C12-4C9E-AF93-EE5B8B35EF42}" type="presOf" srcId="{182F303D-A3F3-4A19-BB62-3F44633D8209}" destId="{BA5A2C90-FD3C-4095-BFCC-8CA522AFA97E}" srcOrd="0" destOrd="0" presId="urn:microsoft.com/office/officeart/2018/5/layout/IconCircleLabelList"/>
    <dgm:cxn modelId="{B65659F8-D4BE-4BF4-A923-E3337B8000B4}" srcId="{3422FBED-4DE7-4E04-8FC9-A4C3A0F4528D}" destId="{182F303D-A3F3-4A19-BB62-3F44633D8209}" srcOrd="0" destOrd="0" parTransId="{1DEBFDDB-8666-4786-809D-9A57F0F1C5C4}" sibTransId="{3F7376E4-8DD8-4D62-9972-CD51397E0805}"/>
    <dgm:cxn modelId="{6D73BA32-024F-40BF-948A-3000411F6779}" type="presParOf" srcId="{EE2E47ED-51A1-4FC2-8A24-FBF9D1D35379}" destId="{51D1085E-9DD2-4E96-B72E-C1F623133F5A}" srcOrd="0" destOrd="0" presId="urn:microsoft.com/office/officeart/2018/5/layout/IconCircleLabelList"/>
    <dgm:cxn modelId="{88389A23-BF06-465D-A0D6-D1C8EE3F85AC}" type="presParOf" srcId="{51D1085E-9DD2-4E96-B72E-C1F623133F5A}" destId="{A7472145-537C-476D-A7E0-56EF763D1F14}" srcOrd="0" destOrd="0" presId="urn:microsoft.com/office/officeart/2018/5/layout/IconCircleLabelList"/>
    <dgm:cxn modelId="{EA3779F0-5B0E-45DE-85A4-FC4A7AE941D1}" type="presParOf" srcId="{51D1085E-9DD2-4E96-B72E-C1F623133F5A}" destId="{9EF202B3-4176-464A-A589-3190552F4895}" srcOrd="1" destOrd="0" presId="urn:microsoft.com/office/officeart/2018/5/layout/IconCircleLabelList"/>
    <dgm:cxn modelId="{6D064D4A-3A22-4C3C-BF23-1C8FB40460A3}" type="presParOf" srcId="{51D1085E-9DD2-4E96-B72E-C1F623133F5A}" destId="{E8E9DE95-8C63-4A99-87D7-0BE07E08C051}" srcOrd="2" destOrd="0" presId="urn:microsoft.com/office/officeart/2018/5/layout/IconCircleLabelList"/>
    <dgm:cxn modelId="{69DDB1F1-4F4B-4342-A730-877F7ECE0170}" type="presParOf" srcId="{51D1085E-9DD2-4E96-B72E-C1F623133F5A}" destId="{BA5A2C90-FD3C-4095-BFCC-8CA522AFA97E}" srcOrd="3" destOrd="0" presId="urn:microsoft.com/office/officeart/2018/5/layout/IconCircleLabelList"/>
    <dgm:cxn modelId="{CAC309E5-45DF-4D29-B685-6BE83C22E8CF}" type="presParOf" srcId="{EE2E47ED-51A1-4FC2-8A24-FBF9D1D35379}" destId="{77B25005-240E-476E-B7B5-DF36CC7C357D}" srcOrd="1" destOrd="0" presId="urn:microsoft.com/office/officeart/2018/5/layout/IconCircleLabelList"/>
    <dgm:cxn modelId="{2B04B753-D694-4C6C-822A-C5C7359F0823}" type="presParOf" srcId="{EE2E47ED-51A1-4FC2-8A24-FBF9D1D35379}" destId="{9EF23291-AC36-496A-B139-C872A3788F56}" srcOrd="2" destOrd="0" presId="urn:microsoft.com/office/officeart/2018/5/layout/IconCircleLabelList"/>
    <dgm:cxn modelId="{8F949BA4-3211-44BC-B271-B1130C7EE28C}" type="presParOf" srcId="{9EF23291-AC36-496A-B139-C872A3788F56}" destId="{1DAF9B9A-33AE-4EA5-B290-A3F1A2DFA6D7}" srcOrd="0" destOrd="0" presId="urn:microsoft.com/office/officeart/2018/5/layout/IconCircleLabelList"/>
    <dgm:cxn modelId="{5A21138A-BA28-4988-A4C4-4824404F7C99}" type="presParOf" srcId="{9EF23291-AC36-496A-B139-C872A3788F56}" destId="{D595B853-2F47-43ED-8754-6A89668D90C6}" srcOrd="1" destOrd="0" presId="urn:microsoft.com/office/officeart/2018/5/layout/IconCircleLabelList"/>
    <dgm:cxn modelId="{E0F5E7E6-CE32-4AA2-9431-325FCCE8EE41}" type="presParOf" srcId="{9EF23291-AC36-496A-B139-C872A3788F56}" destId="{B991A6DA-462A-4297-B6B7-F18E13ACDF0E}" srcOrd="2" destOrd="0" presId="urn:microsoft.com/office/officeart/2018/5/layout/IconCircleLabelList"/>
    <dgm:cxn modelId="{485FCC57-0549-40DE-9089-32FAF0BEDA45}" type="presParOf" srcId="{9EF23291-AC36-496A-B139-C872A3788F56}" destId="{76E083B0-74F2-4591-9202-A06D1022BB7F}"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18ECA0-0343-4958-85DF-CDC0ACF123F5}" type="doc">
      <dgm:prSet loTypeId="urn:microsoft.com/office/officeart/2005/8/layout/vProcess5" loCatId="process" qsTypeId="urn:microsoft.com/office/officeart/2005/8/quickstyle/simple5" qsCatId="simple" csTypeId="urn:microsoft.com/office/officeart/2005/8/colors/colorful5" csCatId="colorful"/>
      <dgm:spPr/>
      <dgm:t>
        <a:bodyPr/>
        <a:lstStyle/>
        <a:p>
          <a:endParaRPr lang="en-US"/>
        </a:p>
      </dgm:t>
    </dgm:pt>
    <dgm:pt modelId="{7ACC4166-3381-4B21-A10F-2E5CE02E69DB}">
      <dgm:prSet/>
      <dgm:spPr/>
      <dgm:t>
        <a:bodyPr/>
        <a:lstStyle/>
        <a:p>
          <a:r>
            <a:rPr lang="en-US"/>
            <a:t>Develop online/interactive contents for  the students.</a:t>
          </a:r>
        </a:p>
      </dgm:t>
    </dgm:pt>
    <dgm:pt modelId="{4C491104-683D-414F-B622-E734B867BCD4}" type="parTrans" cxnId="{80AB1350-FCBD-4C8F-8768-9FBDCF121AAD}">
      <dgm:prSet/>
      <dgm:spPr/>
      <dgm:t>
        <a:bodyPr/>
        <a:lstStyle/>
        <a:p>
          <a:endParaRPr lang="en-US"/>
        </a:p>
      </dgm:t>
    </dgm:pt>
    <dgm:pt modelId="{98B630DD-F530-486A-A47F-B71C122D6DB0}" type="sibTrans" cxnId="{80AB1350-FCBD-4C8F-8768-9FBDCF121AAD}">
      <dgm:prSet/>
      <dgm:spPr/>
      <dgm:t>
        <a:bodyPr/>
        <a:lstStyle/>
        <a:p>
          <a:endParaRPr lang="en-US"/>
        </a:p>
      </dgm:t>
    </dgm:pt>
    <dgm:pt modelId="{E530AF14-ADCA-4E77-9184-CBE567C4C290}">
      <dgm:prSet/>
      <dgm:spPr/>
      <dgm:t>
        <a:bodyPr/>
        <a:lstStyle/>
        <a:p>
          <a:r>
            <a:rPr lang="en-US"/>
            <a:t>Bringing  ourselves  and  students  into  research projects.</a:t>
          </a:r>
        </a:p>
      </dgm:t>
    </dgm:pt>
    <dgm:pt modelId="{089DBEFD-6C36-40E3-9C67-943F7BA0C6DA}" type="parTrans" cxnId="{FA9F5BC9-71E6-40AA-A41A-B9423DBF5037}">
      <dgm:prSet/>
      <dgm:spPr/>
      <dgm:t>
        <a:bodyPr/>
        <a:lstStyle/>
        <a:p>
          <a:endParaRPr lang="en-US"/>
        </a:p>
      </dgm:t>
    </dgm:pt>
    <dgm:pt modelId="{2D8E2ED9-A000-479E-AEB0-18F30040EB38}" type="sibTrans" cxnId="{FA9F5BC9-71E6-40AA-A41A-B9423DBF5037}">
      <dgm:prSet/>
      <dgm:spPr/>
      <dgm:t>
        <a:bodyPr/>
        <a:lstStyle/>
        <a:p>
          <a:endParaRPr lang="en-US"/>
        </a:p>
      </dgm:t>
    </dgm:pt>
    <dgm:pt modelId="{87D9E4E4-4F6A-435F-BA09-90DDDF8A934F}">
      <dgm:prSet/>
      <dgm:spPr/>
      <dgm:t>
        <a:bodyPr/>
        <a:lstStyle/>
        <a:p>
          <a:r>
            <a:rPr lang="en-US"/>
            <a:t>To  guide  and  motivate  our  undergraduates to do live projects.</a:t>
          </a:r>
        </a:p>
      </dgm:t>
    </dgm:pt>
    <dgm:pt modelId="{D6C810D9-46BE-46E0-A575-AE54C2D403EF}" type="parTrans" cxnId="{732252F0-49DD-4D27-B963-7AE26D68D370}">
      <dgm:prSet/>
      <dgm:spPr/>
      <dgm:t>
        <a:bodyPr/>
        <a:lstStyle/>
        <a:p>
          <a:endParaRPr lang="en-US"/>
        </a:p>
      </dgm:t>
    </dgm:pt>
    <dgm:pt modelId="{E985D351-A1D3-4D53-8438-9A7E92EDF3E9}" type="sibTrans" cxnId="{732252F0-49DD-4D27-B963-7AE26D68D370}">
      <dgm:prSet/>
      <dgm:spPr/>
      <dgm:t>
        <a:bodyPr/>
        <a:lstStyle/>
        <a:p>
          <a:endParaRPr lang="en-US"/>
        </a:p>
      </dgm:t>
    </dgm:pt>
    <dgm:pt modelId="{6F84A37E-CC91-460C-A09F-BF56A4262C23}" type="pres">
      <dgm:prSet presAssocID="{3A18ECA0-0343-4958-85DF-CDC0ACF123F5}" presName="outerComposite" presStyleCnt="0">
        <dgm:presLayoutVars>
          <dgm:chMax val="5"/>
          <dgm:dir/>
          <dgm:resizeHandles val="exact"/>
        </dgm:presLayoutVars>
      </dgm:prSet>
      <dgm:spPr/>
    </dgm:pt>
    <dgm:pt modelId="{0B632322-28C2-41D2-8615-998B94E4D9F1}" type="pres">
      <dgm:prSet presAssocID="{3A18ECA0-0343-4958-85DF-CDC0ACF123F5}" presName="dummyMaxCanvas" presStyleCnt="0">
        <dgm:presLayoutVars/>
      </dgm:prSet>
      <dgm:spPr/>
    </dgm:pt>
    <dgm:pt modelId="{B44C663F-53B6-446F-AC26-313906106189}" type="pres">
      <dgm:prSet presAssocID="{3A18ECA0-0343-4958-85DF-CDC0ACF123F5}" presName="ThreeNodes_1" presStyleLbl="node1" presStyleIdx="0" presStyleCnt="3">
        <dgm:presLayoutVars>
          <dgm:bulletEnabled val="1"/>
        </dgm:presLayoutVars>
      </dgm:prSet>
      <dgm:spPr/>
    </dgm:pt>
    <dgm:pt modelId="{4D4A0E24-6A76-47AD-9304-567D6ED5933D}" type="pres">
      <dgm:prSet presAssocID="{3A18ECA0-0343-4958-85DF-CDC0ACF123F5}" presName="ThreeNodes_2" presStyleLbl="node1" presStyleIdx="1" presStyleCnt="3">
        <dgm:presLayoutVars>
          <dgm:bulletEnabled val="1"/>
        </dgm:presLayoutVars>
      </dgm:prSet>
      <dgm:spPr/>
    </dgm:pt>
    <dgm:pt modelId="{32B87A3C-61B3-44F4-A6A6-E57F3EC55466}" type="pres">
      <dgm:prSet presAssocID="{3A18ECA0-0343-4958-85DF-CDC0ACF123F5}" presName="ThreeNodes_3" presStyleLbl="node1" presStyleIdx="2" presStyleCnt="3">
        <dgm:presLayoutVars>
          <dgm:bulletEnabled val="1"/>
        </dgm:presLayoutVars>
      </dgm:prSet>
      <dgm:spPr/>
    </dgm:pt>
    <dgm:pt modelId="{00C77A79-A60C-4B31-AC11-E234B316833C}" type="pres">
      <dgm:prSet presAssocID="{3A18ECA0-0343-4958-85DF-CDC0ACF123F5}" presName="ThreeConn_1-2" presStyleLbl="fgAccFollowNode1" presStyleIdx="0" presStyleCnt="2">
        <dgm:presLayoutVars>
          <dgm:bulletEnabled val="1"/>
        </dgm:presLayoutVars>
      </dgm:prSet>
      <dgm:spPr/>
    </dgm:pt>
    <dgm:pt modelId="{1CEC00B7-A7D6-4A28-BC30-FDB567F04BB8}" type="pres">
      <dgm:prSet presAssocID="{3A18ECA0-0343-4958-85DF-CDC0ACF123F5}" presName="ThreeConn_2-3" presStyleLbl="fgAccFollowNode1" presStyleIdx="1" presStyleCnt="2">
        <dgm:presLayoutVars>
          <dgm:bulletEnabled val="1"/>
        </dgm:presLayoutVars>
      </dgm:prSet>
      <dgm:spPr/>
    </dgm:pt>
    <dgm:pt modelId="{A05DD900-3D63-4667-84D5-64A951A32854}" type="pres">
      <dgm:prSet presAssocID="{3A18ECA0-0343-4958-85DF-CDC0ACF123F5}" presName="ThreeNodes_1_text" presStyleLbl="node1" presStyleIdx="2" presStyleCnt="3">
        <dgm:presLayoutVars>
          <dgm:bulletEnabled val="1"/>
        </dgm:presLayoutVars>
      </dgm:prSet>
      <dgm:spPr/>
    </dgm:pt>
    <dgm:pt modelId="{4FCF3257-6A6E-4EEF-8904-EF5B623E90FB}" type="pres">
      <dgm:prSet presAssocID="{3A18ECA0-0343-4958-85DF-CDC0ACF123F5}" presName="ThreeNodes_2_text" presStyleLbl="node1" presStyleIdx="2" presStyleCnt="3">
        <dgm:presLayoutVars>
          <dgm:bulletEnabled val="1"/>
        </dgm:presLayoutVars>
      </dgm:prSet>
      <dgm:spPr/>
    </dgm:pt>
    <dgm:pt modelId="{81A60B25-5ABB-419D-9B85-09E68148E3C9}" type="pres">
      <dgm:prSet presAssocID="{3A18ECA0-0343-4958-85DF-CDC0ACF123F5}" presName="ThreeNodes_3_text" presStyleLbl="node1" presStyleIdx="2" presStyleCnt="3">
        <dgm:presLayoutVars>
          <dgm:bulletEnabled val="1"/>
        </dgm:presLayoutVars>
      </dgm:prSet>
      <dgm:spPr/>
    </dgm:pt>
  </dgm:ptLst>
  <dgm:cxnLst>
    <dgm:cxn modelId="{27899901-200B-499E-95A8-16B14E692552}" type="presOf" srcId="{87D9E4E4-4F6A-435F-BA09-90DDDF8A934F}" destId="{32B87A3C-61B3-44F4-A6A6-E57F3EC55466}" srcOrd="0" destOrd="0" presId="urn:microsoft.com/office/officeart/2005/8/layout/vProcess5"/>
    <dgm:cxn modelId="{FC6F1A15-1BA5-4AD0-9D96-E0F300BD60F1}" type="presOf" srcId="{2D8E2ED9-A000-479E-AEB0-18F30040EB38}" destId="{1CEC00B7-A7D6-4A28-BC30-FDB567F04BB8}" srcOrd="0" destOrd="0" presId="urn:microsoft.com/office/officeart/2005/8/layout/vProcess5"/>
    <dgm:cxn modelId="{AC706028-7A57-4841-95E9-775EAB6F1474}" type="presOf" srcId="{E530AF14-ADCA-4E77-9184-CBE567C4C290}" destId="{4FCF3257-6A6E-4EEF-8904-EF5B623E90FB}" srcOrd="1" destOrd="0" presId="urn:microsoft.com/office/officeart/2005/8/layout/vProcess5"/>
    <dgm:cxn modelId="{80AB1350-FCBD-4C8F-8768-9FBDCF121AAD}" srcId="{3A18ECA0-0343-4958-85DF-CDC0ACF123F5}" destId="{7ACC4166-3381-4B21-A10F-2E5CE02E69DB}" srcOrd="0" destOrd="0" parTransId="{4C491104-683D-414F-B622-E734B867BCD4}" sibTransId="{98B630DD-F530-486A-A47F-B71C122D6DB0}"/>
    <dgm:cxn modelId="{4139B082-4C27-4624-BFAA-EA00C1F150DA}" type="presOf" srcId="{7ACC4166-3381-4B21-A10F-2E5CE02E69DB}" destId="{A05DD900-3D63-4667-84D5-64A951A32854}" srcOrd="1" destOrd="0" presId="urn:microsoft.com/office/officeart/2005/8/layout/vProcess5"/>
    <dgm:cxn modelId="{EF4829B0-380C-4804-8D60-7820861914B2}" type="presOf" srcId="{87D9E4E4-4F6A-435F-BA09-90DDDF8A934F}" destId="{81A60B25-5ABB-419D-9B85-09E68148E3C9}" srcOrd="1" destOrd="0" presId="urn:microsoft.com/office/officeart/2005/8/layout/vProcess5"/>
    <dgm:cxn modelId="{FA9F5BC9-71E6-40AA-A41A-B9423DBF5037}" srcId="{3A18ECA0-0343-4958-85DF-CDC0ACF123F5}" destId="{E530AF14-ADCA-4E77-9184-CBE567C4C290}" srcOrd="1" destOrd="0" parTransId="{089DBEFD-6C36-40E3-9C67-943F7BA0C6DA}" sibTransId="{2D8E2ED9-A000-479E-AEB0-18F30040EB38}"/>
    <dgm:cxn modelId="{B664AACB-7961-4A24-B4E5-758A0632B70B}" type="presOf" srcId="{98B630DD-F530-486A-A47F-B71C122D6DB0}" destId="{00C77A79-A60C-4B31-AC11-E234B316833C}" srcOrd="0" destOrd="0" presId="urn:microsoft.com/office/officeart/2005/8/layout/vProcess5"/>
    <dgm:cxn modelId="{5ED348D0-89F9-4D79-A5FD-D0E93F06F2FD}" type="presOf" srcId="{E530AF14-ADCA-4E77-9184-CBE567C4C290}" destId="{4D4A0E24-6A76-47AD-9304-567D6ED5933D}" srcOrd="0" destOrd="0" presId="urn:microsoft.com/office/officeart/2005/8/layout/vProcess5"/>
    <dgm:cxn modelId="{D9E118DE-6662-4DB4-A225-0DB6439DA542}" type="presOf" srcId="{3A18ECA0-0343-4958-85DF-CDC0ACF123F5}" destId="{6F84A37E-CC91-460C-A09F-BF56A4262C23}" srcOrd="0" destOrd="0" presId="urn:microsoft.com/office/officeart/2005/8/layout/vProcess5"/>
    <dgm:cxn modelId="{732252F0-49DD-4D27-B963-7AE26D68D370}" srcId="{3A18ECA0-0343-4958-85DF-CDC0ACF123F5}" destId="{87D9E4E4-4F6A-435F-BA09-90DDDF8A934F}" srcOrd="2" destOrd="0" parTransId="{D6C810D9-46BE-46E0-A575-AE54C2D403EF}" sibTransId="{E985D351-A1D3-4D53-8438-9A7E92EDF3E9}"/>
    <dgm:cxn modelId="{7C66AFFE-838D-4247-B3B1-B8DFA04C6107}" type="presOf" srcId="{7ACC4166-3381-4B21-A10F-2E5CE02E69DB}" destId="{B44C663F-53B6-446F-AC26-313906106189}" srcOrd="0" destOrd="0" presId="urn:microsoft.com/office/officeart/2005/8/layout/vProcess5"/>
    <dgm:cxn modelId="{CFAE68DC-A501-44F4-8E70-7147F874AEFC}" type="presParOf" srcId="{6F84A37E-CC91-460C-A09F-BF56A4262C23}" destId="{0B632322-28C2-41D2-8615-998B94E4D9F1}" srcOrd="0" destOrd="0" presId="urn:microsoft.com/office/officeart/2005/8/layout/vProcess5"/>
    <dgm:cxn modelId="{5E9E4F38-98AA-4C3A-AECC-2DAF8047EFC4}" type="presParOf" srcId="{6F84A37E-CC91-460C-A09F-BF56A4262C23}" destId="{B44C663F-53B6-446F-AC26-313906106189}" srcOrd="1" destOrd="0" presId="urn:microsoft.com/office/officeart/2005/8/layout/vProcess5"/>
    <dgm:cxn modelId="{8735C70F-0B5D-41A2-B104-0987C718DAE8}" type="presParOf" srcId="{6F84A37E-CC91-460C-A09F-BF56A4262C23}" destId="{4D4A0E24-6A76-47AD-9304-567D6ED5933D}" srcOrd="2" destOrd="0" presId="urn:microsoft.com/office/officeart/2005/8/layout/vProcess5"/>
    <dgm:cxn modelId="{752B6A3B-63FB-4653-BF9E-C252D15131EA}" type="presParOf" srcId="{6F84A37E-CC91-460C-A09F-BF56A4262C23}" destId="{32B87A3C-61B3-44F4-A6A6-E57F3EC55466}" srcOrd="3" destOrd="0" presId="urn:microsoft.com/office/officeart/2005/8/layout/vProcess5"/>
    <dgm:cxn modelId="{A4FA2E64-1F79-4440-8EEB-22CB6E9F55B9}" type="presParOf" srcId="{6F84A37E-CC91-460C-A09F-BF56A4262C23}" destId="{00C77A79-A60C-4B31-AC11-E234B316833C}" srcOrd="4" destOrd="0" presId="urn:microsoft.com/office/officeart/2005/8/layout/vProcess5"/>
    <dgm:cxn modelId="{44FE1067-8C78-441F-B55A-B3A03C09D502}" type="presParOf" srcId="{6F84A37E-CC91-460C-A09F-BF56A4262C23}" destId="{1CEC00B7-A7D6-4A28-BC30-FDB567F04BB8}" srcOrd="5" destOrd="0" presId="urn:microsoft.com/office/officeart/2005/8/layout/vProcess5"/>
    <dgm:cxn modelId="{ABF96FAB-DB52-4189-A296-D224292863CB}" type="presParOf" srcId="{6F84A37E-CC91-460C-A09F-BF56A4262C23}" destId="{A05DD900-3D63-4667-84D5-64A951A32854}" srcOrd="6" destOrd="0" presId="urn:microsoft.com/office/officeart/2005/8/layout/vProcess5"/>
    <dgm:cxn modelId="{7FE6B517-D727-4C82-8E8E-C93372228642}" type="presParOf" srcId="{6F84A37E-CC91-460C-A09F-BF56A4262C23}" destId="{4FCF3257-6A6E-4EEF-8904-EF5B623E90FB}" srcOrd="7" destOrd="0" presId="urn:microsoft.com/office/officeart/2005/8/layout/vProcess5"/>
    <dgm:cxn modelId="{2E9CB546-1EBF-4DEF-98D0-DDE1940E6933}" type="presParOf" srcId="{6F84A37E-CC91-460C-A09F-BF56A4262C23}" destId="{81A60B25-5ABB-419D-9B85-09E68148E3C9}"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5AC1678-157F-4563-AB3C-5F68EC60E4D4}"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IN"/>
        </a:p>
      </dgm:t>
    </dgm:pt>
    <dgm:pt modelId="{145D4B7B-C887-4A00-A8A2-BEA34C403C2F}">
      <dgm:prSet phldrT="[Text]" custT="1"/>
      <dgm:spPr/>
      <dgm:t>
        <a:bodyPr/>
        <a:lstStyle/>
        <a:p>
          <a:r>
            <a:rPr lang="en-IN" sz="1800" dirty="0"/>
            <a:t>Fundamental Understanding</a:t>
          </a:r>
        </a:p>
      </dgm:t>
    </dgm:pt>
    <dgm:pt modelId="{320CBAFB-1F63-41DC-A612-635C9804833D}" type="parTrans" cxnId="{77C0202D-2E9B-4E46-A040-B6B2114BCB9F}">
      <dgm:prSet/>
      <dgm:spPr/>
      <dgm:t>
        <a:bodyPr/>
        <a:lstStyle/>
        <a:p>
          <a:endParaRPr lang="en-IN"/>
        </a:p>
      </dgm:t>
    </dgm:pt>
    <dgm:pt modelId="{B712E8B3-D74F-4A9E-9332-DD6D84822ABD}" type="sibTrans" cxnId="{77C0202D-2E9B-4E46-A040-B6B2114BCB9F}">
      <dgm:prSet/>
      <dgm:spPr/>
      <dgm:t>
        <a:bodyPr/>
        <a:lstStyle/>
        <a:p>
          <a:endParaRPr lang="en-IN"/>
        </a:p>
      </dgm:t>
    </dgm:pt>
    <dgm:pt modelId="{DF74F103-2A2F-484D-A4B9-90FFB5E34AED}">
      <dgm:prSet phldrT="[Text]"/>
      <dgm:spPr/>
      <dgm:t>
        <a:bodyPr/>
        <a:lstStyle/>
        <a:p>
          <a:r>
            <a:rPr lang="en-IN" dirty="0"/>
            <a:t>Interactive Learning</a:t>
          </a:r>
        </a:p>
      </dgm:t>
    </dgm:pt>
    <dgm:pt modelId="{D927138F-1E6F-4ECD-82DC-817BA901DADD}" type="parTrans" cxnId="{8B5706F6-6715-43AF-9598-77B2D818770C}">
      <dgm:prSet/>
      <dgm:spPr/>
      <dgm:t>
        <a:bodyPr/>
        <a:lstStyle/>
        <a:p>
          <a:endParaRPr lang="en-IN"/>
        </a:p>
      </dgm:t>
    </dgm:pt>
    <dgm:pt modelId="{8CE946CA-597F-4235-B791-8CA357A18A0F}" type="sibTrans" cxnId="{8B5706F6-6715-43AF-9598-77B2D818770C}">
      <dgm:prSet/>
      <dgm:spPr/>
      <dgm:t>
        <a:bodyPr/>
        <a:lstStyle/>
        <a:p>
          <a:endParaRPr lang="en-IN"/>
        </a:p>
      </dgm:t>
    </dgm:pt>
    <dgm:pt modelId="{2BBDE480-CB2F-4FBD-997C-646C58FD10A8}">
      <dgm:prSet phldrT="[Text]"/>
      <dgm:spPr/>
      <dgm:t>
        <a:bodyPr/>
        <a:lstStyle/>
        <a:p>
          <a:r>
            <a:rPr lang="en-IN" dirty="0"/>
            <a:t>Specialization Learning</a:t>
          </a:r>
        </a:p>
      </dgm:t>
    </dgm:pt>
    <dgm:pt modelId="{31E7CD74-F73F-43D8-B5CA-F360075AE113}" type="parTrans" cxnId="{4707F10D-AD41-421D-B8E5-7D7CF760CE92}">
      <dgm:prSet/>
      <dgm:spPr/>
      <dgm:t>
        <a:bodyPr/>
        <a:lstStyle/>
        <a:p>
          <a:endParaRPr lang="en-IN"/>
        </a:p>
      </dgm:t>
    </dgm:pt>
    <dgm:pt modelId="{09ABCBF1-EF31-4054-A0BD-9DB9F5024C30}" type="sibTrans" cxnId="{4707F10D-AD41-421D-B8E5-7D7CF760CE92}">
      <dgm:prSet/>
      <dgm:spPr/>
      <dgm:t>
        <a:bodyPr/>
        <a:lstStyle/>
        <a:p>
          <a:endParaRPr lang="en-IN"/>
        </a:p>
      </dgm:t>
    </dgm:pt>
    <dgm:pt modelId="{90FB74C0-F747-42D9-AE8A-3D1BFD5A9157}">
      <dgm:prSet phldrT="[Text]"/>
      <dgm:spPr/>
      <dgm:t>
        <a:bodyPr/>
        <a:lstStyle/>
        <a:p>
          <a:r>
            <a:rPr lang="en-IN" dirty="0"/>
            <a:t>Research Opportunities</a:t>
          </a:r>
        </a:p>
      </dgm:t>
    </dgm:pt>
    <dgm:pt modelId="{E8804F3D-ECA0-4B8E-8BD1-52FF41D70733}" type="parTrans" cxnId="{A634F44B-A5D5-415B-BE02-6582DA99BEF5}">
      <dgm:prSet/>
      <dgm:spPr/>
      <dgm:t>
        <a:bodyPr/>
        <a:lstStyle/>
        <a:p>
          <a:endParaRPr lang="en-IN"/>
        </a:p>
      </dgm:t>
    </dgm:pt>
    <dgm:pt modelId="{49A25289-F969-4958-972F-D2660E546200}" type="sibTrans" cxnId="{A634F44B-A5D5-415B-BE02-6582DA99BEF5}">
      <dgm:prSet/>
      <dgm:spPr/>
      <dgm:t>
        <a:bodyPr/>
        <a:lstStyle/>
        <a:p>
          <a:endParaRPr lang="en-IN"/>
        </a:p>
      </dgm:t>
    </dgm:pt>
    <dgm:pt modelId="{33158A8E-F9C9-4C1D-A7A9-2CB3AECEFEF6}">
      <dgm:prSet phldrT="[Text]"/>
      <dgm:spPr/>
      <dgm:t>
        <a:bodyPr/>
        <a:lstStyle/>
        <a:p>
          <a:r>
            <a:rPr lang="en-IN" dirty="0"/>
            <a:t>Internship Opportunities</a:t>
          </a:r>
        </a:p>
      </dgm:t>
    </dgm:pt>
    <dgm:pt modelId="{DEACDEAA-E053-4769-92EE-9C725A4DD289}" type="parTrans" cxnId="{A9D8A1CF-F295-4559-B310-18D899825497}">
      <dgm:prSet/>
      <dgm:spPr/>
      <dgm:t>
        <a:bodyPr/>
        <a:lstStyle/>
        <a:p>
          <a:endParaRPr lang="en-IN"/>
        </a:p>
      </dgm:t>
    </dgm:pt>
    <dgm:pt modelId="{521835BB-FB2F-4449-91E7-05F6E304408F}" type="sibTrans" cxnId="{A9D8A1CF-F295-4559-B310-18D899825497}">
      <dgm:prSet/>
      <dgm:spPr/>
      <dgm:t>
        <a:bodyPr/>
        <a:lstStyle/>
        <a:p>
          <a:endParaRPr lang="en-IN"/>
        </a:p>
      </dgm:t>
    </dgm:pt>
    <dgm:pt modelId="{873AF0C6-6AE8-4787-A675-BFE5279039D1}" type="pres">
      <dgm:prSet presAssocID="{35AC1678-157F-4563-AB3C-5F68EC60E4D4}" presName="Name0" presStyleCnt="0">
        <dgm:presLayoutVars>
          <dgm:chMax val="1"/>
          <dgm:dir/>
          <dgm:animLvl val="ctr"/>
          <dgm:resizeHandles val="exact"/>
        </dgm:presLayoutVars>
      </dgm:prSet>
      <dgm:spPr/>
    </dgm:pt>
    <dgm:pt modelId="{7793C92F-82E7-4371-9B41-4FFA729CF050}" type="pres">
      <dgm:prSet presAssocID="{145D4B7B-C887-4A00-A8A2-BEA34C403C2F}" presName="centerShape" presStyleLbl="node0" presStyleIdx="0" presStyleCnt="1" custScaleX="139554" custScaleY="120340"/>
      <dgm:spPr/>
    </dgm:pt>
    <dgm:pt modelId="{7508CBB6-7E5F-4C5C-A2FF-D5EADDCE9EBD}" type="pres">
      <dgm:prSet presAssocID="{DF74F103-2A2F-484D-A4B9-90FFB5E34AED}" presName="node" presStyleLbl="node1" presStyleIdx="0" presStyleCnt="4">
        <dgm:presLayoutVars>
          <dgm:bulletEnabled val="1"/>
        </dgm:presLayoutVars>
      </dgm:prSet>
      <dgm:spPr/>
    </dgm:pt>
    <dgm:pt modelId="{6626467A-379C-4549-A15E-268FD19A1F91}" type="pres">
      <dgm:prSet presAssocID="{DF74F103-2A2F-484D-A4B9-90FFB5E34AED}" presName="dummy" presStyleCnt="0"/>
      <dgm:spPr/>
    </dgm:pt>
    <dgm:pt modelId="{5EC3F8D7-E50C-440F-9A46-1C199A87EBB6}" type="pres">
      <dgm:prSet presAssocID="{8CE946CA-597F-4235-B791-8CA357A18A0F}" presName="sibTrans" presStyleLbl="sibTrans2D1" presStyleIdx="0" presStyleCnt="4"/>
      <dgm:spPr/>
    </dgm:pt>
    <dgm:pt modelId="{5EDD2D37-3C43-49ED-A153-A9977FF2C079}" type="pres">
      <dgm:prSet presAssocID="{2BBDE480-CB2F-4FBD-997C-646C58FD10A8}" presName="node" presStyleLbl="node1" presStyleIdx="1" presStyleCnt="4">
        <dgm:presLayoutVars>
          <dgm:bulletEnabled val="1"/>
        </dgm:presLayoutVars>
      </dgm:prSet>
      <dgm:spPr/>
    </dgm:pt>
    <dgm:pt modelId="{C0EB0DEF-BD56-4FD3-9CEF-DFE2CE21069D}" type="pres">
      <dgm:prSet presAssocID="{2BBDE480-CB2F-4FBD-997C-646C58FD10A8}" presName="dummy" presStyleCnt="0"/>
      <dgm:spPr/>
    </dgm:pt>
    <dgm:pt modelId="{0EF21B2D-2B07-461D-A59C-0E0DFD56C006}" type="pres">
      <dgm:prSet presAssocID="{09ABCBF1-EF31-4054-A0BD-9DB9F5024C30}" presName="sibTrans" presStyleLbl="sibTrans2D1" presStyleIdx="1" presStyleCnt="4"/>
      <dgm:spPr/>
    </dgm:pt>
    <dgm:pt modelId="{9F04B174-C695-4502-808C-9974D433E79C}" type="pres">
      <dgm:prSet presAssocID="{90FB74C0-F747-42D9-AE8A-3D1BFD5A9157}" presName="node" presStyleLbl="node1" presStyleIdx="2" presStyleCnt="4">
        <dgm:presLayoutVars>
          <dgm:bulletEnabled val="1"/>
        </dgm:presLayoutVars>
      </dgm:prSet>
      <dgm:spPr/>
    </dgm:pt>
    <dgm:pt modelId="{EFE0D112-58D3-4F0E-9476-4BA40F843686}" type="pres">
      <dgm:prSet presAssocID="{90FB74C0-F747-42D9-AE8A-3D1BFD5A9157}" presName="dummy" presStyleCnt="0"/>
      <dgm:spPr/>
    </dgm:pt>
    <dgm:pt modelId="{E1D6F6DA-53BF-44E8-9195-4AABBB861AC7}" type="pres">
      <dgm:prSet presAssocID="{49A25289-F969-4958-972F-D2660E546200}" presName="sibTrans" presStyleLbl="sibTrans2D1" presStyleIdx="2" presStyleCnt="4"/>
      <dgm:spPr/>
    </dgm:pt>
    <dgm:pt modelId="{7C54A6F1-F98C-4AA1-987D-CC2BE03581AD}" type="pres">
      <dgm:prSet presAssocID="{33158A8E-F9C9-4C1D-A7A9-2CB3AECEFEF6}" presName="node" presStyleLbl="node1" presStyleIdx="3" presStyleCnt="4">
        <dgm:presLayoutVars>
          <dgm:bulletEnabled val="1"/>
        </dgm:presLayoutVars>
      </dgm:prSet>
      <dgm:spPr/>
    </dgm:pt>
    <dgm:pt modelId="{22B23E8C-908A-445D-A5C7-A6A1BFFC12DC}" type="pres">
      <dgm:prSet presAssocID="{33158A8E-F9C9-4C1D-A7A9-2CB3AECEFEF6}" presName="dummy" presStyleCnt="0"/>
      <dgm:spPr/>
    </dgm:pt>
    <dgm:pt modelId="{E6766B96-85B7-4A01-9F20-12673BCBFCE1}" type="pres">
      <dgm:prSet presAssocID="{521835BB-FB2F-4449-91E7-05F6E304408F}" presName="sibTrans" presStyleLbl="sibTrans2D1" presStyleIdx="3" presStyleCnt="4"/>
      <dgm:spPr/>
    </dgm:pt>
  </dgm:ptLst>
  <dgm:cxnLst>
    <dgm:cxn modelId="{4707F10D-AD41-421D-B8E5-7D7CF760CE92}" srcId="{145D4B7B-C887-4A00-A8A2-BEA34C403C2F}" destId="{2BBDE480-CB2F-4FBD-997C-646C58FD10A8}" srcOrd="1" destOrd="0" parTransId="{31E7CD74-F73F-43D8-B5CA-F360075AE113}" sibTransId="{09ABCBF1-EF31-4054-A0BD-9DB9F5024C30}"/>
    <dgm:cxn modelId="{720B3217-A766-4087-AEEE-1B4ECCAA4676}" type="presOf" srcId="{8CE946CA-597F-4235-B791-8CA357A18A0F}" destId="{5EC3F8D7-E50C-440F-9A46-1C199A87EBB6}" srcOrd="0" destOrd="0" presId="urn:microsoft.com/office/officeart/2005/8/layout/radial6"/>
    <dgm:cxn modelId="{77C0202D-2E9B-4E46-A040-B6B2114BCB9F}" srcId="{35AC1678-157F-4563-AB3C-5F68EC60E4D4}" destId="{145D4B7B-C887-4A00-A8A2-BEA34C403C2F}" srcOrd="0" destOrd="0" parTransId="{320CBAFB-1F63-41DC-A612-635C9804833D}" sibTransId="{B712E8B3-D74F-4A9E-9332-DD6D84822ABD}"/>
    <dgm:cxn modelId="{7FF80A2E-0433-43FD-93DC-97834C6A67B5}" type="presOf" srcId="{521835BB-FB2F-4449-91E7-05F6E304408F}" destId="{E6766B96-85B7-4A01-9F20-12673BCBFCE1}" srcOrd="0" destOrd="0" presId="urn:microsoft.com/office/officeart/2005/8/layout/radial6"/>
    <dgm:cxn modelId="{A634F44B-A5D5-415B-BE02-6582DA99BEF5}" srcId="{145D4B7B-C887-4A00-A8A2-BEA34C403C2F}" destId="{90FB74C0-F747-42D9-AE8A-3D1BFD5A9157}" srcOrd="2" destOrd="0" parTransId="{E8804F3D-ECA0-4B8E-8BD1-52FF41D70733}" sibTransId="{49A25289-F969-4958-972F-D2660E546200}"/>
    <dgm:cxn modelId="{506E244E-BFB6-46A6-BE8F-4378A96EE623}" type="presOf" srcId="{90FB74C0-F747-42D9-AE8A-3D1BFD5A9157}" destId="{9F04B174-C695-4502-808C-9974D433E79C}" srcOrd="0" destOrd="0" presId="urn:microsoft.com/office/officeart/2005/8/layout/radial6"/>
    <dgm:cxn modelId="{33D79552-6CC3-44B4-B404-1C0C4FD3FF7E}" type="presOf" srcId="{145D4B7B-C887-4A00-A8A2-BEA34C403C2F}" destId="{7793C92F-82E7-4371-9B41-4FFA729CF050}" srcOrd="0" destOrd="0" presId="urn:microsoft.com/office/officeart/2005/8/layout/radial6"/>
    <dgm:cxn modelId="{787BC954-A85F-4629-B45F-AB494F6C4DB9}" type="presOf" srcId="{35AC1678-157F-4563-AB3C-5F68EC60E4D4}" destId="{873AF0C6-6AE8-4787-A675-BFE5279039D1}" srcOrd="0" destOrd="0" presId="urn:microsoft.com/office/officeart/2005/8/layout/radial6"/>
    <dgm:cxn modelId="{C122338E-A66C-4FDB-9F0E-70474ACDE880}" type="presOf" srcId="{33158A8E-F9C9-4C1D-A7A9-2CB3AECEFEF6}" destId="{7C54A6F1-F98C-4AA1-987D-CC2BE03581AD}" srcOrd="0" destOrd="0" presId="urn:microsoft.com/office/officeart/2005/8/layout/radial6"/>
    <dgm:cxn modelId="{83D8D293-5CC1-4FB6-813B-34D277E31D21}" type="presOf" srcId="{49A25289-F969-4958-972F-D2660E546200}" destId="{E1D6F6DA-53BF-44E8-9195-4AABBB861AC7}" srcOrd="0" destOrd="0" presId="urn:microsoft.com/office/officeart/2005/8/layout/radial6"/>
    <dgm:cxn modelId="{16564CC3-CBC4-419B-B912-5D3708273AA1}" type="presOf" srcId="{DF74F103-2A2F-484D-A4B9-90FFB5E34AED}" destId="{7508CBB6-7E5F-4C5C-A2FF-D5EADDCE9EBD}" srcOrd="0" destOrd="0" presId="urn:microsoft.com/office/officeart/2005/8/layout/radial6"/>
    <dgm:cxn modelId="{A9D8A1CF-F295-4559-B310-18D899825497}" srcId="{145D4B7B-C887-4A00-A8A2-BEA34C403C2F}" destId="{33158A8E-F9C9-4C1D-A7A9-2CB3AECEFEF6}" srcOrd="3" destOrd="0" parTransId="{DEACDEAA-E053-4769-92EE-9C725A4DD289}" sibTransId="{521835BB-FB2F-4449-91E7-05F6E304408F}"/>
    <dgm:cxn modelId="{FDCCC7CF-E957-4D26-9E85-E91E63208599}" type="presOf" srcId="{2BBDE480-CB2F-4FBD-997C-646C58FD10A8}" destId="{5EDD2D37-3C43-49ED-A153-A9977FF2C079}" srcOrd="0" destOrd="0" presId="urn:microsoft.com/office/officeart/2005/8/layout/radial6"/>
    <dgm:cxn modelId="{06A536D2-8286-4CBC-9318-00BE39F994DB}" type="presOf" srcId="{09ABCBF1-EF31-4054-A0BD-9DB9F5024C30}" destId="{0EF21B2D-2B07-461D-A59C-0E0DFD56C006}" srcOrd="0" destOrd="0" presId="urn:microsoft.com/office/officeart/2005/8/layout/radial6"/>
    <dgm:cxn modelId="{8B5706F6-6715-43AF-9598-77B2D818770C}" srcId="{145D4B7B-C887-4A00-A8A2-BEA34C403C2F}" destId="{DF74F103-2A2F-484D-A4B9-90FFB5E34AED}" srcOrd="0" destOrd="0" parTransId="{D927138F-1E6F-4ECD-82DC-817BA901DADD}" sibTransId="{8CE946CA-597F-4235-B791-8CA357A18A0F}"/>
    <dgm:cxn modelId="{6965E9C8-9686-4AE8-A4DE-A056D36525B4}" type="presParOf" srcId="{873AF0C6-6AE8-4787-A675-BFE5279039D1}" destId="{7793C92F-82E7-4371-9B41-4FFA729CF050}" srcOrd="0" destOrd="0" presId="urn:microsoft.com/office/officeart/2005/8/layout/radial6"/>
    <dgm:cxn modelId="{B62A8568-779C-4096-8B2D-105DCDE0017C}" type="presParOf" srcId="{873AF0C6-6AE8-4787-A675-BFE5279039D1}" destId="{7508CBB6-7E5F-4C5C-A2FF-D5EADDCE9EBD}" srcOrd="1" destOrd="0" presId="urn:microsoft.com/office/officeart/2005/8/layout/radial6"/>
    <dgm:cxn modelId="{7AEE9429-AC45-43F1-9736-9E44D6FC57B9}" type="presParOf" srcId="{873AF0C6-6AE8-4787-A675-BFE5279039D1}" destId="{6626467A-379C-4549-A15E-268FD19A1F91}" srcOrd="2" destOrd="0" presId="urn:microsoft.com/office/officeart/2005/8/layout/radial6"/>
    <dgm:cxn modelId="{F6F65D69-633B-4B19-A886-0D22857B6578}" type="presParOf" srcId="{873AF0C6-6AE8-4787-A675-BFE5279039D1}" destId="{5EC3F8D7-E50C-440F-9A46-1C199A87EBB6}" srcOrd="3" destOrd="0" presId="urn:microsoft.com/office/officeart/2005/8/layout/radial6"/>
    <dgm:cxn modelId="{CE920EFB-FA13-4EEE-ABAF-964E8DE84FC9}" type="presParOf" srcId="{873AF0C6-6AE8-4787-A675-BFE5279039D1}" destId="{5EDD2D37-3C43-49ED-A153-A9977FF2C079}" srcOrd="4" destOrd="0" presId="urn:microsoft.com/office/officeart/2005/8/layout/radial6"/>
    <dgm:cxn modelId="{B864C3DB-381A-45F4-83CE-33AB6E42B47D}" type="presParOf" srcId="{873AF0C6-6AE8-4787-A675-BFE5279039D1}" destId="{C0EB0DEF-BD56-4FD3-9CEF-DFE2CE21069D}" srcOrd="5" destOrd="0" presId="urn:microsoft.com/office/officeart/2005/8/layout/radial6"/>
    <dgm:cxn modelId="{125BCD17-87F3-4973-A0AC-8EA0854397F4}" type="presParOf" srcId="{873AF0C6-6AE8-4787-A675-BFE5279039D1}" destId="{0EF21B2D-2B07-461D-A59C-0E0DFD56C006}" srcOrd="6" destOrd="0" presId="urn:microsoft.com/office/officeart/2005/8/layout/radial6"/>
    <dgm:cxn modelId="{F56FAD5A-A856-47E0-8E37-36071377A745}" type="presParOf" srcId="{873AF0C6-6AE8-4787-A675-BFE5279039D1}" destId="{9F04B174-C695-4502-808C-9974D433E79C}" srcOrd="7" destOrd="0" presId="urn:microsoft.com/office/officeart/2005/8/layout/radial6"/>
    <dgm:cxn modelId="{F2BFB4A6-9F31-41AA-BD2F-A3CE44C538B4}" type="presParOf" srcId="{873AF0C6-6AE8-4787-A675-BFE5279039D1}" destId="{EFE0D112-58D3-4F0E-9476-4BA40F843686}" srcOrd="8" destOrd="0" presId="urn:microsoft.com/office/officeart/2005/8/layout/radial6"/>
    <dgm:cxn modelId="{B63F3687-8470-405D-A683-9DFECE9D8C71}" type="presParOf" srcId="{873AF0C6-6AE8-4787-A675-BFE5279039D1}" destId="{E1D6F6DA-53BF-44E8-9195-4AABBB861AC7}" srcOrd="9" destOrd="0" presId="urn:microsoft.com/office/officeart/2005/8/layout/radial6"/>
    <dgm:cxn modelId="{565D9877-01F1-4797-8D29-0E34CC830AD6}" type="presParOf" srcId="{873AF0C6-6AE8-4787-A675-BFE5279039D1}" destId="{7C54A6F1-F98C-4AA1-987D-CC2BE03581AD}" srcOrd="10" destOrd="0" presId="urn:microsoft.com/office/officeart/2005/8/layout/radial6"/>
    <dgm:cxn modelId="{6FBA8E00-ED4D-45EE-879A-FD1298A648F5}" type="presParOf" srcId="{873AF0C6-6AE8-4787-A675-BFE5279039D1}" destId="{22B23E8C-908A-445D-A5C7-A6A1BFFC12DC}" srcOrd="11" destOrd="0" presId="urn:microsoft.com/office/officeart/2005/8/layout/radial6"/>
    <dgm:cxn modelId="{8C4BB9DA-CDF4-4321-AA3A-50DE6C397E68}" type="presParOf" srcId="{873AF0C6-6AE8-4787-A675-BFE5279039D1}" destId="{E6766B96-85B7-4A01-9F20-12673BCBFCE1}"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0743E3-DD3F-4E84-A697-9CC1EC4B07E5}">
      <dsp:nvSpPr>
        <dsp:cNvPr id="0" name=""/>
        <dsp:cNvSpPr/>
      </dsp:nvSpPr>
      <dsp:spPr>
        <a:xfrm>
          <a:off x="718664" y="453902"/>
          <a:ext cx="1955812" cy="195581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DB9B35-CD9D-4F45-A114-73FEC3470EDE}">
      <dsp:nvSpPr>
        <dsp:cNvPr id="0" name=""/>
        <dsp:cNvSpPr/>
      </dsp:nvSpPr>
      <dsp:spPr>
        <a:xfrm>
          <a:off x="1135476" y="870714"/>
          <a:ext cx="1122187" cy="11221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1D3AC1D-5D6D-4F2E-A31A-926A6AA48C26}">
      <dsp:nvSpPr>
        <dsp:cNvPr id="0" name=""/>
        <dsp:cNvSpPr/>
      </dsp:nvSpPr>
      <dsp:spPr>
        <a:xfrm>
          <a:off x="93445" y="3018902"/>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dirty="0"/>
            <a:t>To contribute effectively to the important national endeavor to produce quality human resources using information technology tools. </a:t>
          </a:r>
        </a:p>
      </dsp:txBody>
      <dsp:txXfrm>
        <a:off x="93445" y="3018902"/>
        <a:ext cx="3206250" cy="720000"/>
      </dsp:txXfrm>
    </dsp:sp>
    <dsp:sp modelId="{C92C15A5-884F-4511-B8FB-FAC98FFB33FD}">
      <dsp:nvSpPr>
        <dsp:cNvPr id="0" name=""/>
        <dsp:cNvSpPr/>
      </dsp:nvSpPr>
      <dsp:spPr>
        <a:xfrm>
          <a:off x="4486008" y="453902"/>
          <a:ext cx="1955812" cy="195581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3FA2B1-FFBD-4E33-A442-2B4C5AE47CA9}">
      <dsp:nvSpPr>
        <dsp:cNvPr id="0" name=""/>
        <dsp:cNvSpPr/>
      </dsp:nvSpPr>
      <dsp:spPr>
        <a:xfrm>
          <a:off x="4902820" y="870714"/>
          <a:ext cx="1122187" cy="1122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B36ABF6-8DD1-4261-BB33-5BEFD270D079}">
      <dsp:nvSpPr>
        <dsp:cNvPr id="0" name=""/>
        <dsp:cNvSpPr/>
      </dsp:nvSpPr>
      <dsp:spPr>
        <a:xfrm>
          <a:off x="3860789" y="3018902"/>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a:t>To train the students in recent technology in Data Science using Machine Learning techniques, Artificial Intelligence and Internet of Things</a:t>
          </a:r>
        </a:p>
      </dsp:txBody>
      <dsp:txXfrm>
        <a:off x="3860789" y="3018902"/>
        <a:ext cx="3206250" cy="720000"/>
      </dsp:txXfrm>
    </dsp:sp>
    <dsp:sp modelId="{4C2B54C1-DE3E-41A9-A209-2419D2FB0815}">
      <dsp:nvSpPr>
        <dsp:cNvPr id="0" name=""/>
        <dsp:cNvSpPr/>
      </dsp:nvSpPr>
      <dsp:spPr>
        <a:xfrm>
          <a:off x="8253352" y="453902"/>
          <a:ext cx="1955812" cy="195581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13EF52-91B4-400D-A989-192DC78990D4}">
      <dsp:nvSpPr>
        <dsp:cNvPr id="0" name=""/>
        <dsp:cNvSpPr/>
      </dsp:nvSpPr>
      <dsp:spPr>
        <a:xfrm>
          <a:off x="8670164" y="870714"/>
          <a:ext cx="1122187" cy="1122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53EF6C2-3BB2-4707-962D-84C9555F9D01}">
      <dsp:nvSpPr>
        <dsp:cNvPr id="0" name=""/>
        <dsp:cNvSpPr/>
      </dsp:nvSpPr>
      <dsp:spPr>
        <a:xfrm>
          <a:off x="7628133" y="3018902"/>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a:t>To train the students in the field of Cyber security, Web Development and Database Administrator.</a:t>
          </a:r>
        </a:p>
      </dsp:txBody>
      <dsp:txXfrm>
        <a:off x="7628133" y="3018902"/>
        <a:ext cx="32062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76DA2A-CB70-4720-8C58-D7FC05568E57}">
      <dsp:nvSpPr>
        <dsp:cNvPr id="0" name=""/>
        <dsp:cNvSpPr/>
      </dsp:nvSpPr>
      <dsp:spPr>
        <a:xfrm>
          <a:off x="282221" y="159118"/>
          <a:ext cx="1371985" cy="137198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9A5CEB-C228-45CF-8490-54F5E92ABFEF}">
      <dsp:nvSpPr>
        <dsp:cNvPr id="0" name=""/>
        <dsp:cNvSpPr/>
      </dsp:nvSpPr>
      <dsp:spPr>
        <a:xfrm>
          <a:off x="570337" y="447234"/>
          <a:ext cx="795751" cy="7957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437F30-5A3B-49A3-B919-29D4EFD218E6}">
      <dsp:nvSpPr>
        <dsp:cNvPr id="0" name=""/>
        <dsp:cNvSpPr/>
      </dsp:nvSpPr>
      <dsp:spPr>
        <a:xfrm>
          <a:off x="1948202" y="159118"/>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100000"/>
            </a:lnSpc>
            <a:spcBef>
              <a:spcPct val="0"/>
            </a:spcBef>
            <a:spcAft>
              <a:spcPct val="35000"/>
            </a:spcAft>
            <a:buNone/>
          </a:pPr>
          <a:r>
            <a:rPr lang="en-US" sz="1700" kern="1200"/>
            <a:t>Faculty has a strong base in the fields  of - Programming, Website  Designing, Data Analysis etc. as needed for  undergraduate courses.</a:t>
          </a:r>
        </a:p>
      </dsp:txBody>
      <dsp:txXfrm>
        <a:off x="1948202" y="159118"/>
        <a:ext cx="3233964" cy="1371985"/>
      </dsp:txXfrm>
    </dsp:sp>
    <dsp:sp modelId="{E966814E-17D3-4A4F-A981-3B19AB703103}">
      <dsp:nvSpPr>
        <dsp:cNvPr id="0" name=""/>
        <dsp:cNvSpPr/>
      </dsp:nvSpPr>
      <dsp:spPr>
        <a:xfrm>
          <a:off x="5745661" y="159118"/>
          <a:ext cx="1371985" cy="137198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8C3C0F-9E5B-49E8-91A2-BF69D7E8CD4D}">
      <dsp:nvSpPr>
        <dsp:cNvPr id="0" name=""/>
        <dsp:cNvSpPr/>
      </dsp:nvSpPr>
      <dsp:spPr>
        <a:xfrm>
          <a:off x="6033778" y="447234"/>
          <a:ext cx="795751" cy="7957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24FD9B-6DA2-4D08-BE42-78C521DE6C3A}">
      <dsp:nvSpPr>
        <dsp:cNvPr id="0" name=""/>
        <dsp:cNvSpPr/>
      </dsp:nvSpPr>
      <dsp:spPr>
        <a:xfrm>
          <a:off x="7411643" y="159118"/>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100000"/>
            </a:lnSpc>
            <a:spcBef>
              <a:spcPct val="0"/>
            </a:spcBef>
            <a:spcAft>
              <a:spcPct val="35000"/>
            </a:spcAft>
            <a:buNone/>
          </a:pPr>
          <a:r>
            <a:rPr lang="en-US" sz="1700" kern="1200"/>
            <a:t>Faculty Members are familiar with  the software needed for our students  as a part of their curriculum, in all semesters.</a:t>
          </a:r>
        </a:p>
      </dsp:txBody>
      <dsp:txXfrm>
        <a:off x="7411643" y="159118"/>
        <a:ext cx="3233964" cy="1371985"/>
      </dsp:txXfrm>
    </dsp:sp>
    <dsp:sp modelId="{FEC011DD-6C03-4758-87BE-1D54E81E5A92}">
      <dsp:nvSpPr>
        <dsp:cNvPr id="0" name=""/>
        <dsp:cNvSpPr/>
      </dsp:nvSpPr>
      <dsp:spPr>
        <a:xfrm>
          <a:off x="282221" y="2158301"/>
          <a:ext cx="1371985" cy="137198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8645C3-CCE1-4767-B754-3047868B70C8}">
      <dsp:nvSpPr>
        <dsp:cNvPr id="0" name=""/>
        <dsp:cNvSpPr/>
      </dsp:nvSpPr>
      <dsp:spPr>
        <a:xfrm>
          <a:off x="570337" y="2446418"/>
          <a:ext cx="795751" cy="79575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66E2BF-EEFE-45CD-A2EC-D63CDF80BED4}">
      <dsp:nvSpPr>
        <dsp:cNvPr id="0" name=""/>
        <dsp:cNvSpPr/>
      </dsp:nvSpPr>
      <dsp:spPr>
        <a:xfrm>
          <a:off x="1948202" y="2158301"/>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100000"/>
            </a:lnSpc>
            <a:spcBef>
              <a:spcPct val="0"/>
            </a:spcBef>
            <a:spcAft>
              <a:spcPct val="35000"/>
            </a:spcAft>
            <a:buNone/>
          </a:pPr>
          <a:r>
            <a:rPr lang="en-US" sz="1700" kern="1200"/>
            <a:t>Access to Modern facilities, including computer labs equipped with latest software and hardware, is initial students to gain hands-on experience and practical skills.  </a:t>
          </a:r>
        </a:p>
      </dsp:txBody>
      <dsp:txXfrm>
        <a:off x="1948202" y="2158301"/>
        <a:ext cx="3233964" cy="1371985"/>
      </dsp:txXfrm>
    </dsp:sp>
    <dsp:sp modelId="{527AF9E7-7E7A-4F8A-BFCA-3EB2B9A13CF7}">
      <dsp:nvSpPr>
        <dsp:cNvPr id="0" name=""/>
        <dsp:cNvSpPr/>
      </dsp:nvSpPr>
      <dsp:spPr>
        <a:xfrm>
          <a:off x="5745661" y="2158301"/>
          <a:ext cx="1371985" cy="137198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FE30B6-7D32-4E92-A9AA-8D8269075E77}">
      <dsp:nvSpPr>
        <dsp:cNvPr id="0" name=""/>
        <dsp:cNvSpPr/>
      </dsp:nvSpPr>
      <dsp:spPr>
        <a:xfrm>
          <a:off x="6033778" y="2446418"/>
          <a:ext cx="795751" cy="79575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8E156F-1F4A-46DE-8D1B-4D19E7079B20}">
      <dsp:nvSpPr>
        <dsp:cNvPr id="0" name=""/>
        <dsp:cNvSpPr/>
      </dsp:nvSpPr>
      <dsp:spPr>
        <a:xfrm>
          <a:off x="7411643" y="2158301"/>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100000"/>
            </a:lnSpc>
            <a:spcBef>
              <a:spcPct val="0"/>
            </a:spcBef>
            <a:spcAft>
              <a:spcPct val="35000"/>
            </a:spcAft>
            <a:buNone/>
          </a:pPr>
          <a:r>
            <a:rPr lang="en-US" sz="1700" kern="1200"/>
            <a:t>A rich collection of books in the  college library.</a:t>
          </a:r>
        </a:p>
      </dsp:txBody>
      <dsp:txXfrm>
        <a:off x="7411643" y="2158301"/>
        <a:ext cx="3233964" cy="13719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472145-537C-476D-A7E0-56EF763D1F14}">
      <dsp:nvSpPr>
        <dsp:cNvPr id="0" name=""/>
        <dsp:cNvSpPr/>
      </dsp:nvSpPr>
      <dsp:spPr>
        <a:xfrm>
          <a:off x="2250914" y="296402"/>
          <a:ext cx="2196000" cy="2196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F202B3-4176-464A-A589-3190552F4895}">
      <dsp:nvSpPr>
        <dsp:cNvPr id="0" name=""/>
        <dsp:cNvSpPr/>
      </dsp:nvSpPr>
      <dsp:spPr>
        <a:xfrm>
          <a:off x="2718914" y="764402"/>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A5A2C90-FD3C-4095-BFCC-8CA522AFA97E}">
      <dsp:nvSpPr>
        <dsp:cNvPr id="0" name=""/>
        <dsp:cNvSpPr/>
      </dsp:nvSpPr>
      <dsp:spPr>
        <a:xfrm>
          <a:off x="1548914" y="317640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Less work done on counselling of students for software industry orientation.</a:t>
          </a:r>
        </a:p>
      </dsp:txBody>
      <dsp:txXfrm>
        <a:off x="1548914" y="3176402"/>
        <a:ext cx="3600000" cy="720000"/>
      </dsp:txXfrm>
    </dsp:sp>
    <dsp:sp modelId="{1DAF9B9A-33AE-4EA5-B290-A3F1A2DFA6D7}">
      <dsp:nvSpPr>
        <dsp:cNvPr id="0" name=""/>
        <dsp:cNvSpPr/>
      </dsp:nvSpPr>
      <dsp:spPr>
        <a:xfrm>
          <a:off x="6480914" y="296402"/>
          <a:ext cx="2196000" cy="2196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595B853-2F47-43ED-8754-6A89668D90C6}">
      <dsp:nvSpPr>
        <dsp:cNvPr id="0" name=""/>
        <dsp:cNvSpPr/>
      </dsp:nvSpPr>
      <dsp:spPr>
        <a:xfrm>
          <a:off x="6948914" y="764402"/>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6E083B0-74F2-4591-9202-A06D1022BB7F}">
      <dsp:nvSpPr>
        <dsp:cNvPr id="0" name=""/>
        <dsp:cNvSpPr/>
      </dsp:nvSpPr>
      <dsp:spPr>
        <a:xfrm>
          <a:off x="5778914" y="317640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IN" sz="1700" kern="1200"/>
            <a:t>Less infrastructure.</a:t>
          </a:r>
          <a:endParaRPr lang="en-US" sz="1700" kern="1200"/>
        </a:p>
      </dsp:txBody>
      <dsp:txXfrm>
        <a:off x="5778914" y="3176402"/>
        <a:ext cx="3600000"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C663F-53B6-446F-AC26-313906106189}">
      <dsp:nvSpPr>
        <dsp:cNvPr id="0" name=""/>
        <dsp:cNvSpPr/>
      </dsp:nvSpPr>
      <dsp:spPr>
        <a:xfrm>
          <a:off x="0" y="0"/>
          <a:ext cx="8938260" cy="1305401"/>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Develop online/interactive contents for  the students.</a:t>
          </a:r>
        </a:p>
      </dsp:txBody>
      <dsp:txXfrm>
        <a:off x="38234" y="38234"/>
        <a:ext cx="7529629" cy="1228933"/>
      </dsp:txXfrm>
    </dsp:sp>
    <dsp:sp modelId="{4D4A0E24-6A76-47AD-9304-567D6ED5933D}">
      <dsp:nvSpPr>
        <dsp:cNvPr id="0" name=""/>
        <dsp:cNvSpPr/>
      </dsp:nvSpPr>
      <dsp:spPr>
        <a:xfrm>
          <a:off x="788669" y="1522968"/>
          <a:ext cx="8938260" cy="1305401"/>
        </a:xfrm>
        <a:prstGeom prst="roundRect">
          <a:avLst>
            <a:gd name="adj" fmla="val 10000"/>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Bringing  ourselves  and  students  into  research projects.</a:t>
          </a:r>
        </a:p>
      </dsp:txBody>
      <dsp:txXfrm>
        <a:off x="826903" y="1561202"/>
        <a:ext cx="7224611" cy="1228933"/>
      </dsp:txXfrm>
    </dsp:sp>
    <dsp:sp modelId="{32B87A3C-61B3-44F4-A6A6-E57F3EC55466}">
      <dsp:nvSpPr>
        <dsp:cNvPr id="0" name=""/>
        <dsp:cNvSpPr/>
      </dsp:nvSpPr>
      <dsp:spPr>
        <a:xfrm>
          <a:off x="1577339" y="3045936"/>
          <a:ext cx="8938260" cy="1305401"/>
        </a:xfrm>
        <a:prstGeom prst="roundRect">
          <a:avLst>
            <a:gd name="adj" fmla="val 1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To  guide  and  motivate  our  undergraduates to do live projects.</a:t>
          </a:r>
        </a:p>
      </dsp:txBody>
      <dsp:txXfrm>
        <a:off x="1615573" y="3084170"/>
        <a:ext cx="7224611" cy="1228933"/>
      </dsp:txXfrm>
    </dsp:sp>
    <dsp:sp modelId="{00C77A79-A60C-4B31-AC11-E234B316833C}">
      <dsp:nvSpPr>
        <dsp:cNvPr id="0" name=""/>
        <dsp:cNvSpPr/>
      </dsp:nvSpPr>
      <dsp:spPr>
        <a:xfrm>
          <a:off x="8089749" y="989929"/>
          <a:ext cx="848510" cy="848510"/>
        </a:xfrm>
        <a:prstGeom prst="downArrow">
          <a:avLst>
            <a:gd name="adj1" fmla="val 55000"/>
            <a:gd name="adj2" fmla="val 45000"/>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280664" y="989929"/>
        <a:ext cx="466680" cy="638504"/>
      </dsp:txXfrm>
    </dsp:sp>
    <dsp:sp modelId="{1CEC00B7-A7D6-4A28-BC30-FDB567F04BB8}">
      <dsp:nvSpPr>
        <dsp:cNvPr id="0" name=""/>
        <dsp:cNvSpPr/>
      </dsp:nvSpPr>
      <dsp:spPr>
        <a:xfrm>
          <a:off x="8878419" y="2504195"/>
          <a:ext cx="848510" cy="848510"/>
        </a:xfrm>
        <a:prstGeom prst="downArrow">
          <a:avLst>
            <a:gd name="adj1" fmla="val 55000"/>
            <a:gd name="adj2" fmla="val 45000"/>
          </a:avLst>
        </a:prstGeom>
        <a:solidFill>
          <a:schemeClr val="accent5">
            <a:tint val="40000"/>
            <a:alpha val="90000"/>
            <a:hueOff val="-6739762"/>
            <a:satOff val="-22832"/>
            <a:lumOff val="-2928"/>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069334" y="2504195"/>
        <a:ext cx="466680" cy="6385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66B96-85B7-4A01-9F20-12673BCBFCE1}">
      <dsp:nvSpPr>
        <dsp:cNvPr id="0" name=""/>
        <dsp:cNvSpPr/>
      </dsp:nvSpPr>
      <dsp:spPr>
        <a:xfrm>
          <a:off x="3583891" y="501760"/>
          <a:ext cx="3347816" cy="3347816"/>
        </a:xfrm>
        <a:prstGeom prst="blockArc">
          <a:avLst>
            <a:gd name="adj1" fmla="val 10800000"/>
            <a:gd name="adj2" fmla="val 1620000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1D6F6DA-53BF-44E8-9195-4AABBB861AC7}">
      <dsp:nvSpPr>
        <dsp:cNvPr id="0" name=""/>
        <dsp:cNvSpPr/>
      </dsp:nvSpPr>
      <dsp:spPr>
        <a:xfrm>
          <a:off x="3583891" y="501760"/>
          <a:ext cx="3347816" cy="3347816"/>
        </a:xfrm>
        <a:prstGeom prst="blockArc">
          <a:avLst>
            <a:gd name="adj1" fmla="val 5400000"/>
            <a:gd name="adj2" fmla="val 1080000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F21B2D-2B07-461D-A59C-0E0DFD56C006}">
      <dsp:nvSpPr>
        <dsp:cNvPr id="0" name=""/>
        <dsp:cNvSpPr/>
      </dsp:nvSpPr>
      <dsp:spPr>
        <a:xfrm>
          <a:off x="3583891" y="501760"/>
          <a:ext cx="3347816" cy="3347816"/>
        </a:xfrm>
        <a:prstGeom prst="blockArc">
          <a:avLst>
            <a:gd name="adj1" fmla="val 0"/>
            <a:gd name="adj2" fmla="val 540000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EC3F8D7-E50C-440F-9A46-1C199A87EBB6}">
      <dsp:nvSpPr>
        <dsp:cNvPr id="0" name=""/>
        <dsp:cNvSpPr/>
      </dsp:nvSpPr>
      <dsp:spPr>
        <a:xfrm>
          <a:off x="3583891" y="501760"/>
          <a:ext cx="3347816" cy="3347816"/>
        </a:xfrm>
        <a:prstGeom prst="blockArc">
          <a:avLst>
            <a:gd name="adj1" fmla="val 16200000"/>
            <a:gd name="adj2" fmla="val 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793C92F-82E7-4371-9B41-4FFA729CF050}">
      <dsp:nvSpPr>
        <dsp:cNvPr id="0" name=""/>
        <dsp:cNvSpPr/>
      </dsp:nvSpPr>
      <dsp:spPr>
        <a:xfrm>
          <a:off x="4182975" y="1248827"/>
          <a:ext cx="2149649" cy="185368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kern="1200" dirty="0"/>
            <a:t>Fundamental Understanding</a:t>
          </a:r>
        </a:p>
      </dsp:txBody>
      <dsp:txXfrm>
        <a:off x="4497784" y="1520292"/>
        <a:ext cx="1520031" cy="1310752"/>
      </dsp:txXfrm>
    </dsp:sp>
    <dsp:sp modelId="{7508CBB6-7E5F-4C5C-A2FF-D5EADDCE9EBD}">
      <dsp:nvSpPr>
        <dsp:cNvPr id="0" name=""/>
        <dsp:cNvSpPr/>
      </dsp:nvSpPr>
      <dsp:spPr>
        <a:xfrm>
          <a:off x="4718670" y="1448"/>
          <a:ext cx="1078259" cy="107825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Interactive Learning</a:t>
          </a:r>
        </a:p>
      </dsp:txBody>
      <dsp:txXfrm>
        <a:off x="4876577" y="159355"/>
        <a:ext cx="762445" cy="762445"/>
      </dsp:txXfrm>
    </dsp:sp>
    <dsp:sp modelId="{5EDD2D37-3C43-49ED-A153-A9977FF2C079}">
      <dsp:nvSpPr>
        <dsp:cNvPr id="0" name=""/>
        <dsp:cNvSpPr/>
      </dsp:nvSpPr>
      <dsp:spPr>
        <a:xfrm>
          <a:off x="6353761" y="1636539"/>
          <a:ext cx="1078259" cy="107825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Specialization Learning</a:t>
          </a:r>
        </a:p>
      </dsp:txBody>
      <dsp:txXfrm>
        <a:off x="6511668" y="1794446"/>
        <a:ext cx="762445" cy="762445"/>
      </dsp:txXfrm>
    </dsp:sp>
    <dsp:sp modelId="{9F04B174-C695-4502-808C-9974D433E79C}">
      <dsp:nvSpPr>
        <dsp:cNvPr id="0" name=""/>
        <dsp:cNvSpPr/>
      </dsp:nvSpPr>
      <dsp:spPr>
        <a:xfrm>
          <a:off x="4718670" y="3271630"/>
          <a:ext cx="1078259" cy="107825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Research Opportunities</a:t>
          </a:r>
        </a:p>
      </dsp:txBody>
      <dsp:txXfrm>
        <a:off x="4876577" y="3429537"/>
        <a:ext cx="762445" cy="762445"/>
      </dsp:txXfrm>
    </dsp:sp>
    <dsp:sp modelId="{7C54A6F1-F98C-4AA1-987D-CC2BE03581AD}">
      <dsp:nvSpPr>
        <dsp:cNvPr id="0" name=""/>
        <dsp:cNvSpPr/>
      </dsp:nvSpPr>
      <dsp:spPr>
        <a:xfrm>
          <a:off x="3083579" y="1636539"/>
          <a:ext cx="1078259" cy="107825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Internship Opportunities</a:t>
          </a:r>
        </a:p>
      </dsp:txBody>
      <dsp:txXfrm>
        <a:off x="3241486" y="1794446"/>
        <a:ext cx="762445" cy="762445"/>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30D0B-ED8C-4BFB-94AD-FA0FC257B9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A3BC62F0-88A1-44EE-A5B9-8A9CCA685F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0914F42-729A-46B1-AA48-5402EAAD022C}"/>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5" name="Footer Placeholder 4">
            <a:extLst>
              <a:ext uri="{FF2B5EF4-FFF2-40B4-BE49-F238E27FC236}">
                <a16:creationId xmlns:a16="http://schemas.microsoft.com/office/drawing/2014/main" id="{C594A3B0-F3AC-4694-A32D-2FF6F3D0D3B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3AB7B12-3F0F-4313-8188-48C786D7A493}"/>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4257105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FF342-0737-4BF6-AFBB-5488148D283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13CDC1C-F1C9-4D66-9EB7-F7678E2B0F7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0345EDC-D0A0-4508-ADB6-2CE887C20BB0}"/>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5" name="Footer Placeholder 4">
            <a:extLst>
              <a:ext uri="{FF2B5EF4-FFF2-40B4-BE49-F238E27FC236}">
                <a16:creationId xmlns:a16="http://schemas.microsoft.com/office/drawing/2014/main" id="{578362CB-11DF-490C-A3BD-F1D7E3FAE66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47E7B84-6BFA-432C-8F57-D1898AC7D474}"/>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707949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43C691-1D26-4B72-965B-B4C03211354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24FA558-0B13-4EEF-A351-BE7CDB2ADCD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9B42C9B-025C-4646-80A9-F91BC5777CDB}"/>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5" name="Footer Placeholder 4">
            <a:extLst>
              <a:ext uri="{FF2B5EF4-FFF2-40B4-BE49-F238E27FC236}">
                <a16:creationId xmlns:a16="http://schemas.microsoft.com/office/drawing/2014/main" id="{C648E8A8-03FE-4262-B7C4-EC977772843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151C96C-D934-477C-85B6-E52C15F6893B}"/>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284163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DCC14-F160-4930-8A86-65C7F30F254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DBFDEAB-FBEB-45BB-B716-B88CF695F2E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B24EE32-6AFF-4073-85A0-946B852E7A7E}"/>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5" name="Footer Placeholder 4">
            <a:extLst>
              <a:ext uri="{FF2B5EF4-FFF2-40B4-BE49-F238E27FC236}">
                <a16:creationId xmlns:a16="http://schemas.microsoft.com/office/drawing/2014/main" id="{CABF5A03-FEE3-40D4-8C66-481EB74737A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D565BD8-7849-4DF9-8CFD-D0CD794FD715}"/>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2778172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D9872-AE9A-415F-B917-6F49D49B48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2446072-0DC9-4839-B611-1B0BC2CF7F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0156AFF-2177-42E3-B839-852C6E44A2A3}"/>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5" name="Footer Placeholder 4">
            <a:extLst>
              <a:ext uri="{FF2B5EF4-FFF2-40B4-BE49-F238E27FC236}">
                <a16:creationId xmlns:a16="http://schemas.microsoft.com/office/drawing/2014/main" id="{6BB94C46-AE31-4637-9559-888C3FAB00A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ACA2635-E6C9-49A6-BC1C-A84A21B7883D}"/>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115866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142DC-9BB7-4A74-BA18-E98A5BC38D1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1E29790-8797-47A2-9D03-17195706B83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DA2C62BC-43AC-4C62-8F9F-5070CF06A55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BFF993E4-F166-4CF1-B586-37ED560C33D2}"/>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6" name="Footer Placeholder 5">
            <a:extLst>
              <a:ext uri="{FF2B5EF4-FFF2-40B4-BE49-F238E27FC236}">
                <a16:creationId xmlns:a16="http://schemas.microsoft.com/office/drawing/2014/main" id="{9AE60B1C-82B1-47BF-AAAC-13B9AA3820C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C96D1E9-6A96-4EA9-B556-D47DBEDB80D6}"/>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3069227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A147B-6B1B-4E26-A84F-2C6B29B62AE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9D31993-39C7-40B5-BECD-F40A6142F9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FD2C65-0D2C-4F5D-A4BB-D9E34662D8C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5A55E2A-DC53-493E-818C-D4BB64C7C4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3251D82-363B-49BA-966B-1586F63E928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0FAF818-9E37-4BE0-B383-79056738B84D}"/>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8" name="Footer Placeholder 7">
            <a:extLst>
              <a:ext uri="{FF2B5EF4-FFF2-40B4-BE49-F238E27FC236}">
                <a16:creationId xmlns:a16="http://schemas.microsoft.com/office/drawing/2014/main" id="{A55FF643-EEBF-44B5-AE05-110848AE5CF7}"/>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19EC6DC2-70AF-4E91-BEB8-1A6CCCC24156}"/>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3198294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A0308-70DC-474A-A9FA-540ECD32F32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038CB12-41CF-4AAB-8FFC-FF4976C0E159}"/>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4" name="Footer Placeholder 3">
            <a:extLst>
              <a:ext uri="{FF2B5EF4-FFF2-40B4-BE49-F238E27FC236}">
                <a16:creationId xmlns:a16="http://schemas.microsoft.com/office/drawing/2014/main" id="{63D16A3F-6A96-4EAD-B9DE-526F1CFA12F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41AE6E6-35FD-4E58-B781-47F8FEC54B1C}"/>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838691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9570E2-8238-44C4-8A0B-19C0284707D6}"/>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3" name="Footer Placeholder 2">
            <a:extLst>
              <a:ext uri="{FF2B5EF4-FFF2-40B4-BE49-F238E27FC236}">
                <a16:creationId xmlns:a16="http://schemas.microsoft.com/office/drawing/2014/main" id="{6806E9A6-B066-4830-A0C2-0F839141968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64CAFEA6-6155-453C-9263-0C78384B9A85}"/>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464586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4A3FB-BD76-4399-9A5F-2841D22B25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0A6F38B-2717-4CF1-950D-9DFBE72C93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F05166E-AD75-442C-8611-20B4E0334B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D07D203-0C19-40A7-8701-95A143150E50}"/>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6" name="Footer Placeholder 5">
            <a:extLst>
              <a:ext uri="{FF2B5EF4-FFF2-40B4-BE49-F238E27FC236}">
                <a16:creationId xmlns:a16="http://schemas.microsoft.com/office/drawing/2014/main" id="{FFE82517-A1B0-48E8-993D-A573537B153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7652F37-4D97-41A7-ACFF-47DC656FF965}"/>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1117523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B7103-BA1C-4903-AC2D-D9EB6105F4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528F44D-688A-4A44-82FB-773DD7B501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00FB422-332C-4BE1-9B3D-DBAD009292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318FE91-2EDD-4D3F-8946-061F3896C76A}"/>
              </a:ext>
            </a:extLst>
          </p:cNvPr>
          <p:cNvSpPr>
            <a:spLocks noGrp="1"/>
          </p:cNvSpPr>
          <p:nvPr>
            <p:ph type="dt" sz="half" idx="10"/>
          </p:nvPr>
        </p:nvSpPr>
        <p:spPr/>
        <p:txBody>
          <a:bodyPr/>
          <a:lstStyle/>
          <a:p>
            <a:fld id="{07ABC56F-A8A3-4127-9D22-5633A709F037}" type="datetimeFigureOut">
              <a:rPr lang="en-IN" smtClean="0"/>
              <a:t>09-05-2025</a:t>
            </a:fld>
            <a:endParaRPr lang="en-IN"/>
          </a:p>
        </p:txBody>
      </p:sp>
      <p:sp>
        <p:nvSpPr>
          <p:cNvPr id="6" name="Footer Placeholder 5">
            <a:extLst>
              <a:ext uri="{FF2B5EF4-FFF2-40B4-BE49-F238E27FC236}">
                <a16:creationId xmlns:a16="http://schemas.microsoft.com/office/drawing/2014/main" id="{570618E4-2A28-4BAE-A24C-470D64EB421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D167457-E83A-4958-8919-874E95EC2C52}"/>
              </a:ext>
            </a:extLst>
          </p:cNvPr>
          <p:cNvSpPr>
            <a:spLocks noGrp="1"/>
          </p:cNvSpPr>
          <p:nvPr>
            <p:ph type="sldNum" sz="quarter" idx="12"/>
          </p:nvPr>
        </p:nvSpPr>
        <p:spPr/>
        <p:txBody>
          <a:bodyPr/>
          <a:lstStyle/>
          <a:p>
            <a:fld id="{CA67C615-18B1-4868-91AC-8BD0352AC988}" type="slidenum">
              <a:rPr lang="en-IN" smtClean="0"/>
              <a:t>‹#›</a:t>
            </a:fld>
            <a:endParaRPr lang="en-IN"/>
          </a:p>
        </p:txBody>
      </p:sp>
    </p:spTree>
    <p:extLst>
      <p:ext uri="{BB962C8B-B14F-4D97-AF65-F5344CB8AC3E}">
        <p14:creationId xmlns:p14="http://schemas.microsoft.com/office/powerpoint/2010/main" val="1333477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24FD5A-A42F-47DD-9CBE-0003CF7E9D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484B7E6-7918-4527-AB27-D77E7BF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0564765-4E17-4FC6-8E78-2B1C7F0521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ABC56F-A8A3-4127-9D22-5633A709F037}" type="datetimeFigureOut">
              <a:rPr lang="en-IN" smtClean="0"/>
              <a:t>09-05-2025</a:t>
            </a:fld>
            <a:endParaRPr lang="en-IN"/>
          </a:p>
        </p:txBody>
      </p:sp>
      <p:sp>
        <p:nvSpPr>
          <p:cNvPr id="5" name="Footer Placeholder 4">
            <a:extLst>
              <a:ext uri="{FF2B5EF4-FFF2-40B4-BE49-F238E27FC236}">
                <a16:creationId xmlns:a16="http://schemas.microsoft.com/office/drawing/2014/main" id="{FF7CA6A6-DF3F-4E54-875B-14DFAE220B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5E124ED-F42F-4834-B274-B8D7D01404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7C615-18B1-4868-91AC-8BD0352AC988}" type="slidenum">
              <a:rPr lang="en-IN" smtClean="0"/>
              <a:t>‹#›</a:t>
            </a:fld>
            <a:endParaRPr lang="en-IN"/>
          </a:p>
        </p:txBody>
      </p:sp>
    </p:spTree>
    <p:extLst>
      <p:ext uri="{BB962C8B-B14F-4D97-AF65-F5344CB8AC3E}">
        <p14:creationId xmlns:p14="http://schemas.microsoft.com/office/powerpoint/2010/main" val="8465262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journals.sagepub.com/doi/abs/10.3233/JHS-240075"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9.jpeg"/><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C857093-46EF-4C38-912C-4BB72F605D0C}"/>
              </a:ext>
            </a:extLst>
          </p:cNvPr>
          <p:cNvSpPr>
            <a:spLocks noGrp="1"/>
          </p:cNvSpPr>
          <p:nvPr>
            <p:ph type="ctrTitle"/>
          </p:nvPr>
        </p:nvSpPr>
        <p:spPr>
          <a:xfrm>
            <a:off x="1314824" y="735106"/>
            <a:ext cx="10053763" cy="2928470"/>
          </a:xfrm>
        </p:spPr>
        <p:txBody>
          <a:bodyPr anchor="b">
            <a:normAutofit/>
          </a:bodyPr>
          <a:lstStyle/>
          <a:p>
            <a:pPr algn="l"/>
            <a:r>
              <a:rPr lang="en-IN" sz="4800" dirty="0">
                <a:solidFill>
                  <a:srgbClr val="FFFFFF"/>
                </a:solidFill>
                <a:latin typeface="Times New Roman" panose="02020603050405020304" pitchFamily="18" charset="0"/>
                <a:cs typeface="Times New Roman" panose="02020603050405020304" pitchFamily="18" charset="0"/>
              </a:rPr>
              <a:t>Computer Science Department</a:t>
            </a:r>
            <a:br>
              <a:rPr lang="en-IN" sz="4800" dirty="0">
                <a:solidFill>
                  <a:srgbClr val="FFFFFF"/>
                </a:solidFill>
                <a:latin typeface="Times New Roman" panose="02020603050405020304" pitchFamily="18" charset="0"/>
                <a:cs typeface="Times New Roman" panose="02020603050405020304" pitchFamily="18" charset="0"/>
              </a:rPr>
            </a:br>
            <a:r>
              <a:rPr lang="en-IN" sz="4800" dirty="0">
                <a:solidFill>
                  <a:srgbClr val="FFFFFF"/>
                </a:solidFill>
                <a:latin typeface="Times New Roman" panose="02020603050405020304" pitchFamily="18" charset="0"/>
                <a:cs typeface="Times New Roman" panose="02020603050405020304" pitchFamily="18" charset="0"/>
              </a:rPr>
              <a:t>Bharati College</a:t>
            </a:r>
          </a:p>
        </p:txBody>
      </p:sp>
      <p:sp>
        <p:nvSpPr>
          <p:cNvPr id="3" name="Subtitle 2">
            <a:extLst>
              <a:ext uri="{FF2B5EF4-FFF2-40B4-BE49-F238E27FC236}">
                <a16:creationId xmlns:a16="http://schemas.microsoft.com/office/drawing/2014/main" id="{CB035D41-8855-41F2-AB2F-7D9F880CCF95}"/>
              </a:ext>
            </a:extLst>
          </p:cNvPr>
          <p:cNvSpPr>
            <a:spLocks noGrp="1"/>
          </p:cNvSpPr>
          <p:nvPr>
            <p:ph type="subTitle" idx="1"/>
          </p:nvPr>
        </p:nvSpPr>
        <p:spPr>
          <a:xfrm>
            <a:off x="1350682" y="4870824"/>
            <a:ext cx="10005951" cy="1458258"/>
          </a:xfrm>
        </p:spPr>
        <p:txBody>
          <a:bodyPr anchor="ctr">
            <a:normAutofit/>
          </a:bodyPr>
          <a:lstStyle/>
          <a:p>
            <a:pPr algn="l"/>
            <a:r>
              <a:rPr lang="en-IN" dirty="0"/>
              <a:t>Academic Audit Report</a:t>
            </a:r>
          </a:p>
          <a:p>
            <a:pPr algn="l"/>
            <a:r>
              <a:rPr lang="en-IN" dirty="0"/>
              <a:t> (2023-24)</a:t>
            </a:r>
          </a:p>
        </p:txBody>
      </p:sp>
    </p:spTree>
    <p:extLst>
      <p:ext uri="{BB962C8B-B14F-4D97-AF65-F5344CB8AC3E}">
        <p14:creationId xmlns:p14="http://schemas.microsoft.com/office/powerpoint/2010/main" val="716549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D48F8A-A379-413D-8548-19A5DDB7B567}"/>
              </a:ext>
            </a:extLst>
          </p:cNvPr>
          <p:cNvSpPr txBox="1"/>
          <p:nvPr/>
        </p:nvSpPr>
        <p:spPr>
          <a:xfrm>
            <a:off x="2816224" y="237066"/>
            <a:ext cx="5359400" cy="523220"/>
          </a:xfrm>
          <a:prstGeom prst="rect">
            <a:avLst/>
          </a:prstGeom>
          <a:noFill/>
        </p:spPr>
        <p:txBody>
          <a:bodyPr wrap="square" rtlCol="0">
            <a:spAutoFit/>
          </a:bodyPr>
          <a:lstStyle/>
          <a:p>
            <a:pPr algn="ctr"/>
            <a:r>
              <a:rPr lang="en-IN" sz="2800" dirty="0"/>
              <a:t>Research Publication- 2023-24</a:t>
            </a:r>
          </a:p>
        </p:txBody>
      </p:sp>
      <p:graphicFrame>
        <p:nvGraphicFramePr>
          <p:cNvPr id="5" name="Table 4">
            <a:extLst>
              <a:ext uri="{FF2B5EF4-FFF2-40B4-BE49-F238E27FC236}">
                <a16:creationId xmlns:a16="http://schemas.microsoft.com/office/drawing/2014/main" id="{4FA4F3C0-32C5-4240-96DE-8980EB313535}"/>
              </a:ext>
            </a:extLst>
          </p:cNvPr>
          <p:cNvGraphicFramePr>
            <a:graphicFrameLocks noGrp="1"/>
          </p:cNvGraphicFramePr>
          <p:nvPr>
            <p:extLst>
              <p:ext uri="{D42A27DB-BD31-4B8C-83A1-F6EECF244321}">
                <p14:modId xmlns:p14="http://schemas.microsoft.com/office/powerpoint/2010/main" val="2429983428"/>
              </p:ext>
            </p:extLst>
          </p:nvPr>
        </p:nvGraphicFramePr>
        <p:xfrm>
          <a:off x="1251284" y="788861"/>
          <a:ext cx="10092452" cy="4800600"/>
        </p:xfrm>
        <a:graphic>
          <a:graphicData uri="http://schemas.openxmlformats.org/drawingml/2006/table">
            <a:tbl>
              <a:tblPr firstRow="1" bandRow="1">
                <a:tableStyleId>{5C22544A-7EE6-4342-B048-85BDC9FD1C3A}</a:tableStyleId>
              </a:tblPr>
              <a:tblGrid>
                <a:gridCol w="319794">
                  <a:extLst>
                    <a:ext uri="{9D8B030D-6E8A-4147-A177-3AD203B41FA5}">
                      <a16:colId xmlns:a16="http://schemas.microsoft.com/office/drawing/2014/main" val="214178928"/>
                    </a:ext>
                  </a:extLst>
                </a:gridCol>
                <a:gridCol w="518701">
                  <a:extLst>
                    <a:ext uri="{9D8B030D-6E8A-4147-A177-3AD203B41FA5}">
                      <a16:colId xmlns:a16="http://schemas.microsoft.com/office/drawing/2014/main" val="2835763979"/>
                    </a:ext>
                  </a:extLst>
                </a:gridCol>
                <a:gridCol w="1037403">
                  <a:extLst>
                    <a:ext uri="{9D8B030D-6E8A-4147-A177-3AD203B41FA5}">
                      <a16:colId xmlns:a16="http://schemas.microsoft.com/office/drawing/2014/main" val="1740486567"/>
                    </a:ext>
                  </a:extLst>
                </a:gridCol>
                <a:gridCol w="1037403">
                  <a:extLst>
                    <a:ext uri="{9D8B030D-6E8A-4147-A177-3AD203B41FA5}">
                      <a16:colId xmlns:a16="http://schemas.microsoft.com/office/drawing/2014/main" val="4047704610"/>
                    </a:ext>
                  </a:extLst>
                </a:gridCol>
                <a:gridCol w="1037403">
                  <a:extLst>
                    <a:ext uri="{9D8B030D-6E8A-4147-A177-3AD203B41FA5}">
                      <a16:colId xmlns:a16="http://schemas.microsoft.com/office/drawing/2014/main" val="4231853871"/>
                    </a:ext>
                  </a:extLst>
                </a:gridCol>
                <a:gridCol w="2077723">
                  <a:extLst>
                    <a:ext uri="{9D8B030D-6E8A-4147-A177-3AD203B41FA5}">
                      <a16:colId xmlns:a16="http://schemas.microsoft.com/office/drawing/2014/main" val="813533907"/>
                    </a:ext>
                  </a:extLst>
                </a:gridCol>
                <a:gridCol w="1037403">
                  <a:extLst>
                    <a:ext uri="{9D8B030D-6E8A-4147-A177-3AD203B41FA5}">
                      <a16:colId xmlns:a16="http://schemas.microsoft.com/office/drawing/2014/main" val="3967515597"/>
                    </a:ext>
                  </a:extLst>
                </a:gridCol>
                <a:gridCol w="1989219">
                  <a:extLst>
                    <a:ext uri="{9D8B030D-6E8A-4147-A177-3AD203B41FA5}">
                      <a16:colId xmlns:a16="http://schemas.microsoft.com/office/drawing/2014/main" val="2690395946"/>
                    </a:ext>
                  </a:extLst>
                </a:gridCol>
                <a:gridCol w="1037403">
                  <a:extLst>
                    <a:ext uri="{9D8B030D-6E8A-4147-A177-3AD203B41FA5}">
                      <a16:colId xmlns:a16="http://schemas.microsoft.com/office/drawing/2014/main" val="2452456824"/>
                    </a:ext>
                  </a:extLst>
                </a:gridCol>
              </a:tblGrid>
              <a:tr h="855515">
                <a:tc>
                  <a:txBody>
                    <a:bodyPr/>
                    <a:lstStyle/>
                    <a:p>
                      <a:pPr algn="ctr"/>
                      <a:r>
                        <a:rPr lang="en-IN" sz="1200" b="0" dirty="0">
                          <a:latin typeface="+mn-lt"/>
                        </a:rPr>
                        <a:t>S. No.</a:t>
                      </a:r>
                    </a:p>
                  </a:txBody>
                  <a:tcPr/>
                </a:tc>
                <a:tc>
                  <a:txBody>
                    <a:bodyPr/>
                    <a:lstStyle/>
                    <a:p>
                      <a:pPr algn="ctr"/>
                      <a:r>
                        <a:rPr lang="en-IN" sz="1200" b="0" dirty="0">
                          <a:latin typeface="+mn-lt"/>
                        </a:rPr>
                        <a:t>Year</a:t>
                      </a:r>
                    </a:p>
                  </a:txBody>
                  <a:tcPr/>
                </a:tc>
                <a:tc>
                  <a:txBody>
                    <a:bodyPr/>
                    <a:lstStyle/>
                    <a:p>
                      <a:pPr algn="ctr"/>
                      <a:r>
                        <a:rPr lang="en-IN" sz="1200" b="0" dirty="0">
                          <a:latin typeface="+mn-lt"/>
                        </a:rPr>
                        <a:t>Title Of Paper</a:t>
                      </a:r>
                    </a:p>
                  </a:txBody>
                  <a:tcPr/>
                </a:tc>
                <a:tc>
                  <a:txBody>
                    <a:bodyPr/>
                    <a:lstStyle/>
                    <a:p>
                      <a:pPr algn="ctr"/>
                      <a:r>
                        <a:rPr lang="en-IN" sz="1200" b="0" dirty="0">
                          <a:latin typeface="+mn-lt"/>
                        </a:rPr>
                        <a:t>Name Of Author(s)</a:t>
                      </a:r>
                    </a:p>
                  </a:txBody>
                  <a:tcPr/>
                </a:tc>
                <a:tc>
                  <a:txBody>
                    <a:bodyPr/>
                    <a:lstStyle/>
                    <a:p>
                      <a:pPr algn="ctr"/>
                      <a:r>
                        <a:rPr lang="en-IN" sz="1200" b="0" dirty="0">
                          <a:latin typeface="+mn-lt"/>
                        </a:rPr>
                        <a:t>Name Of Journals</a:t>
                      </a:r>
                    </a:p>
                  </a:txBody>
                  <a:tcPr/>
                </a:tc>
                <a:tc>
                  <a:txBody>
                    <a:bodyPr/>
                    <a:lstStyle/>
                    <a:p>
                      <a:pPr marL="43815" marR="49530" algn="ctr" rtl="0" fontAlgn="t">
                        <a:spcBef>
                          <a:spcPts val="55"/>
                        </a:spcBef>
                        <a:spcAft>
                          <a:spcPts val="0"/>
                        </a:spcAft>
                      </a:pPr>
                      <a:r>
                        <a:rPr lang="en-US" sz="1200" b="0" i="0" u="none" strike="noStrike" dirty="0">
                          <a:solidFill>
                            <a:schemeClr val="bg1"/>
                          </a:solidFill>
                          <a:effectLst/>
                          <a:latin typeface="+mn-lt"/>
                        </a:rPr>
                        <a:t>Year of Publication with Volume</a:t>
                      </a:r>
                      <a:endParaRPr lang="en-US" sz="1200" b="0" dirty="0">
                        <a:solidFill>
                          <a:schemeClr val="bg1"/>
                        </a:solidFill>
                        <a:effectLst/>
                        <a:latin typeface="+mn-lt"/>
                      </a:endParaRPr>
                    </a:p>
                    <a:p>
                      <a:pPr marL="111125" marR="117475" algn="ctr" rtl="0" fontAlgn="t">
                        <a:spcBef>
                          <a:spcPts val="0"/>
                        </a:spcBef>
                        <a:spcAft>
                          <a:spcPts val="0"/>
                        </a:spcAft>
                      </a:pPr>
                      <a:r>
                        <a:rPr lang="en-US" sz="1200" b="0" i="0" u="none" strike="noStrike" dirty="0">
                          <a:solidFill>
                            <a:schemeClr val="bg1"/>
                          </a:solidFill>
                          <a:effectLst/>
                          <a:latin typeface="+mn-lt"/>
                        </a:rPr>
                        <a:t>and Page numbers</a:t>
                      </a:r>
                      <a:endParaRPr lang="en-US" sz="1200" b="0" dirty="0">
                        <a:solidFill>
                          <a:schemeClr val="bg1"/>
                        </a:solidFill>
                        <a:effectLst/>
                        <a:latin typeface="+mn-lt"/>
                      </a:endParaRPr>
                    </a:p>
                  </a:txBody>
                  <a:tcPr marL="73025" marR="73025"/>
                </a:tc>
                <a:tc>
                  <a:txBody>
                    <a:bodyPr/>
                    <a:lstStyle/>
                    <a:p>
                      <a:pPr algn="ctr" rtl="0"/>
                      <a:r>
                        <a:rPr lang="en-IN" sz="1200" b="0" i="0" u="none" strike="noStrike" kern="1200" dirty="0">
                          <a:solidFill>
                            <a:schemeClr val="lt1"/>
                          </a:solidFill>
                          <a:effectLst/>
                          <a:latin typeface="+mn-lt"/>
                          <a:ea typeface="+mn-ea"/>
                          <a:cs typeface="+mn-cs"/>
                        </a:rPr>
                        <a:t>ISBN/ISSN</a:t>
                      </a:r>
                      <a:endParaRPr lang="en-IN" sz="1200" b="0" dirty="0">
                        <a:effectLst/>
                        <a:latin typeface="+mn-lt"/>
                      </a:endParaRPr>
                    </a:p>
                    <a:p>
                      <a:pPr algn="ctr"/>
                      <a:br>
                        <a:rPr lang="en-IN" sz="1200" b="0" dirty="0">
                          <a:latin typeface="+mn-lt"/>
                        </a:rPr>
                      </a:br>
                      <a:endParaRPr lang="en-IN" sz="1200" b="0" dirty="0">
                        <a:latin typeface="+mn-lt"/>
                      </a:endParaRPr>
                    </a:p>
                  </a:txBody>
                  <a:tcPr/>
                </a:tc>
                <a:tc>
                  <a:txBody>
                    <a:bodyPr/>
                    <a:lstStyle/>
                    <a:p>
                      <a:pPr algn="ctr" rtl="0"/>
                      <a:r>
                        <a:rPr lang="en-IN" sz="1200" b="0" i="0" u="none" strike="noStrike" kern="1200" dirty="0">
                          <a:solidFill>
                            <a:schemeClr val="lt1"/>
                          </a:solidFill>
                          <a:effectLst/>
                          <a:latin typeface="+mn-lt"/>
                          <a:ea typeface="+mn-ea"/>
                          <a:cs typeface="+mn-cs"/>
                        </a:rPr>
                        <a:t>Indicate UGC Approved Journal</a:t>
                      </a:r>
                      <a:endParaRPr lang="en-IN" sz="1200" b="0" dirty="0">
                        <a:effectLst/>
                        <a:latin typeface="+mn-lt"/>
                      </a:endParaRPr>
                    </a:p>
                    <a:p>
                      <a:pPr algn="ctr"/>
                      <a:br>
                        <a:rPr lang="en-IN" sz="1200" b="0" dirty="0">
                          <a:latin typeface="+mn-lt"/>
                        </a:rPr>
                      </a:br>
                      <a:endParaRPr lang="en-IN" sz="1200" b="0" dirty="0">
                        <a:latin typeface="+mn-lt"/>
                      </a:endParaRPr>
                    </a:p>
                  </a:txBody>
                  <a:tcPr/>
                </a:tc>
                <a:tc>
                  <a:txBody>
                    <a:bodyPr/>
                    <a:lstStyle/>
                    <a:p>
                      <a:pPr algn="ctr" rtl="0"/>
                      <a:r>
                        <a:rPr lang="en-IN" sz="1200" b="0" i="0" u="none" strike="noStrike" kern="1200" dirty="0">
                          <a:solidFill>
                            <a:schemeClr val="lt1"/>
                          </a:solidFill>
                          <a:effectLst/>
                          <a:latin typeface="+mn-lt"/>
                          <a:ea typeface="+mn-ea"/>
                          <a:cs typeface="+mn-cs"/>
                        </a:rPr>
                        <a:t>National/Inter national</a:t>
                      </a:r>
                      <a:endParaRPr lang="en-IN" sz="1200" b="0" dirty="0">
                        <a:effectLst/>
                        <a:latin typeface="+mn-lt"/>
                      </a:endParaRPr>
                    </a:p>
                    <a:p>
                      <a:pPr algn="ctr" rtl="0"/>
                      <a:r>
                        <a:rPr lang="en-IN" sz="1200" b="0" i="0" u="none" strike="noStrike" kern="1200" dirty="0">
                          <a:solidFill>
                            <a:schemeClr val="lt1"/>
                          </a:solidFill>
                          <a:effectLst/>
                          <a:latin typeface="+mn-lt"/>
                          <a:ea typeface="+mn-ea"/>
                          <a:cs typeface="+mn-cs"/>
                        </a:rPr>
                        <a:t>Journal</a:t>
                      </a:r>
                      <a:endParaRPr lang="en-IN" sz="1200" b="0" dirty="0">
                        <a:effectLst/>
                        <a:latin typeface="+mn-lt"/>
                      </a:endParaRPr>
                    </a:p>
                    <a:p>
                      <a:br>
                        <a:rPr lang="en-IN" sz="1200" b="0" dirty="0">
                          <a:latin typeface="+mn-lt"/>
                        </a:rPr>
                      </a:br>
                      <a:endParaRPr lang="en-IN" sz="1200" b="0" dirty="0">
                        <a:latin typeface="+mn-lt"/>
                      </a:endParaRPr>
                    </a:p>
                  </a:txBody>
                  <a:tcPr/>
                </a:tc>
                <a:extLst>
                  <a:ext uri="{0D108BD9-81ED-4DB2-BD59-A6C34878D82A}">
                    <a16:rowId xmlns:a16="http://schemas.microsoft.com/office/drawing/2014/main" val="409242854"/>
                  </a:ext>
                </a:extLst>
              </a:tr>
              <a:tr h="1643489">
                <a:tc>
                  <a:txBody>
                    <a:bodyPr/>
                    <a:lstStyle/>
                    <a:p>
                      <a:r>
                        <a:rPr lang="en-IN" sz="1200" b="0" dirty="0">
                          <a:latin typeface="+mn-lt"/>
                        </a:rPr>
                        <a:t>1</a:t>
                      </a:r>
                    </a:p>
                  </a:txBody>
                  <a:tcPr/>
                </a:tc>
                <a:tc>
                  <a:txBody>
                    <a:bodyPr/>
                    <a:lstStyle/>
                    <a:p>
                      <a:r>
                        <a:rPr lang="en-IN" sz="1200" b="0" dirty="0">
                          <a:latin typeface="+mn-lt"/>
                        </a:rPr>
                        <a:t>2023-24</a:t>
                      </a:r>
                    </a:p>
                  </a:txBody>
                  <a:tcPr/>
                </a:tc>
                <a:tc>
                  <a:txBody>
                    <a:bodyPr/>
                    <a:lstStyle/>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Insight on the</a:t>
                      </a:r>
                      <a:endParaRPr lang="en-US" dirty="0">
                        <a:effectLst/>
                      </a:endParaRPr>
                    </a:p>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Flow Physics</a:t>
                      </a:r>
                      <a:endParaRPr lang="en-US" dirty="0">
                        <a:effectLst/>
                      </a:endParaRPr>
                    </a:p>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of Shock-</a:t>
                      </a:r>
                      <a:endParaRPr lang="en-US" dirty="0">
                        <a:effectLst/>
                      </a:endParaRPr>
                    </a:p>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driven</a:t>
                      </a:r>
                      <a:endParaRPr lang="en-US" dirty="0">
                        <a:effectLst/>
                      </a:endParaRPr>
                    </a:p>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Elliptical Gas</a:t>
                      </a:r>
                      <a:endParaRPr lang="en-US" dirty="0">
                        <a:effectLst/>
                      </a:endParaRPr>
                    </a:p>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Inhomogeneity</a:t>
                      </a:r>
                      <a:endParaRPr lang="en-US" dirty="0">
                        <a:effectLst/>
                      </a:endParaRPr>
                    </a:p>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with Different</a:t>
                      </a:r>
                      <a:endParaRPr lang="en-US" dirty="0">
                        <a:effectLst/>
                      </a:endParaRPr>
                    </a:p>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Atwood</a:t>
                      </a:r>
                      <a:endParaRPr lang="en-US" dirty="0">
                        <a:effectLst/>
                      </a:endParaRPr>
                    </a:p>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Numbers</a:t>
                      </a:r>
                      <a:endParaRPr lang="en-US" dirty="0">
                        <a:effectLst/>
                      </a:endParaRPr>
                    </a:p>
                    <a:p>
                      <a:pPr fontAlgn="t"/>
                      <a:br>
                        <a:rPr lang="en-US" dirty="0">
                          <a:effectLst/>
                        </a:rPr>
                      </a:br>
                      <a:endParaRPr lang="en-US" dirty="0">
                        <a:effectLst/>
                      </a:endParaRPr>
                    </a:p>
                  </a:txBody>
                  <a:tcPr marL="73025" marR="73025"/>
                </a:tc>
                <a:tc>
                  <a:txBody>
                    <a:bodyPr/>
                    <a:lstStyle/>
                    <a:p>
                      <a:pPr rtl="0" fontAlgn="t">
                        <a:spcBef>
                          <a:spcPts val="0"/>
                        </a:spcBef>
                        <a:spcAft>
                          <a:spcPts val="0"/>
                        </a:spcAft>
                      </a:pPr>
                      <a:r>
                        <a:rPr lang="en-US" sz="1000" b="0" i="0" u="none" strike="noStrike">
                          <a:solidFill>
                            <a:srgbClr val="000000"/>
                          </a:solidFill>
                          <a:effectLst/>
                          <a:latin typeface="Times New Roman" panose="02020603050405020304" pitchFamily="18" charset="0"/>
                        </a:rPr>
                        <a:t>Joint Autho</a:t>
                      </a:r>
                      <a:r>
                        <a:rPr lang="en-US" sz="900" b="0" i="0" u="none" strike="noStrike">
                          <a:solidFill>
                            <a:srgbClr val="000000"/>
                          </a:solidFill>
                          <a:effectLst/>
                          <a:latin typeface="Times New Roman" panose="02020603050405020304" pitchFamily="18" charset="0"/>
                        </a:rPr>
                        <a:t>r</a:t>
                      </a:r>
                      <a:endParaRPr lang="en-US">
                        <a:effectLst/>
                      </a:endParaRPr>
                    </a:p>
                    <a:p>
                      <a:pPr rtl="0" fontAlgn="t">
                        <a:spcBef>
                          <a:spcPts val="0"/>
                        </a:spcBef>
                        <a:spcAft>
                          <a:spcPts val="0"/>
                        </a:spcAft>
                      </a:pPr>
                      <a:br>
                        <a:rPr lang="en-US">
                          <a:effectLst/>
                        </a:rPr>
                      </a:br>
                      <a:r>
                        <a:rPr lang="en-US" sz="900" b="0" i="0" u="none" strike="noStrike">
                          <a:solidFill>
                            <a:srgbClr val="000000"/>
                          </a:solidFill>
                          <a:effectLst/>
                          <a:latin typeface="Times New Roman" panose="02020603050405020304" pitchFamily="18" charset="0"/>
                        </a:rPr>
                        <a:t>Dr. Vinesh Kumar</a:t>
                      </a:r>
                      <a:endParaRPr lang="en-US">
                        <a:effectLst/>
                      </a:endParaRPr>
                    </a:p>
                  </a:txBody>
                  <a:tcPr marL="73025" marR="73025"/>
                </a:tc>
                <a:tc>
                  <a:txBody>
                    <a:bodyPr/>
                    <a:lstStyle/>
                    <a:p>
                      <a:pPr algn="ctr" rtl="0" fontAlgn="t">
                        <a:spcBef>
                          <a:spcPts val="0"/>
                        </a:spcBef>
                        <a:spcAft>
                          <a:spcPts val="0"/>
                        </a:spcAft>
                      </a:pPr>
                      <a:r>
                        <a:rPr lang="en-US" sz="1100" b="0" i="0" u="none" strike="noStrike">
                          <a:solidFill>
                            <a:srgbClr val="000000"/>
                          </a:solidFill>
                          <a:effectLst/>
                          <a:latin typeface="Times New Roman" panose="02020603050405020304" pitchFamily="18" charset="0"/>
                        </a:rPr>
                        <a:t>International</a:t>
                      </a:r>
                      <a:endParaRPr lang="en-US">
                        <a:effectLst/>
                      </a:endParaRPr>
                    </a:p>
                    <a:p>
                      <a:pPr algn="ctr" rtl="0" fontAlgn="t">
                        <a:spcBef>
                          <a:spcPts val="0"/>
                        </a:spcBef>
                        <a:spcAft>
                          <a:spcPts val="0"/>
                        </a:spcAft>
                      </a:pPr>
                      <a:r>
                        <a:rPr lang="en-US" sz="1100" b="0" i="0" u="none" strike="noStrike">
                          <a:solidFill>
                            <a:srgbClr val="000000"/>
                          </a:solidFill>
                          <a:effectLst/>
                          <a:latin typeface="Times New Roman" panose="02020603050405020304" pitchFamily="18" charset="0"/>
                        </a:rPr>
                        <a:t>Journal of</a:t>
                      </a:r>
                      <a:endParaRPr lang="en-US">
                        <a:effectLst/>
                      </a:endParaRPr>
                    </a:p>
                    <a:p>
                      <a:pPr algn="ctr" rtl="0" fontAlgn="t">
                        <a:spcBef>
                          <a:spcPts val="0"/>
                        </a:spcBef>
                        <a:spcAft>
                          <a:spcPts val="0"/>
                        </a:spcAft>
                      </a:pPr>
                      <a:r>
                        <a:rPr lang="en-US" sz="1100" b="0" i="0" u="none" strike="noStrike">
                          <a:solidFill>
                            <a:srgbClr val="000000"/>
                          </a:solidFill>
                          <a:effectLst/>
                          <a:latin typeface="Times New Roman" panose="02020603050405020304" pitchFamily="18" charset="0"/>
                        </a:rPr>
                        <a:t>Mathematical,</a:t>
                      </a:r>
                      <a:endParaRPr lang="en-US">
                        <a:effectLst/>
                      </a:endParaRPr>
                    </a:p>
                    <a:p>
                      <a:pPr algn="ctr" rtl="0" fontAlgn="t">
                        <a:spcBef>
                          <a:spcPts val="0"/>
                        </a:spcBef>
                        <a:spcAft>
                          <a:spcPts val="0"/>
                        </a:spcAft>
                      </a:pPr>
                      <a:r>
                        <a:rPr lang="en-US" sz="1100" b="0" i="0" u="none" strike="noStrike">
                          <a:solidFill>
                            <a:srgbClr val="000000"/>
                          </a:solidFill>
                          <a:effectLst/>
                          <a:latin typeface="Times New Roman" panose="02020603050405020304" pitchFamily="18" charset="0"/>
                        </a:rPr>
                        <a:t>Engineering</a:t>
                      </a:r>
                      <a:endParaRPr lang="en-US">
                        <a:effectLst/>
                      </a:endParaRPr>
                    </a:p>
                    <a:p>
                      <a:pPr algn="ctr" rtl="0" fontAlgn="t">
                        <a:spcBef>
                          <a:spcPts val="0"/>
                        </a:spcBef>
                        <a:spcAft>
                          <a:spcPts val="0"/>
                        </a:spcAft>
                      </a:pPr>
                      <a:r>
                        <a:rPr lang="en-US" sz="1100" b="0" i="0" u="none" strike="noStrike">
                          <a:solidFill>
                            <a:srgbClr val="000000"/>
                          </a:solidFill>
                          <a:effectLst/>
                          <a:latin typeface="Times New Roman" panose="02020603050405020304" pitchFamily="18" charset="0"/>
                        </a:rPr>
                        <a:t>and</a:t>
                      </a:r>
                      <a:endParaRPr lang="en-US">
                        <a:effectLst/>
                      </a:endParaRPr>
                    </a:p>
                    <a:p>
                      <a:pPr algn="ctr" rtl="0" fontAlgn="t">
                        <a:spcBef>
                          <a:spcPts val="0"/>
                        </a:spcBef>
                        <a:spcAft>
                          <a:spcPts val="0"/>
                        </a:spcAft>
                      </a:pPr>
                      <a:r>
                        <a:rPr lang="en-US" sz="1100" b="0" i="0" u="none" strike="noStrike">
                          <a:solidFill>
                            <a:srgbClr val="000000"/>
                          </a:solidFill>
                          <a:effectLst/>
                          <a:latin typeface="Times New Roman" panose="02020603050405020304" pitchFamily="18" charset="0"/>
                        </a:rPr>
                        <a:t>Management</a:t>
                      </a:r>
                      <a:endParaRPr lang="en-US">
                        <a:effectLst/>
                      </a:endParaRPr>
                    </a:p>
                    <a:p>
                      <a:pPr algn="ctr" rtl="0" fontAlgn="t">
                        <a:spcBef>
                          <a:spcPts val="0"/>
                        </a:spcBef>
                        <a:spcAft>
                          <a:spcPts val="0"/>
                        </a:spcAft>
                      </a:pPr>
                      <a:r>
                        <a:rPr lang="en-US" sz="1100" b="0" i="0" u="none" strike="noStrike">
                          <a:solidFill>
                            <a:srgbClr val="000000"/>
                          </a:solidFill>
                          <a:effectLst/>
                          <a:latin typeface="Times New Roman" panose="02020603050405020304" pitchFamily="18" charset="0"/>
                        </a:rPr>
                        <a:t>Sciences</a:t>
                      </a:r>
                      <a:endParaRPr lang="en-US">
                        <a:effectLst/>
                      </a:endParaRPr>
                    </a:p>
                    <a:p>
                      <a:pPr fontAlgn="t"/>
                      <a:br>
                        <a:rPr lang="en-US">
                          <a:effectLst/>
                        </a:rPr>
                      </a:br>
                      <a:endParaRPr lang="en-US">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2024</a:t>
                      </a:r>
                      <a:endParaRPr lang="en-IN" dirty="0">
                        <a:effectLst/>
                      </a:endParaRPr>
                    </a:p>
                    <a:p>
                      <a:pPr algn="ctr" rtl="0" fontAlgn="t">
                        <a:spcBef>
                          <a:spcPts val="0"/>
                        </a:spcBef>
                        <a:spcAft>
                          <a:spcPts val="0"/>
                        </a:spcAft>
                      </a:pPr>
                      <a:br>
                        <a:rPr lang="en-IN" dirty="0">
                          <a:effectLst/>
                        </a:rPr>
                      </a:br>
                      <a:r>
                        <a:rPr lang="en-IN" sz="1200" b="0" i="0" u="none" strike="noStrike" dirty="0">
                          <a:solidFill>
                            <a:srgbClr val="000000"/>
                          </a:solidFill>
                          <a:effectLst/>
                          <a:latin typeface="Times New Roman" panose="02020603050405020304" pitchFamily="18" charset="0"/>
                        </a:rPr>
                        <a:t>9</a:t>
                      </a:r>
                      <a:endParaRPr lang="en-IN" dirty="0">
                        <a:effectLst/>
                      </a:endParaRPr>
                    </a:p>
                    <a:p>
                      <a:pPr algn="ctr" rtl="0" fontAlgn="t">
                        <a:spcBef>
                          <a:spcPts val="0"/>
                        </a:spcBef>
                        <a:spcAft>
                          <a:spcPts val="0"/>
                        </a:spcAft>
                      </a:pPr>
                      <a:br>
                        <a:rPr lang="en-IN" dirty="0">
                          <a:effectLst/>
                        </a:rPr>
                      </a:br>
                      <a:r>
                        <a:rPr lang="en-IN" sz="1200" b="0" i="0" u="none" strike="noStrike" dirty="0">
                          <a:solidFill>
                            <a:srgbClr val="000000"/>
                          </a:solidFill>
                          <a:effectLst/>
                          <a:latin typeface="Times New Roman" panose="02020603050405020304" pitchFamily="18" charset="0"/>
                        </a:rPr>
                        <a:t>1-22</a:t>
                      </a:r>
                      <a:endParaRPr lang="en-IN" dirty="0">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2455-7749</a:t>
                      </a:r>
                      <a:endParaRPr lang="en-IN">
                        <a:effectLst/>
                      </a:endParaRPr>
                    </a:p>
                  </a:txBody>
                  <a:tcPr marL="73025" marR="73025"/>
                </a:tc>
                <a:tc>
                  <a:txBody>
                    <a:bodyPr/>
                    <a:lstStyle/>
                    <a:p>
                      <a:pPr algn="ctr" rtl="0" fontAlgn="t">
                        <a:spcBef>
                          <a:spcPts val="0"/>
                        </a:spcBef>
                        <a:spcAft>
                          <a:spcPts val="0"/>
                        </a:spcAft>
                      </a:pPr>
                      <a:r>
                        <a:rPr lang="en-US" sz="1200" b="0" i="0" u="none" strike="noStrike">
                          <a:solidFill>
                            <a:srgbClr val="000000"/>
                          </a:solidFill>
                          <a:effectLst/>
                          <a:latin typeface="Times New Roman" panose="02020603050405020304" pitchFamily="18" charset="0"/>
                        </a:rPr>
                        <a:t>Yes</a:t>
                      </a:r>
                      <a:endParaRPr lang="en-US">
                        <a:effectLst/>
                      </a:endParaRPr>
                    </a:p>
                    <a:p>
                      <a:pPr algn="ctr" rtl="0" fontAlgn="t">
                        <a:spcBef>
                          <a:spcPts val="0"/>
                        </a:spcBef>
                        <a:spcAft>
                          <a:spcPts val="0"/>
                        </a:spcAft>
                      </a:pPr>
                      <a:br>
                        <a:rPr lang="en-US">
                          <a:effectLst/>
                        </a:rPr>
                      </a:br>
                      <a:r>
                        <a:rPr lang="en-US" sz="1200" b="0" i="0" u="none" strike="noStrike">
                          <a:solidFill>
                            <a:srgbClr val="000000"/>
                          </a:solidFill>
                          <a:effectLst/>
                          <a:latin typeface="Times New Roman" panose="02020603050405020304" pitchFamily="18" charset="0"/>
                        </a:rPr>
                        <a:t>Scopus</a:t>
                      </a:r>
                      <a:endParaRPr lang="en-US">
                        <a:effectLst/>
                      </a:endParaRPr>
                    </a:p>
                    <a:p>
                      <a:pPr algn="ctr" rtl="0" fontAlgn="t">
                        <a:spcBef>
                          <a:spcPts val="0"/>
                        </a:spcBef>
                        <a:spcAft>
                          <a:spcPts val="0"/>
                        </a:spcAft>
                      </a:pPr>
                      <a:br>
                        <a:rPr lang="en-US">
                          <a:effectLst/>
                        </a:rPr>
                      </a:br>
                      <a:r>
                        <a:rPr lang="en-US" sz="1200" b="0" i="0" u="none" strike="noStrike">
                          <a:solidFill>
                            <a:srgbClr val="000000"/>
                          </a:solidFill>
                          <a:effectLst/>
                          <a:latin typeface="Times New Roman" panose="02020603050405020304" pitchFamily="18" charset="0"/>
                        </a:rPr>
                        <a:t>Web of Science</a:t>
                      </a:r>
                      <a:endParaRPr lang="en-US">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International</a:t>
                      </a:r>
                      <a:endParaRPr lang="en-IN">
                        <a:effectLst/>
                      </a:endParaRPr>
                    </a:p>
                  </a:txBody>
                  <a:tcPr marL="73025" marR="73025"/>
                </a:tc>
                <a:extLst>
                  <a:ext uri="{0D108BD9-81ED-4DB2-BD59-A6C34878D82A}">
                    <a16:rowId xmlns:a16="http://schemas.microsoft.com/office/drawing/2014/main" val="3075323674"/>
                  </a:ext>
                </a:extLst>
              </a:tr>
              <a:tr h="1170705">
                <a:tc>
                  <a:txBody>
                    <a:bodyPr/>
                    <a:lstStyle/>
                    <a:p>
                      <a:r>
                        <a:rPr lang="en-IN" sz="1200" b="0" dirty="0">
                          <a:latin typeface="+mn-lt"/>
                        </a:rPr>
                        <a:t>2</a:t>
                      </a:r>
                    </a:p>
                  </a:txBody>
                  <a:tcPr/>
                </a:tc>
                <a:tc>
                  <a:txBody>
                    <a:bodyPr/>
                    <a:lstStyle/>
                    <a:p>
                      <a:r>
                        <a:rPr lang="en-IN" sz="1200" b="0" dirty="0">
                          <a:latin typeface="+mn-lt"/>
                        </a:rPr>
                        <a:t>2023-24</a:t>
                      </a:r>
                    </a:p>
                  </a:txBody>
                  <a:tcPr/>
                </a:tc>
                <a:tc>
                  <a:txBody>
                    <a:bodyPr/>
                    <a:lstStyle/>
                    <a:p>
                      <a:pPr rtl="0" fontAlgn="t">
                        <a:spcBef>
                          <a:spcPts val="0"/>
                        </a:spcBef>
                        <a:spcAft>
                          <a:spcPts val="0"/>
                        </a:spcAft>
                      </a:pPr>
                      <a:r>
                        <a:rPr lang="en-US" sz="1000" b="0" i="0" u="none" strike="noStrike" dirty="0">
                          <a:solidFill>
                            <a:srgbClr val="000000"/>
                          </a:solidFill>
                          <a:effectLst/>
                          <a:latin typeface="Arial" panose="020B0604020202020204" pitchFamily="34" charset="0"/>
                          <a:hlinkClick r:id="rId2"/>
                        </a:rPr>
                        <a:t>Survey on securing wireless networks through a blockchain-based framework</a:t>
                      </a:r>
                      <a:endParaRPr lang="en-US" dirty="0">
                        <a:effectLst/>
                      </a:endParaRPr>
                    </a:p>
                  </a:txBody>
                  <a:tcPr marL="73025" marR="73025"/>
                </a:tc>
                <a:tc>
                  <a:txBody>
                    <a:bodyPr/>
                    <a:lstStyle/>
                    <a:p>
                      <a:pPr rtl="0" fontAlgn="t">
                        <a:spcBef>
                          <a:spcPts val="0"/>
                        </a:spcBef>
                        <a:spcAft>
                          <a:spcPts val="0"/>
                        </a:spcAft>
                      </a:pPr>
                      <a:r>
                        <a:rPr lang="en-US" sz="1000" b="0" i="0" u="none" strike="noStrike">
                          <a:solidFill>
                            <a:srgbClr val="000000"/>
                          </a:solidFill>
                          <a:effectLst/>
                          <a:latin typeface="Times New Roman" panose="02020603050405020304" pitchFamily="18" charset="0"/>
                        </a:rPr>
                        <a:t>Joint Autho</a:t>
                      </a:r>
                      <a:r>
                        <a:rPr lang="en-US" sz="900" b="0" i="0" u="none" strike="noStrike">
                          <a:solidFill>
                            <a:srgbClr val="000000"/>
                          </a:solidFill>
                          <a:effectLst/>
                          <a:latin typeface="Times New Roman" panose="02020603050405020304" pitchFamily="18" charset="0"/>
                        </a:rPr>
                        <a:t>r Dr. Vinesh Kumar</a:t>
                      </a:r>
                      <a:endParaRPr lang="en-US">
                        <a:effectLst/>
                      </a:endParaRPr>
                    </a:p>
                  </a:txBody>
                  <a:tcPr marL="73025" marR="73025"/>
                </a:tc>
                <a:tc>
                  <a:txBody>
                    <a:bodyPr/>
                    <a:lstStyle/>
                    <a:p>
                      <a:pPr rtl="0" fontAlgn="t">
                        <a:spcBef>
                          <a:spcPts val="0"/>
                        </a:spcBef>
                        <a:spcAft>
                          <a:spcPts val="0"/>
                        </a:spcAft>
                      </a:pPr>
                      <a:r>
                        <a:rPr lang="en-US" sz="1000" b="0" i="0" u="none" strike="noStrike">
                          <a:solidFill>
                            <a:srgbClr val="222222"/>
                          </a:solidFill>
                          <a:effectLst/>
                          <a:latin typeface="Arial" panose="020B0604020202020204" pitchFamily="34" charset="0"/>
                        </a:rPr>
                        <a:t>Journal of High Speed Networks</a:t>
                      </a:r>
                      <a:endParaRPr lang="en-US">
                        <a:effectLst/>
                      </a:endParaRPr>
                    </a:p>
                  </a:txBody>
                  <a:tcPr marL="73025" marR="73025"/>
                </a:tc>
                <a:tc>
                  <a:txBody>
                    <a:bodyPr/>
                    <a:lstStyle/>
                    <a:p>
                      <a:pPr algn="ctr" rtl="0" fontAlgn="t">
                        <a:spcBef>
                          <a:spcPts val="0"/>
                        </a:spcBef>
                        <a:spcAft>
                          <a:spcPts val="0"/>
                        </a:spcAft>
                      </a:pPr>
                      <a:r>
                        <a:rPr lang="en-IN" sz="1000" b="0" i="0" u="none" strike="noStrike" dirty="0">
                          <a:solidFill>
                            <a:srgbClr val="222222"/>
                          </a:solidFill>
                          <a:effectLst/>
                          <a:latin typeface="Arial" panose="020B0604020202020204" pitchFamily="34" charset="0"/>
                        </a:rPr>
                        <a:t>2024</a:t>
                      </a:r>
                      <a:endParaRPr lang="en-IN" dirty="0">
                        <a:effectLst/>
                      </a:endParaRPr>
                    </a:p>
                    <a:p>
                      <a:pPr algn="ctr" rtl="0" fontAlgn="t">
                        <a:spcBef>
                          <a:spcPts val="0"/>
                        </a:spcBef>
                        <a:spcAft>
                          <a:spcPts val="0"/>
                        </a:spcAft>
                      </a:pPr>
                      <a:br>
                        <a:rPr lang="en-IN" dirty="0">
                          <a:effectLst/>
                        </a:rPr>
                      </a:br>
                      <a:r>
                        <a:rPr lang="en-IN" sz="1000" b="0" i="0" u="none" strike="noStrike" dirty="0">
                          <a:solidFill>
                            <a:srgbClr val="222222"/>
                          </a:solidFill>
                          <a:effectLst/>
                          <a:latin typeface="Arial" panose="020B0604020202020204" pitchFamily="34" charset="0"/>
                        </a:rPr>
                        <a:t>30(4)</a:t>
                      </a:r>
                      <a:endParaRPr lang="en-IN" dirty="0">
                        <a:effectLst/>
                      </a:endParaRPr>
                    </a:p>
                    <a:p>
                      <a:pPr algn="ctr" rtl="0" fontAlgn="t">
                        <a:spcBef>
                          <a:spcPts val="0"/>
                        </a:spcBef>
                        <a:spcAft>
                          <a:spcPts val="0"/>
                        </a:spcAft>
                      </a:pPr>
                      <a:br>
                        <a:rPr lang="en-IN" dirty="0">
                          <a:effectLst/>
                        </a:rPr>
                      </a:br>
                      <a:r>
                        <a:rPr lang="en-IN" sz="1000" b="0" i="0" u="none" strike="noStrike" dirty="0">
                          <a:solidFill>
                            <a:srgbClr val="222222"/>
                          </a:solidFill>
                          <a:effectLst/>
                          <a:latin typeface="Arial" panose="020B0604020202020204" pitchFamily="34" charset="0"/>
                        </a:rPr>
                        <a:t>657-677</a:t>
                      </a:r>
                      <a:endParaRPr lang="en-IN" dirty="0">
                        <a:effectLst/>
                      </a:endParaRPr>
                    </a:p>
                  </a:txBody>
                  <a:tcPr marL="73025" marR="73025"/>
                </a:tc>
                <a:tc>
                  <a:txBody>
                    <a:bodyPr/>
                    <a:lstStyle/>
                    <a:p>
                      <a:pPr algn="ctr" rtl="0" fontAlgn="t">
                        <a:spcBef>
                          <a:spcPts val="0"/>
                        </a:spcBef>
                        <a:spcAft>
                          <a:spcPts val="0"/>
                        </a:spcAft>
                      </a:pPr>
                      <a:r>
                        <a:rPr lang="en-IN" sz="1050" b="0" i="0" u="none" strike="noStrike">
                          <a:solidFill>
                            <a:srgbClr val="333333"/>
                          </a:solidFill>
                          <a:effectLst/>
                          <a:latin typeface="Arial" panose="020B0604020202020204" pitchFamily="34" charset="0"/>
                        </a:rPr>
                        <a:t>0926-6801</a:t>
                      </a:r>
                      <a:endParaRPr lang="en-IN">
                        <a:effectLst/>
                      </a:endParaRPr>
                    </a:p>
                  </a:txBody>
                  <a:tcPr marL="73025" marR="73025"/>
                </a:tc>
                <a:tc>
                  <a:txBody>
                    <a:bodyPr/>
                    <a:lstStyle/>
                    <a:p>
                      <a:pPr algn="ctr" rtl="0" fontAlgn="t">
                        <a:spcBef>
                          <a:spcPts val="0"/>
                        </a:spcBef>
                        <a:spcAft>
                          <a:spcPts val="0"/>
                        </a:spcAft>
                      </a:pPr>
                      <a:r>
                        <a:rPr lang="en-US" sz="1200" b="0" i="0" u="none" strike="noStrike">
                          <a:solidFill>
                            <a:srgbClr val="000000"/>
                          </a:solidFill>
                          <a:effectLst/>
                          <a:latin typeface="Times New Roman" panose="02020603050405020304" pitchFamily="18" charset="0"/>
                        </a:rPr>
                        <a:t>Yes</a:t>
                      </a:r>
                      <a:endParaRPr lang="en-US">
                        <a:effectLst/>
                      </a:endParaRPr>
                    </a:p>
                    <a:p>
                      <a:pPr algn="ctr" rtl="0" fontAlgn="t">
                        <a:spcBef>
                          <a:spcPts val="0"/>
                        </a:spcBef>
                        <a:spcAft>
                          <a:spcPts val="0"/>
                        </a:spcAft>
                      </a:pPr>
                      <a:br>
                        <a:rPr lang="en-US">
                          <a:effectLst/>
                        </a:rPr>
                      </a:br>
                      <a:r>
                        <a:rPr lang="en-US" sz="1200" b="0" i="0" u="none" strike="noStrike">
                          <a:solidFill>
                            <a:srgbClr val="000000"/>
                          </a:solidFill>
                          <a:effectLst/>
                          <a:latin typeface="Times New Roman" panose="02020603050405020304" pitchFamily="18" charset="0"/>
                        </a:rPr>
                        <a:t>Scopus</a:t>
                      </a:r>
                      <a:endParaRPr lang="en-US">
                        <a:effectLst/>
                      </a:endParaRPr>
                    </a:p>
                    <a:p>
                      <a:pPr algn="ctr" rtl="0" fontAlgn="t">
                        <a:spcBef>
                          <a:spcPts val="0"/>
                        </a:spcBef>
                        <a:spcAft>
                          <a:spcPts val="0"/>
                        </a:spcAft>
                      </a:pPr>
                      <a:br>
                        <a:rPr lang="en-US">
                          <a:effectLst/>
                        </a:rPr>
                      </a:br>
                      <a:r>
                        <a:rPr lang="en-US" sz="1200" b="0" i="0" u="none" strike="noStrike">
                          <a:solidFill>
                            <a:srgbClr val="000000"/>
                          </a:solidFill>
                          <a:effectLst/>
                          <a:latin typeface="Times New Roman" panose="02020603050405020304" pitchFamily="18" charset="0"/>
                        </a:rPr>
                        <a:t>Web of Science</a:t>
                      </a:r>
                      <a:endParaRPr lang="en-US">
                        <a:effectLst/>
                      </a:endParaRPr>
                    </a:p>
                    <a:p>
                      <a:pPr algn="ctr" rtl="0" fontAlgn="t">
                        <a:spcBef>
                          <a:spcPts val="0"/>
                        </a:spcBef>
                        <a:spcAft>
                          <a:spcPts val="0"/>
                        </a:spcAft>
                      </a:pPr>
                      <a:br>
                        <a:rPr lang="en-US">
                          <a:effectLst/>
                        </a:rPr>
                      </a:br>
                      <a:r>
                        <a:rPr lang="en-US" sz="1200" b="0" i="0" u="none" strike="noStrike">
                          <a:solidFill>
                            <a:srgbClr val="000000"/>
                          </a:solidFill>
                          <a:effectLst/>
                          <a:latin typeface="Times New Roman" panose="02020603050405020304" pitchFamily="18" charset="0"/>
                        </a:rPr>
                        <a:t>ESCI</a:t>
                      </a:r>
                      <a:endParaRPr lang="en-US">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International</a:t>
                      </a:r>
                      <a:endParaRPr lang="en-IN" dirty="0">
                        <a:effectLst/>
                      </a:endParaRPr>
                    </a:p>
                  </a:txBody>
                  <a:tcPr marL="73025" marR="73025"/>
                </a:tc>
                <a:extLst>
                  <a:ext uri="{0D108BD9-81ED-4DB2-BD59-A6C34878D82A}">
                    <a16:rowId xmlns:a16="http://schemas.microsoft.com/office/drawing/2014/main" val="57217763"/>
                  </a:ext>
                </a:extLst>
              </a:tr>
            </a:tbl>
          </a:graphicData>
        </a:graphic>
      </p:graphicFrame>
    </p:spTree>
    <p:extLst>
      <p:ext uri="{BB962C8B-B14F-4D97-AF65-F5344CB8AC3E}">
        <p14:creationId xmlns:p14="http://schemas.microsoft.com/office/powerpoint/2010/main" val="617450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FD732B-C87C-4907-99C4-D21D4F27CDD2}"/>
              </a:ext>
            </a:extLst>
          </p:cNvPr>
          <p:cNvSpPr txBox="1"/>
          <p:nvPr/>
        </p:nvSpPr>
        <p:spPr>
          <a:xfrm>
            <a:off x="2816224" y="237066"/>
            <a:ext cx="5359400" cy="523220"/>
          </a:xfrm>
          <a:prstGeom prst="rect">
            <a:avLst/>
          </a:prstGeom>
          <a:noFill/>
        </p:spPr>
        <p:txBody>
          <a:bodyPr wrap="square" rtlCol="0">
            <a:spAutoFit/>
          </a:bodyPr>
          <a:lstStyle/>
          <a:p>
            <a:pPr algn="ctr"/>
            <a:r>
              <a:rPr lang="en-IN" sz="2800" dirty="0"/>
              <a:t>Research Publication- 2023-24</a:t>
            </a:r>
          </a:p>
        </p:txBody>
      </p:sp>
      <p:graphicFrame>
        <p:nvGraphicFramePr>
          <p:cNvPr id="3" name="Table 2">
            <a:extLst>
              <a:ext uri="{FF2B5EF4-FFF2-40B4-BE49-F238E27FC236}">
                <a16:creationId xmlns:a16="http://schemas.microsoft.com/office/drawing/2014/main" id="{D2C299BB-1BD0-48D2-ADBF-238F31AB0E3B}"/>
              </a:ext>
            </a:extLst>
          </p:cNvPr>
          <p:cNvGraphicFramePr>
            <a:graphicFrameLocks noGrp="1"/>
          </p:cNvGraphicFramePr>
          <p:nvPr>
            <p:extLst>
              <p:ext uri="{D42A27DB-BD31-4B8C-83A1-F6EECF244321}">
                <p14:modId xmlns:p14="http://schemas.microsoft.com/office/powerpoint/2010/main" val="2176296595"/>
              </p:ext>
            </p:extLst>
          </p:nvPr>
        </p:nvGraphicFramePr>
        <p:xfrm>
          <a:off x="1056481" y="788861"/>
          <a:ext cx="10079038" cy="4876800"/>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214178928"/>
                    </a:ext>
                  </a:extLst>
                </a:gridCol>
                <a:gridCol w="495325">
                  <a:extLst>
                    <a:ext uri="{9D8B030D-6E8A-4147-A177-3AD203B41FA5}">
                      <a16:colId xmlns:a16="http://schemas.microsoft.com/office/drawing/2014/main" val="2835763979"/>
                    </a:ext>
                  </a:extLst>
                </a:gridCol>
                <a:gridCol w="1028675">
                  <a:extLst>
                    <a:ext uri="{9D8B030D-6E8A-4147-A177-3AD203B41FA5}">
                      <a16:colId xmlns:a16="http://schemas.microsoft.com/office/drawing/2014/main" val="1740486567"/>
                    </a:ext>
                  </a:extLst>
                </a:gridCol>
                <a:gridCol w="1016000">
                  <a:extLst>
                    <a:ext uri="{9D8B030D-6E8A-4147-A177-3AD203B41FA5}">
                      <a16:colId xmlns:a16="http://schemas.microsoft.com/office/drawing/2014/main" val="4047704610"/>
                    </a:ext>
                  </a:extLst>
                </a:gridCol>
                <a:gridCol w="1016000">
                  <a:extLst>
                    <a:ext uri="{9D8B030D-6E8A-4147-A177-3AD203B41FA5}">
                      <a16:colId xmlns:a16="http://schemas.microsoft.com/office/drawing/2014/main" val="4231853871"/>
                    </a:ext>
                  </a:extLst>
                </a:gridCol>
                <a:gridCol w="2034858">
                  <a:extLst>
                    <a:ext uri="{9D8B030D-6E8A-4147-A177-3AD203B41FA5}">
                      <a16:colId xmlns:a16="http://schemas.microsoft.com/office/drawing/2014/main" val="813533907"/>
                    </a:ext>
                  </a:extLst>
                </a:gridCol>
                <a:gridCol w="1016000">
                  <a:extLst>
                    <a:ext uri="{9D8B030D-6E8A-4147-A177-3AD203B41FA5}">
                      <a16:colId xmlns:a16="http://schemas.microsoft.com/office/drawing/2014/main" val="3967515597"/>
                    </a:ext>
                  </a:extLst>
                </a:gridCol>
                <a:gridCol w="1948180">
                  <a:extLst>
                    <a:ext uri="{9D8B030D-6E8A-4147-A177-3AD203B41FA5}">
                      <a16:colId xmlns:a16="http://schemas.microsoft.com/office/drawing/2014/main" val="2690395946"/>
                    </a:ext>
                  </a:extLst>
                </a:gridCol>
                <a:gridCol w="1016000">
                  <a:extLst>
                    <a:ext uri="{9D8B030D-6E8A-4147-A177-3AD203B41FA5}">
                      <a16:colId xmlns:a16="http://schemas.microsoft.com/office/drawing/2014/main" val="2452456824"/>
                    </a:ext>
                  </a:extLst>
                </a:gridCol>
              </a:tblGrid>
              <a:tr h="855515">
                <a:tc>
                  <a:txBody>
                    <a:bodyPr/>
                    <a:lstStyle/>
                    <a:p>
                      <a:pPr algn="ctr"/>
                      <a:r>
                        <a:rPr lang="en-IN" sz="1200" b="0" dirty="0">
                          <a:solidFill>
                            <a:schemeClr val="tx1"/>
                          </a:solidFill>
                          <a:latin typeface="+mn-lt"/>
                        </a:rPr>
                        <a:t>S. No.</a:t>
                      </a:r>
                    </a:p>
                  </a:txBody>
                  <a:tcPr/>
                </a:tc>
                <a:tc>
                  <a:txBody>
                    <a:bodyPr/>
                    <a:lstStyle/>
                    <a:p>
                      <a:pPr algn="ctr"/>
                      <a:r>
                        <a:rPr lang="en-IN" sz="1200" b="0" dirty="0">
                          <a:solidFill>
                            <a:schemeClr val="tx1"/>
                          </a:solidFill>
                          <a:latin typeface="+mn-lt"/>
                        </a:rPr>
                        <a:t>Year</a:t>
                      </a:r>
                    </a:p>
                  </a:txBody>
                  <a:tcPr/>
                </a:tc>
                <a:tc>
                  <a:txBody>
                    <a:bodyPr/>
                    <a:lstStyle/>
                    <a:p>
                      <a:pPr algn="ctr"/>
                      <a:r>
                        <a:rPr lang="en-IN" sz="1200" b="0" dirty="0">
                          <a:solidFill>
                            <a:schemeClr val="tx1"/>
                          </a:solidFill>
                          <a:latin typeface="+mn-lt"/>
                        </a:rPr>
                        <a:t>Title Of Paper</a:t>
                      </a:r>
                    </a:p>
                  </a:txBody>
                  <a:tcPr/>
                </a:tc>
                <a:tc>
                  <a:txBody>
                    <a:bodyPr/>
                    <a:lstStyle/>
                    <a:p>
                      <a:pPr algn="ctr"/>
                      <a:r>
                        <a:rPr lang="en-IN" sz="1200" b="0" dirty="0">
                          <a:solidFill>
                            <a:schemeClr val="tx1"/>
                          </a:solidFill>
                          <a:latin typeface="+mn-lt"/>
                        </a:rPr>
                        <a:t>Name Of Author(s)</a:t>
                      </a:r>
                    </a:p>
                  </a:txBody>
                  <a:tcPr/>
                </a:tc>
                <a:tc>
                  <a:txBody>
                    <a:bodyPr/>
                    <a:lstStyle/>
                    <a:p>
                      <a:pPr algn="ctr"/>
                      <a:r>
                        <a:rPr lang="en-IN" sz="1200" b="0" dirty="0">
                          <a:solidFill>
                            <a:schemeClr val="tx1"/>
                          </a:solidFill>
                          <a:latin typeface="+mn-lt"/>
                        </a:rPr>
                        <a:t>Name Of Journals</a:t>
                      </a:r>
                    </a:p>
                  </a:txBody>
                  <a:tcPr/>
                </a:tc>
                <a:tc>
                  <a:txBody>
                    <a:bodyPr/>
                    <a:lstStyle/>
                    <a:p>
                      <a:pPr marL="43815" marR="49530" algn="ctr" rtl="0" fontAlgn="t">
                        <a:spcBef>
                          <a:spcPts val="55"/>
                        </a:spcBef>
                        <a:spcAft>
                          <a:spcPts val="0"/>
                        </a:spcAft>
                      </a:pPr>
                      <a:r>
                        <a:rPr lang="en-US" sz="1200" b="0" i="0" u="none" strike="noStrike" dirty="0">
                          <a:solidFill>
                            <a:schemeClr val="tx1"/>
                          </a:solidFill>
                          <a:effectLst/>
                          <a:latin typeface="+mn-lt"/>
                        </a:rPr>
                        <a:t>Year of Publication with Volume</a:t>
                      </a:r>
                      <a:endParaRPr lang="en-US" sz="1200" b="0" dirty="0">
                        <a:solidFill>
                          <a:schemeClr val="tx1"/>
                        </a:solidFill>
                        <a:effectLst/>
                        <a:latin typeface="+mn-lt"/>
                      </a:endParaRPr>
                    </a:p>
                    <a:p>
                      <a:pPr marL="111125" marR="117475" algn="ctr" rtl="0" fontAlgn="t">
                        <a:spcBef>
                          <a:spcPts val="0"/>
                        </a:spcBef>
                        <a:spcAft>
                          <a:spcPts val="0"/>
                        </a:spcAft>
                      </a:pPr>
                      <a:r>
                        <a:rPr lang="en-US" sz="1200" b="0" i="0" u="none" strike="noStrike" dirty="0">
                          <a:solidFill>
                            <a:schemeClr val="tx1"/>
                          </a:solidFill>
                          <a:effectLst/>
                          <a:latin typeface="+mn-lt"/>
                        </a:rPr>
                        <a:t>and Page numbers</a:t>
                      </a:r>
                      <a:endParaRPr lang="en-US" sz="1200" b="0" dirty="0">
                        <a:solidFill>
                          <a:schemeClr val="tx1"/>
                        </a:solidFill>
                        <a:effectLst/>
                        <a:latin typeface="+mn-lt"/>
                      </a:endParaRPr>
                    </a:p>
                  </a:txBody>
                  <a:tcPr marL="73025" marR="73025"/>
                </a:tc>
                <a:tc>
                  <a:txBody>
                    <a:bodyPr/>
                    <a:lstStyle/>
                    <a:p>
                      <a:pPr algn="ctr" rtl="0"/>
                      <a:r>
                        <a:rPr lang="en-IN" sz="1200" b="0" i="0" u="none" strike="noStrike" kern="1200" dirty="0">
                          <a:solidFill>
                            <a:schemeClr val="tx1"/>
                          </a:solidFill>
                          <a:effectLst/>
                          <a:latin typeface="+mn-lt"/>
                          <a:ea typeface="+mn-ea"/>
                          <a:cs typeface="+mn-cs"/>
                        </a:rPr>
                        <a:t>ISBN/ISSN</a:t>
                      </a:r>
                      <a:endParaRPr lang="en-IN" sz="1200" b="0" dirty="0">
                        <a:solidFill>
                          <a:schemeClr val="tx1"/>
                        </a:solidFill>
                        <a:effectLst/>
                        <a:latin typeface="+mn-lt"/>
                      </a:endParaRPr>
                    </a:p>
                    <a:p>
                      <a:br>
                        <a:rPr lang="en-IN" sz="1200" b="0" dirty="0">
                          <a:solidFill>
                            <a:schemeClr val="tx1"/>
                          </a:solidFill>
                          <a:latin typeface="+mn-lt"/>
                        </a:rPr>
                      </a:br>
                      <a:endParaRPr lang="en-IN" sz="1200" b="0" dirty="0">
                        <a:solidFill>
                          <a:schemeClr val="tx1"/>
                        </a:solidFill>
                        <a:latin typeface="+mn-lt"/>
                      </a:endParaRPr>
                    </a:p>
                  </a:txBody>
                  <a:tcPr/>
                </a:tc>
                <a:tc>
                  <a:txBody>
                    <a:bodyPr/>
                    <a:lstStyle/>
                    <a:p>
                      <a:pPr algn="ctr" rtl="0"/>
                      <a:r>
                        <a:rPr lang="en-IN" sz="1200" b="0" i="0" u="none" strike="noStrike" kern="1200" dirty="0">
                          <a:solidFill>
                            <a:schemeClr val="tx1"/>
                          </a:solidFill>
                          <a:effectLst/>
                          <a:latin typeface="+mn-lt"/>
                          <a:ea typeface="+mn-ea"/>
                          <a:cs typeface="+mn-cs"/>
                        </a:rPr>
                        <a:t>Indicate UGC Approved Journal</a:t>
                      </a:r>
                      <a:endParaRPr lang="en-IN" sz="1200" b="0" dirty="0">
                        <a:solidFill>
                          <a:schemeClr val="tx1"/>
                        </a:solidFill>
                        <a:effectLst/>
                        <a:latin typeface="+mn-lt"/>
                      </a:endParaRPr>
                    </a:p>
                    <a:p>
                      <a:pPr algn="ctr"/>
                      <a:br>
                        <a:rPr lang="en-IN" sz="1200" b="0" dirty="0">
                          <a:solidFill>
                            <a:schemeClr val="tx1"/>
                          </a:solidFill>
                          <a:latin typeface="+mn-lt"/>
                        </a:rPr>
                      </a:br>
                      <a:endParaRPr lang="en-IN" sz="1200" b="0" dirty="0">
                        <a:solidFill>
                          <a:schemeClr val="tx1"/>
                        </a:solidFill>
                        <a:latin typeface="+mn-lt"/>
                      </a:endParaRPr>
                    </a:p>
                  </a:txBody>
                  <a:tcPr/>
                </a:tc>
                <a:tc>
                  <a:txBody>
                    <a:bodyPr/>
                    <a:lstStyle/>
                    <a:p>
                      <a:pPr algn="ctr" rtl="0"/>
                      <a:r>
                        <a:rPr lang="en-IN" sz="1200" b="0" i="0" u="none" strike="noStrike" kern="1200" dirty="0">
                          <a:solidFill>
                            <a:schemeClr val="tx1"/>
                          </a:solidFill>
                          <a:effectLst/>
                          <a:latin typeface="+mn-lt"/>
                          <a:ea typeface="+mn-ea"/>
                          <a:cs typeface="+mn-cs"/>
                        </a:rPr>
                        <a:t>National/Inter national</a:t>
                      </a:r>
                      <a:endParaRPr lang="en-IN" sz="1200" b="0" dirty="0">
                        <a:solidFill>
                          <a:schemeClr val="tx1"/>
                        </a:solidFill>
                        <a:effectLst/>
                        <a:latin typeface="+mn-lt"/>
                      </a:endParaRPr>
                    </a:p>
                    <a:p>
                      <a:pPr algn="ctr" rtl="0"/>
                      <a:r>
                        <a:rPr lang="en-IN" sz="1200" b="0" i="0" u="none" strike="noStrike" kern="1200" dirty="0">
                          <a:solidFill>
                            <a:schemeClr val="tx1"/>
                          </a:solidFill>
                          <a:effectLst/>
                          <a:latin typeface="+mn-lt"/>
                          <a:ea typeface="+mn-ea"/>
                          <a:cs typeface="+mn-cs"/>
                        </a:rPr>
                        <a:t>Journal</a:t>
                      </a:r>
                      <a:endParaRPr lang="en-IN" sz="1200" b="0" dirty="0">
                        <a:solidFill>
                          <a:schemeClr val="tx1"/>
                        </a:solidFill>
                        <a:effectLst/>
                        <a:latin typeface="+mn-lt"/>
                      </a:endParaRPr>
                    </a:p>
                    <a:p>
                      <a:br>
                        <a:rPr lang="en-IN" sz="1200" b="0" dirty="0">
                          <a:solidFill>
                            <a:schemeClr val="tx1"/>
                          </a:solidFill>
                          <a:latin typeface="+mn-lt"/>
                        </a:rPr>
                      </a:br>
                      <a:endParaRPr lang="en-IN" sz="1200" b="0" dirty="0">
                        <a:solidFill>
                          <a:schemeClr val="tx1"/>
                        </a:solidFill>
                        <a:latin typeface="+mn-lt"/>
                      </a:endParaRPr>
                    </a:p>
                  </a:txBody>
                  <a:tcPr/>
                </a:tc>
                <a:extLst>
                  <a:ext uri="{0D108BD9-81ED-4DB2-BD59-A6C34878D82A}">
                    <a16:rowId xmlns:a16="http://schemas.microsoft.com/office/drawing/2014/main" val="409242854"/>
                  </a:ext>
                </a:extLst>
              </a:tr>
              <a:tr h="1643489">
                <a:tc>
                  <a:txBody>
                    <a:bodyPr/>
                    <a:lstStyle/>
                    <a:p>
                      <a:pPr algn="ctr"/>
                      <a:r>
                        <a:rPr lang="en-IN" sz="1200" b="0" dirty="0">
                          <a:solidFill>
                            <a:schemeClr val="tx1"/>
                          </a:solidFill>
                          <a:latin typeface="+mn-lt"/>
                        </a:rPr>
                        <a:t>3</a:t>
                      </a:r>
                    </a:p>
                  </a:txBody>
                  <a:tcPr/>
                </a:tc>
                <a:tc>
                  <a:txBody>
                    <a:bodyPr/>
                    <a:lstStyle/>
                    <a:p>
                      <a:pPr algn="ctr"/>
                      <a:r>
                        <a:rPr lang="en-IN" sz="1200" b="0" dirty="0">
                          <a:solidFill>
                            <a:schemeClr val="tx1"/>
                          </a:solidFill>
                          <a:latin typeface="+mn-lt"/>
                        </a:rPr>
                        <a:t>2023-24</a:t>
                      </a:r>
                    </a:p>
                  </a:txBody>
                  <a:tcPr/>
                </a:tc>
                <a:tc>
                  <a:txBody>
                    <a:bodyPr/>
                    <a:lstStyle/>
                    <a:p>
                      <a:pPr rtl="0" fontAlgn="t">
                        <a:spcBef>
                          <a:spcPts val="0"/>
                        </a:spcBef>
                        <a:spcAft>
                          <a:spcPts val="0"/>
                        </a:spcAft>
                      </a:pPr>
                      <a:r>
                        <a:rPr lang="en-US" sz="1100" b="0" i="0" u="none" strike="noStrike">
                          <a:solidFill>
                            <a:srgbClr val="000000"/>
                          </a:solidFill>
                          <a:effectLst/>
                          <a:latin typeface="Times New Roman" panose="02020603050405020304" pitchFamily="18" charset="0"/>
                        </a:rPr>
                        <a:t>A comparative analysis and classification of cancerous brain tumors detection based on classical machine learning and deep transfer learning models</a:t>
                      </a:r>
                      <a:endParaRPr lang="en-US">
                        <a:effectLst/>
                      </a:endParaRPr>
                    </a:p>
                  </a:txBody>
                  <a:tcPr marL="73025" marR="73025"/>
                </a:tc>
                <a:tc>
                  <a:txBody>
                    <a:bodyPr/>
                    <a:lstStyle/>
                    <a:p>
                      <a:pPr rtl="0" fontAlgn="t">
                        <a:spcBef>
                          <a:spcPts val="0"/>
                        </a:spcBef>
                        <a:spcAft>
                          <a:spcPts val="0"/>
                        </a:spcAft>
                      </a:pPr>
                      <a:r>
                        <a:rPr lang="en-US" sz="1100" b="0" i="0" u="none" strike="noStrike">
                          <a:solidFill>
                            <a:srgbClr val="000000"/>
                          </a:solidFill>
                          <a:effectLst/>
                          <a:latin typeface="Times New Roman" panose="02020603050405020304" pitchFamily="18" charset="0"/>
                        </a:rPr>
                        <a:t>First/Principal/Corresponding author (If more than 2 authors)</a:t>
                      </a:r>
                      <a:endParaRPr lang="en-US">
                        <a:effectLst/>
                      </a:endParaRPr>
                    </a:p>
                    <a:p>
                      <a:pPr rtl="0" fontAlgn="t">
                        <a:spcBef>
                          <a:spcPts val="0"/>
                        </a:spcBef>
                        <a:spcAft>
                          <a:spcPts val="0"/>
                        </a:spcAft>
                      </a:pPr>
                      <a:br>
                        <a:rPr lang="en-US">
                          <a:effectLst/>
                        </a:rPr>
                      </a:br>
                      <a:r>
                        <a:rPr lang="en-US" sz="1200" b="0" i="0" u="none" strike="noStrike">
                          <a:solidFill>
                            <a:srgbClr val="000000"/>
                          </a:solidFill>
                          <a:effectLst/>
                          <a:latin typeface="Times New Roman" panose="02020603050405020304" pitchFamily="18" charset="0"/>
                        </a:rPr>
                        <a:t>Dr Yajuvendra Pratap Singh</a:t>
                      </a:r>
                      <a:endParaRPr lang="en-US">
                        <a:effectLst/>
                      </a:endParaRPr>
                    </a:p>
                  </a:txBody>
                  <a:tcPr marL="73025" marR="73025"/>
                </a:tc>
                <a:tc>
                  <a:txBody>
                    <a:bodyPr/>
                    <a:lstStyle/>
                    <a:p>
                      <a:pPr algn="ctr" rtl="0" fontAlgn="t">
                        <a:spcBef>
                          <a:spcPts val="0"/>
                        </a:spcBef>
                        <a:spcAft>
                          <a:spcPts val="0"/>
                        </a:spcAft>
                      </a:pPr>
                      <a:r>
                        <a:rPr lang="en-IN" sz="1100" b="0" i="0" u="none" strike="noStrike">
                          <a:solidFill>
                            <a:srgbClr val="000000"/>
                          </a:solidFill>
                          <a:effectLst/>
                          <a:latin typeface="Times New Roman" panose="02020603050405020304" pitchFamily="18" charset="0"/>
                        </a:rPr>
                        <a:t>Multimedia Tools and Applications </a:t>
                      </a:r>
                      <a:endParaRPr lang="en-IN">
                        <a:effectLst/>
                      </a:endParaRPr>
                    </a:p>
                  </a:txBody>
                  <a:tcPr marL="73025" marR="73025"/>
                </a:tc>
                <a:tc>
                  <a:txBody>
                    <a:bodyPr/>
                    <a:lstStyle/>
                    <a:p>
                      <a:pPr algn="ctr" rtl="0" fontAlgn="t">
                        <a:spcBef>
                          <a:spcPts val="0"/>
                        </a:spcBef>
                        <a:spcAft>
                          <a:spcPts val="0"/>
                        </a:spcAft>
                      </a:pPr>
                      <a:r>
                        <a:rPr lang="en-IN" sz="1000" b="0" i="0" u="none" strike="noStrike" dirty="0">
                          <a:solidFill>
                            <a:srgbClr val="222222"/>
                          </a:solidFill>
                          <a:effectLst/>
                          <a:latin typeface="Arial" panose="020B0604020202020204" pitchFamily="34" charset="0"/>
                        </a:rPr>
                        <a:t>2023-24</a:t>
                      </a:r>
                      <a:endParaRPr lang="en-IN" dirty="0">
                        <a:effectLst/>
                      </a:endParaRPr>
                    </a:p>
                    <a:p>
                      <a:pPr algn="ctr" rtl="0" fontAlgn="t">
                        <a:spcBef>
                          <a:spcPts val="0"/>
                        </a:spcBef>
                        <a:spcAft>
                          <a:spcPts val="0"/>
                        </a:spcAft>
                      </a:pPr>
                      <a:br>
                        <a:rPr lang="en-IN" dirty="0">
                          <a:effectLst/>
                        </a:rPr>
                      </a:br>
                      <a:r>
                        <a:rPr lang="en-IN" sz="1000" b="0" i="0" u="none" strike="noStrike" dirty="0">
                          <a:solidFill>
                            <a:srgbClr val="222222"/>
                          </a:solidFill>
                          <a:effectLst/>
                          <a:latin typeface="Arial" panose="020B0604020202020204" pitchFamily="34" charset="0"/>
                        </a:rPr>
                        <a:t> 83 </a:t>
                      </a:r>
                      <a:endParaRPr lang="en-IN" dirty="0">
                        <a:effectLst/>
                      </a:endParaRPr>
                    </a:p>
                    <a:p>
                      <a:pPr algn="ctr" rtl="0" fontAlgn="t">
                        <a:spcBef>
                          <a:spcPts val="0"/>
                        </a:spcBef>
                        <a:spcAft>
                          <a:spcPts val="0"/>
                        </a:spcAft>
                      </a:pPr>
                      <a:br>
                        <a:rPr lang="en-IN" dirty="0">
                          <a:effectLst/>
                        </a:rPr>
                      </a:br>
                      <a:r>
                        <a:rPr lang="en-IN" sz="1000" b="0" i="0" u="none" strike="noStrike" dirty="0">
                          <a:solidFill>
                            <a:srgbClr val="222222"/>
                          </a:solidFill>
                          <a:effectLst/>
                          <a:latin typeface="Arial" panose="020B0604020202020204" pitchFamily="34" charset="0"/>
                        </a:rPr>
                        <a:t>39537-3956</a:t>
                      </a:r>
                      <a:endParaRPr lang="en-IN" dirty="0">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ISSN 1573-7721</a:t>
                      </a:r>
                      <a:endParaRPr lang="en-IN">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SCI/SCIE</a:t>
                      </a:r>
                      <a:endParaRPr lang="en-IN">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International</a:t>
                      </a:r>
                      <a:endParaRPr lang="en-IN">
                        <a:effectLst/>
                      </a:endParaRPr>
                    </a:p>
                  </a:txBody>
                  <a:tcPr marL="73025" marR="73025"/>
                </a:tc>
                <a:extLst>
                  <a:ext uri="{0D108BD9-81ED-4DB2-BD59-A6C34878D82A}">
                    <a16:rowId xmlns:a16="http://schemas.microsoft.com/office/drawing/2014/main" val="3075323674"/>
                  </a:ext>
                </a:extLst>
              </a:tr>
              <a:tr h="1170705">
                <a:tc>
                  <a:txBody>
                    <a:bodyPr/>
                    <a:lstStyle/>
                    <a:p>
                      <a:pPr algn="ctr"/>
                      <a:r>
                        <a:rPr lang="en-IN" sz="1200" b="0" dirty="0">
                          <a:solidFill>
                            <a:schemeClr val="tx1"/>
                          </a:solidFill>
                          <a:latin typeface="+mn-lt"/>
                        </a:rPr>
                        <a:t>4</a:t>
                      </a:r>
                    </a:p>
                  </a:txBody>
                  <a:tcPr/>
                </a:tc>
                <a:tc>
                  <a:txBody>
                    <a:bodyPr/>
                    <a:lstStyle/>
                    <a:p>
                      <a:pPr algn="ctr"/>
                      <a:r>
                        <a:rPr lang="en-IN" sz="1200" b="0" dirty="0">
                          <a:solidFill>
                            <a:schemeClr val="tx1"/>
                          </a:solidFill>
                          <a:latin typeface="+mn-lt"/>
                        </a:rPr>
                        <a:t>2023-24</a:t>
                      </a:r>
                    </a:p>
                  </a:txBody>
                  <a:tcPr/>
                </a:tc>
                <a:tc>
                  <a:txBody>
                    <a:bodyPr/>
                    <a:lstStyle/>
                    <a:p>
                      <a:pPr rtl="0" fontAlgn="t">
                        <a:spcBef>
                          <a:spcPts val="0"/>
                        </a:spcBef>
                        <a:spcAft>
                          <a:spcPts val="0"/>
                        </a:spcAft>
                      </a:pPr>
                      <a:r>
                        <a:rPr lang="en-US" sz="1100" b="0" i="0" u="none" strike="noStrike">
                          <a:solidFill>
                            <a:srgbClr val="000000"/>
                          </a:solidFill>
                          <a:effectLst/>
                          <a:latin typeface="Times New Roman" panose="02020603050405020304" pitchFamily="18" charset="0"/>
                        </a:rPr>
                        <a:t>A Comparative Study of Early Stage Alzheimer's Disease Classification using various Transfer Learning CNN Frameworks</a:t>
                      </a:r>
                      <a:endParaRPr lang="en-US">
                        <a:effectLst/>
                      </a:endParaRPr>
                    </a:p>
                  </a:txBody>
                  <a:tcPr marL="73025" marR="73025"/>
                </a:tc>
                <a:tc>
                  <a:txBody>
                    <a:bodyPr/>
                    <a:lstStyle/>
                    <a:p>
                      <a:pPr rtl="0" fontAlgn="t">
                        <a:spcBef>
                          <a:spcPts val="0"/>
                        </a:spcBef>
                        <a:spcAft>
                          <a:spcPts val="0"/>
                        </a:spcAft>
                      </a:pPr>
                      <a:r>
                        <a:rPr lang="en-US" sz="1100" b="0" i="0" u="none" strike="noStrike">
                          <a:solidFill>
                            <a:srgbClr val="000000"/>
                          </a:solidFill>
                          <a:effectLst/>
                          <a:latin typeface="Times New Roman" panose="02020603050405020304" pitchFamily="18" charset="0"/>
                        </a:rPr>
                        <a:t>First/Principal/Corresponding author (If more than 2 authors)</a:t>
                      </a:r>
                      <a:endParaRPr lang="en-US">
                        <a:effectLst/>
                      </a:endParaRPr>
                    </a:p>
                    <a:p>
                      <a:pPr rtl="0" fontAlgn="t">
                        <a:spcBef>
                          <a:spcPts val="0"/>
                        </a:spcBef>
                        <a:spcAft>
                          <a:spcPts val="0"/>
                        </a:spcAft>
                      </a:pPr>
                      <a:r>
                        <a:rPr lang="en-US" sz="1200" b="0" i="0" u="none" strike="noStrike">
                          <a:solidFill>
                            <a:srgbClr val="000000"/>
                          </a:solidFill>
                          <a:effectLst/>
                          <a:latin typeface="Times New Roman" panose="02020603050405020304" pitchFamily="18" charset="0"/>
                        </a:rPr>
                        <a:t>Dr Yajuvendra Pratap Singh</a:t>
                      </a:r>
                      <a:endParaRPr lang="en-US">
                        <a:effectLst/>
                      </a:endParaRPr>
                    </a:p>
                  </a:txBody>
                  <a:tcPr marL="73025" marR="73025"/>
                </a:tc>
                <a:tc>
                  <a:txBody>
                    <a:bodyPr/>
                    <a:lstStyle/>
                    <a:p>
                      <a:pPr algn="ctr" rtl="0" fontAlgn="t">
                        <a:spcBef>
                          <a:spcPts val="0"/>
                        </a:spcBef>
                        <a:spcAft>
                          <a:spcPts val="0"/>
                        </a:spcAft>
                      </a:pPr>
                      <a:r>
                        <a:rPr lang="en-IN" sz="1100" b="0" i="0" u="none" strike="noStrike">
                          <a:solidFill>
                            <a:srgbClr val="000000"/>
                          </a:solidFill>
                          <a:effectLst/>
                          <a:latin typeface="Times New Roman" panose="02020603050405020304" pitchFamily="18" charset="0"/>
                        </a:rPr>
                        <a:t>Network: Computation in Neural System</a:t>
                      </a:r>
                      <a:endParaRPr lang="en-IN">
                        <a:effectLst/>
                      </a:endParaRPr>
                    </a:p>
                  </a:txBody>
                  <a:tcPr marL="73025" marR="73025"/>
                </a:tc>
                <a:tc>
                  <a:txBody>
                    <a:bodyPr/>
                    <a:lstStyle/>
                    <a:p>
                      <a:pPr algn="ctr" rtl="0" fontAlgn="t">
                        <a:spcBef>
                          <a:spcPts val="0"/>
                        </a:spcBef>
                        <a:spcAft>
                          <a:spcPts val="0"/>
                        </a:spcAft>
                      </a:pPr>
                      <a:r>
                        <a:rPr lang="en-IN" sz="1000" b="0" i="0" u="none" strike="noStrike" dirty="0">
                          <a:solidFill>
                            <a:srgbClr val="222222"/>
                          </a:solidFill>
                          <a:effectLst/>
                          <a:latin typeface="Arial" panose="020B0604020202020204" pitchFamily="34" charset="0"/>
                        </a:rPr>
                        <a:t>2023-24 </a:t>
                      </a:r>
                      <a:endParaRPr lang="en-IN" dirty="0">
                        <a:effectLst/>
                      </a:endParaRPr>
                    </a:p>
                    <a:p>
                      <a:pPr algn="ctr" rtl="0" fontAlgn="t">
                        <a:spcBef>
                          <a:spcPts val="0"/>
                        </a:spcBef>
                        <a:spcAft>
                          <a:spcPts val="0"/>
                        </a:spcAft>
                      </a:pPr>
                      <a:br>
                        <a:rPr lang="en-IN" dirty="0">
                          <a:effectLst/>
                        </a:rPr>
                      </a:br>
                      <a:r>
                        <a:rPr lang="en-IN" sz="1000" b="0" i="0" u="none" strike="noStrike" dirty="0">
                          <a:solidFill>
                            <a:srgbClr val="222222"/>
                          </a:solidFill>
                          <a:effectLst/>
                          <a:latin typeface="Arial" panose="020B0604020202020204" pitchFamily="34" charset="0"/>
                        </a:rPr>
                        <a:t>35 </a:t>
                      </a:r>
                      <a:endParaRPr lang="en-IN" dirty="0">
                        <a:effectLst/>
                      </a:endParaRPr>
                    </a:p>
                    <a:p>
                      <a:pPr algn="ctr" rtl="0" fontAlgn="t">
                        <a:spcBef>
                          <a:spcPts val="0"/>
                        </a:spcBef>
                        <a:spcAft>
                          <a:spcPts val="0"/>
                        </a:spcAft>
                      </a:pPr>
                      <a:r>
                        <a:rPr lang="en-IN" sz="1000" b="0" i="0" u="none" strike="noStrike" dirty="0">
                          <a:solidFill>
                            <a:srgbClr val="222222"/>
                          </a:solidFill>
                          <a:effectLst/>
                          <a:latin typeface="Arial" panose="020B0604020202020204" pitchFamily="34" charset="0"/>
                        </a:rPr>
                        <a:t>1-29</a:t>
                      </a:r>
                      <a:endParaRPr lang="en-IN" dirty="0">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0954-898X</a:t>
                      </a:r>
                      <a:endParaRPr lang="en-IN">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SCI/SCIE</a:t>
                      </a:r>
                      <a:endParaRPr lang="en-IN">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International</a:t>
                      </a:r>
                      <a:endParaRPr lang="en-IN" dirty="0">
                        <a:effectLst/>
                      </a:endParaRPr>
                    </a:p>
                  </a:txBody>
                  <a:tcPr marL="73025" marR="73025"/>
                </a:tc>
                <a:extLst>
                  <a:ext uri="{0D108BD9-81ED-4DB2-BD59-A6C34878D82A}">
                    <a16:rowId xmlns:a16="http://schemas.microsoft.com/office/drawing/2014/main" val="57217763"/>
                  </a:ext>
                </a:extLst>
              </a:tr>
            </a:tbl>
          </a:graphicData>
        </a:graphic>
      </p:graphicFrame>
    </p:spTree>
    <p:extLst>
      <p:ext uri="{BB962C8B-B14F-4D97-AF65-F5344CB8AC3E}">
        <p14:creationId xmlns:p14="http://schemas.microsoft.com/office/powerpoint/2010/main" val="283576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CADA53-57FF-403D-BF83-688966A0FB27}"/>
              </a:ext>
            </a:extLst>
          </p:cNvPr>
          <p:cNvSpPr txBox="1"/>
          <p:nvPr/>
        </p:nvSpPr>
        <p:spPr>
          <a:xfrm>
            <a:off x="2816224" y="237066"/>
            <a:ext cx="5359400" cy="523220"/>
          </a:xfrm>
          <a:prstGeom prst="rect">
            <a:avLst/>
          </a:prstGeom>
          <a:noFill/>
        </p:spPr>
        <p:txBody>
          <a:bodyPr wrap="square" rtlCol="0">
            <a:spAutoFit/>
          </a:bodyPr>
          <a:lstStyle/>
          <a:p>
            <a:pPr algn="ctr"/>
            <a:r>
              <a:rPr lang="en-IN" sz="2800" dirty="0"/>
              <a:t>Research Publication- 2023-24</a:t>
            </a:r>
          </a:p>
        </p:txBody>
      </p:sp>
      <p:graphicFrame>
        <p:nvGraphicFramePr>
          <p:cNvPr id="4" name="Table 3">
            <a:extLst>
              <a:ext uri="{FF2B5EF4-FFF2-40B4-BE49-F238E27FC236}">
                <a16:creationId xmlns:a16="http://schemas.microsoft.com/office/drawing/2014/main" id="{69356CBD-7E1B-4817-B18D-5083F70636F8}"/>
              </a:ext>
            </a:extLst>
          </p:cNvPr>
          <p:cNvGraphicFramePr>
            <a:graphicFrameLocks noGrp="1"/>
          </p:cNvGraphicFramePr>
          <p:nvPr>
            <p:extLst>
              <p:ext uri="{D42A27DB-BD31-4B8C-83A1-F6EECF244321}">
                <p14:modId xmlns:p14="http://schemas.microsoft.com/office/powerpoint/2010/main" val="931052797"/>
              </p:ext>
            </p:extLst>
          </p:nvPr>
        </p:nvGraphicFramePr>
        <p:xfrm>
          <a:off x="1056481" y="788861"/>
          <a:ext cx="10079038" cy="4922520"/>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214178928"/>
                    </a:ext>
                  </a:extLst>
                </a:gridCol>
                <a:gridCol w="508000">
                  <a:extLst>
                    <a:ext uri="{9D8B030D-6E8A-4147-A177-3AD203B41FA5}">
                      <a16:colId xmlns:a16="http://schemas.microsoft.com/office/drawing/2014/main" val="2835763979"/>
                    </a:ext>
                  </a:extLst>
                </a:gridCol>
                <a:gridCol w="1016000">
                  <a:extLst>
                    <a:ext uri="{9D8B030D-6E8A-4147-A177-3AD203B41FA5}">
                      <a16:colId xmlns:a16="http://schemas.microsoft.com/office/drawing/2014/main" val="1740486567"/>
                    </a:ext>
                  </a:extLst>
                </a:gridCol>
                <a:gridCol w="1016000">
                  <a:extLst>
                    <a:ext uri="{9D8B030D-6E8A-4147-A177-3AD203B41FA5}">
                      <a16:colId xmlns:a16="http://schemas.microsoft.com/office/drawing/2014/main" val="4047704610"/>
                    </a:ext>
                  </a:extLst>
                </a:gridCol>
                <a:gridCol w="1016000">
                  <a:extLst>
                    <a:ext uri="{9D8B030D-6E8A-4147-A177-3AD203B41FA5}">
                      <a16:colId xmlns:a16="http://schemas.microsoft.com/office/drawing/2014/main" val="4231853871"/>
                    </a:ext>
                  </a:extLst>
                </a:gridCol>
                <a:gridCol w="2034858">
                  <a:extLst>
                    <a:ext uri="{9D8B030D-6E8A-4147-A177-3AD203B41FA5}">
                      <a16:colId xmlns:a16="http://schemas.microsoft.com/office/drawing/2014/main" val="813533907"/>
                    </a:ext>
                  </a:extLst>
                </a:gridCol>
                <a:gridCol w="1016000">
                  <a:extLst>
                    <a:ext uri="{9D8B030D-6E8A-4147-A177-3AD203B41FA5}">
                      <a16:colId xmlns:a16="http://schemas.microsoft.com/office/drawing/2014/main" val="3967515597"/>
                    </a:ext>
                  </a:extLst>
                </a:gridCol>
                <a:gridCol w="1948180">
                  <a:extLst>
                    <a:ext uri="{9D8B030D-6E8A-4147-A177-3AD203B41FA5}">
                      <a16:colId xmlns:a16="http://schemas.microsoft.com/office/drawing/2014/main" val="2690395946"/>
                    </a:ext>
                  </a:extLst>
                </a:gridCol>
                <a:gridCol w="1016000">
                  <a:extLst>
                    <a:ext uri="{9D8B030D-6E8A-4147-A177-3AD203B41FA5}">
                      <a16:colId xmlns:a16="http://schemas.microsoft.com/office/drawing/2014/main" val="2452456824"/>
                    </a:ext>
                  </a:extLst>
                </a:gridCol>
              </a:tblGrid>
              <a:tr h="855515">
                <a:tc>
                  <a:txBody>
                    <a:bodyPr/>
                    <a:lstStyle/>
                    <a:p>
                      <a:pPr algn="ctr"/>
                      <a:r>
                        <a:rPr lang="en-IN" sz="1200" b="0" dirty="0">
                          <a:solidFill>
                            <a:schemeClr val="tx1"/>
                          </a:solidFill>
                          <a:latin typeface="+mn-lt"/>
                        </a:rPr>
                        <a:t>S. No.</a:t>
                      </a:r>
                    </a:p>
                  </a:txBody>
                  <a:tcPr/>
                </a:tc>
                <a:tc>
                  <a:txBody>
                    <a:bodyPr/>
                    <a:lstStyle/>
                    <a:p>
                      <a:pPr algn="ctr"/>
                      <a:r>
                        <a:rPr lang="en-IN" sz="1200" b="0" dirty="0">
                          <a:solidFill>
                            <a:schemeClr val="tx1"/>
                          </a:solidFill>
                          <a:latin typeface="+mn-lt"/>
                        </a:rPr>
                        <a:t>Year</a:t>
                      </a:r>
                    </a:p>
                  </a:txBody>
                  <a:tcPr/>
                </a:tc>
                <a:tc>
                  <a:txBody>
                    <a:bodyPr/>
                    <a:lstStyle/>
                    <a:p>
                      <a:pPr algn="ctr"/>
                      <a:r>
                        <a:rPr lang="en-IN" sz="1200" b="0" dirty="0">
                          <a:solidFill>
                            <a:schemeClr val="tx1"/>
                          </a:solidFill>
                          <a:latin typeface="+mn-lt"/>
                        </a:rPr>
                        <a:t>Title Of Paper</a:t>
                      </a:r>
                    </a:p>
                  </a:txBody>
                  <a:tcPr/>
                </a:tc>
                <a:tc>
                  <a:txBody>
                    <a:bodyPr/>
                    <a:lstStyle/>
                    <a:p>
                      <a:pPr algn="ctr"/>
                      <a:r>
                        <a:rPr lang="en-IN" sz="1200" b="0" dirty="0">
                          <a:solidFill>
                            <a:schemeClr val="tx1"/>
                          </a:solidFill>
                          <a:latin typeface="+mn-lt"/>
                        </a:rPr>
                        <a:t>Name Of Author(s)</a:t>
                      </a:r>
                    </a:p>
                  </a:txBody>
                  <a:tcPr/>
                </a:tc>
                <a:tc>
                  <a:txBody>
                    <a:bodyPr/>
                    <a:lstStyle/>
                    <a:p>
                      <a:pPr algn="ctr"/>
                      <a:r>
                        <a:rPr lang="en-IN" sz="1200" b="0" dirty="0">
                          <a:solidFill>
                            <a:schemeClr val="tx1"/>
                          </a:solidFill>
                          <a:latin typeface="+mn-lt"/>
                        </a:rPr>
                        <a:t>Name Of Journals</a:t>
                      </a:r>
                    </a:p>
                  </a:txBody>
                  <a:tcPr/>
                </a:tc>
                <a:tc>
                  <a:txBody>
                    <a:bodyPr/>
                    <a:lstStyle/>
                    <a:p>
                      <a:pPr marL="43815" marR="49530" algn="ctr" rtl="0" fontAlgn="t">
                        <a:spcBef>
                          <a:spcPts val="55"/>
                        </a:spcBef>
                        <a:spcAft>
                          <a:spcPts val="0"/>
                        </a:spcAft>
                      </a:pPr>
                      <a:r>
                        <a:rPr lang="en-US" sz="1200" b="0" i="0" u="none" strike="noStrike" dirty="0">
                          <a:solidFill>
                            <a:schemeClr val="tx1"/>
                          </a:solidFill>
                          <a:effectLst/>
                          <a:latin typeface="+mn-lt"/>
                        </a:rPr>
                        <a:t>Year of Publication with Volume</a:t>
                      </a:r>
                      <a:endParaRPr lang="en-US" sz="1200" b="0" dirty="0">
                        <a:solidFill>
                          <a:schemeClr val="tx1"/>
                        </a:solidFill>
                        <a:effectLst/>
                        <a:latin typeface="+mn-lt"/>
                      </a:endParaRPr>
                    </a:p>
                    <a:p>
                      <a:pPr marL="111125" marR="117475" algn="ctr" rtl="0" fontAlgn="t">
                        <a:spcBef>
                          <a:spcPts val="0"/>
                        </a:spcBef>
                        <a:spcAft>
                          <a:spcPts val="0"/>
                        </a:spcAft>
                      </a:pPr>
                      <a:r>
                        <a:rPr lang="en-US" sz="1200" b="0" i="0" u="none" strike="noStrike" dirty="0">
                          <a:solidFill>
                            <a:schemeClr val="tx1"/>
                          </a:solidFill>
                          <a:effectLst/>
                          <a:latin typeface="+mn-lt"/>
                        </a:rPr>
                        <a:t>and Page numbers</a:t>
                      </a:r>
                      <a:endParaRPr lang="en-US" sz="1200" b="0" dirty="0">
                        <a:solidFill>
                          <a:schemeClr val="tx1"/>
                        </a:solidFill>
                        <a:effectLst/>
                        <a:latin typeface="+mn-lt"/>
                      </a:endParaRPr>
                    </a:p>
                  </a:txBody>
                  <a:tcPr marL="73025" marR="73025"/>
                </a:tc>
                <a:tc>
                  <a:txBody>
                    <a:bodyPr/>
                    <a:lstStyle/>
                    <a:p>
                      <a:pPr algn="ctr" rtl="0"/>
                      <a:r>
                        <a:rPr lang="en-IN" sz="1200" b="0" i="0" u="none" strike="noStrike" kern="1200" dirty="0">
                          <a:solidFill>
                            <a:schemeClr val="tx1"/>
                          </a:solidFill>
                          <a:effectLst/>
                          <a:latin typeface="+mn-lt"/>
                          <a:ea typeface="+mn-ea"/>
                          <a:cs typeface="+mn-cs"/>
                        </a:rPr>
                        <a:t>ISBN/ISSN</a:t>
                      </a:r>
                      <a:endParaRPr lang="en-IN" sz="1200" b="0" dirty="0">
                        <a:solidFill>
                          <a:schemeClr val="tx1"/>
                        </a:solidFill>
                        <a:effectLst/>
                        <a:latin typeface="+mn-lt"/>
                      </a:endParaRPr>
                    </a:p>
                    <a:p>
                      <a:pPr algn="ctr"/>
                      <a:br>
                        <a:rPr lang="en-IN" sz="1200" b="0" dirty="0">
                          <a:solidFill>
                            <a:schemeClr val="tx1"/>
                          </a:solidFill>
                          <a:latin typeface="+mn-lt"/>
                        </a:rPr>
                      </a:br>
                      <a:endParaRPr lang="en-IN" sz="1200" b="0" dirty="0">
                        <a:solidFill>
                          <a:schemeClr val="tx1"/>
                        </a:solidFill>
                        <a:latin typeface="+mn-lt"/>
                      </a:endParaRPr>
                    </a:p>
                  </a:txBody>
                  <a:tcPr/>
                </a:tc>
                <a:tc>
                  <a:txBody>
                    <a:bodyPr/>
                    <a:lstStyle/>
                    <a:p>
                      <a:pPr algn="ctr" rtl="0"/>
                      <a:r>
                        <a:rPr lang="en-IN" sz="1200" b="0" i="0" u="none" strike="noStrike" kern="1200" dirty="0">
                          <a:solidFill>
                            <a:schemeClr val="tx1"/>
                          </a:solidFill>
                          <a:effectLst/>
                          <a:latin typeface="+mn-lt"/>
                          <a:ea typeface="+mn-ea"/>
                          <a:cs typeface="+mn-cs"/>
                        </a:rPr>
                        <a:t>Indicate UGC Approved Journal</a:t>
                      </a:r>
                      <a:endParaRPr lang="en-IN" sz="1200" b="0" dirty="0">
                        <a:solidFill>
                          <a:schemeClr val="tx1"/>
                        </a:solidFill>
                        <a:effectLst/>
                        <a:latin typeface="+mn-lt"/>
                      </a:endParaRPr>
                    </a:p>
                    <a:p>
                      <a:pPr algn="ctr"/>
                      <a:br>
                        <a:rPr lang="en-IN" sz="1200" b="0" dirty="0">
                          <a:solidFill>
                            <a:schemeClr val="tx1"/>
                          </a:solidFill>
                          <a:latin typeface="+mn-lt"/>
                        </a:rPr>
                      </a:br>
                      <a:endParaRPr lang="en-IN" sz="1200" b="0" dirty="0">
                        <a:solidFill>
                          <a:schemeClr val="tx1"/>
                        </a:solidFill>
                        <a:latin typeface="+mn-lt"/>
                      </a:endParaRPr>
                    </a:p>
                  </a:txBody>
                  <a:tcPr/>
                </a:tc>
                <a:tc>
                  <a:txBody>
                    <a:bodyPr/>
                    <a:lstStyle/>
                    <a:p>
                      <a:pPr algn="ctr" rtl="0"/>
                      <a:r>
                        <a:rPr lang="en-IN" sz="1200" b="0" i="0" u="none" strike="noStrike" kern="1200" dirty="0">
                          <a:solidFill>
                            <a:schemeClr val="tx1"/>
                          </a:solidFill>
                          <a:effectLst/>
                          <a:latin typeface="+mn-lt"/>
                          <a:ea typeface="+mn-ea"/>
                          <a:cs typeface="+mn-cs"/>
                        </a:rPr>
                        <a:t>National/Inter national</a:t>
                      </a:r>
                      <a:endParaRPr lang="en-IN" sz="1200" b="0" dirty="0">
                        <a:solidFill>
                          <a:schemeClr val="tx1"/>
                        </a:solidFill>
                        <a:effectLst/>
                        <a:latin typeface="+mn-lt"/>
                      </a:endParaRPr>
                    </a:p>
                    <a:p>
                      <a:pPr algn="ctr" rtl="0"/>
                      <a:r>
                        <a:rPr lang="en-IN" sz="1200" b="0" i="0" u="none" strike="noStrike" kern="1200" dirty="0">
                          <a:solidFill>
                            <a:schemeClr val="tx1"/>
                          </a:solidFill>
                          <a:effectLst/>
                          <a:latin typeface="+mn-lt"/>
                          <a:ea typeface="+mn-ea"/>
                          <a:cs typeface="+mn-cs"/>
                        </a:rPr>
                        <a:t>Journal</a:t>
                      </a:r>
                      <a:endParaRPr lang="en-IN" sz="1200" b="0" dirty="0">
                        <a:solidFill>
                          <a:schemeClr val="tx1"/>
                        </a:solidFill>
                        <a:effectLst/>
                        <a:latin typeface="+mn-lt"/>
                      </a:endParaRPr>
                    </a:p>
                    <a:p>
                      <a:pPr algn="ctr"/>
                      <a:br>
                        <a:rPr lang="en-IN" sz="1200" b="0" dirty="0">
                          <a:solidFill>
                            <a:schemeClr val="tx1"/>
                          </a:solidFill>
                          <a:latin typeface="+mn-lt"/>
                        </a:rPr>
                      </a:br>
                      <a:endParaRPr lang="en-IN" sz="1200" b="0" dirty="0">
                        <a:solidFill>
                          <a:schemeClr val="tx1"/>
                        </a:solidFill>
                        <a:latin typeface="+mn-lt"/>
                      </a:endParaRPr>
                    </a:p>
                  </a:txBody>
                  <a:tcPr/>
                </a:tc>
                <a:extLst>
                  <a:ext uri="{0D108BD9-81ED-4DB2-BD59-A6C34878D82A}">
                    <a16:rowId xmlns:a16="http://schemas.microsoft.com/office/drawing/2014/main" val="409242854"/>
                  </a:ext>
                </a:extLst>
              </a:tr>
              <a:tr h="1643489">
                <a:tc>
                  <a:txBody>
                    <a:bodyPr/>
                    <a:lstStyle/>
                    <a:p>
                      <a:pPr algn="ctr"/>
                      <a:r>
                        <a:rPr lang="en-IN" sz="1200" b="0" dirty="0">
                          <a:solidFill>
                            <a:schemeClr val="tx1"/>
                          </a:solidFill>
                          <a:latin typeface="+mn-lt"/>
                        </a:rPr>
                        <a:t>5</a:t>
                      </a:r>
                    </a:p>
                  </a:txBody>
                  <a:tcPr/>
                </a:tc>
                <a:tc>
                  <a:txBody>
                    <a:bodyPr/>
                    <a:lstStyle/>
                    <a:p>
                      <a:pPr algn="ctr"/>
                      <a:r>
                        <a:rPr lang="en-IN" sz="1200" b="0" dirty="0">
                          <a:solidFill>
                            <a:schemeClr val="tx1"/>
                          </a:solidFill>
                          <a:latin typeface="+mn-lt"/>
                        </a:rPr>
                        <a:t>2023-24</a:t>
                      </a:r>
                    </a:p>
                  </a:txBody>
                  <a:tcPr/>
                </a:tc>
                <a:tc>
                  <a:txBody>
                    <a:bodyPr/>
                    <a:lstStyle/>
                    <a:p>
                      <a:pPr rtl="0" fontAlgn="t">
                        <a:spcBef>
                          <a:spcPts val="0"/>
                        </a:spcBef>
                        <a:spcAft>
                          <a:spcPts val="0"/>
                        </a:spcAft>
                      </a:pPr>
                      <a:r>
                        <a:rPr lang="en-US" sz="1100" b="0" i="0" u="none" strike="noStrike" dirty="0">
                          <a:solidFill>
                            <a:srgbClr val="000000"/>
                          </a:solidFill>
                          <a:effectLst/>
                          <a:latin typeface="Times New Roman" panose="02020603050405020304" pitchFamily="18" charset="0"/>
                        </a:rPr>
                        <a:t>A Comparative Study of Early Stage Alzheimer's Disease Classification using various Transfer Learning CNN Frameworks</a:t>
                      </a:r>
                      <a:endParaRPr lang="en-US" dirty="0">
                        <a:effectLst/>
                      </a:endParaRPr>
                    </a:p>
                  </a:txBody>
                  <a:tcPr marL="73025" marR="73025"/>
                </a:tc>
                <a:tc>
                  <a:txBody>
                    <a:bodyPr/>
                    <a:lstStyle/>
                    <a:p>
                      <a:pPr rtl="0" fontAlgn="t">
                        <a:spcBef>
                          <a:spcPts val="0"/>
                        </a:spcBef>
                        <a:spcAft>
                          <a:spcPts val="0"/>
                        </a:spcAft>
                      </a:pPr>
                      <a:r>
                        <a:rPr lang="en-US" sz="1100" b="0" i="0" u="none" strike="noStrike">
                          <a:solidFill>
                            <a:srgbClr val="000000"/>
                          </a:solidFill>
                          <a:effectLst/>
                          <a:latin typeface="Times New Roman" panose="02020603050405020304" pitchFamily="18" charset="0"/>
                        </a:rPr>
                        <a:t>First/Principal/Corresponding author (If more than 2 authors)</a:t>
                      </a:r>
                      <a:endParaRPr lang="en-US">
                        <a:effectLst/>
                      </a:endParaRPr>
                    </a:p>
                    <a:p>
                      <a:pPr rtl="0" fontAlgn="t">
                        <a:spcBef>
                          <a:spcPts val="0"/>
                        </a:spcBef>
                        <a:spcAft>
                          <a:spcPts val="0"/>
                        </a:spcAft>
                      </a:pPr>
                      <a:r>
                        <a:rPr lang="en-US" sz="1200" b="0" i="0" u="none" strike="noStrike">
                          <a:solidFill>
                            <a:srgbClr val="000000"/>
                          </a:solidFill>
                          <a:effectLst/>
                          <a:latin typeface="Times New Roman" panose="02020603050405020304" pitchFamily="18" charset="0"/>
                        </a:rPr>
                        <a:t>Dr Yajuvendra Pratap Singh</a:t>
                      </a:r>
                      <a:endParaRPr lang="en-US">
                        <a:effectLst/>
                      </a:endParaRPr>
                    </a:p>
                  </a:txBody>
                  <a:tcPr marL="73025" marR="73025"/>
                </a:tc>
                <a:tc>
                  <a:txBody>
                    <a:bodyPr/>
                    <a:lstStyle/>
                    <a:p>
                      <a:pPr algn="ctr" rtl="0" fontAlgn="t">
                        <a:spcBef>
                          <a:spcPts val="0"/>
                        </a:spcBef>
                        <a:spcAft>
                          <a:spcPts val="0"/>
                        </a:spcAft>
                      </a:pPr>
                      <a:r>
                        <a:rPr lang="en-IN" sz="1100" b="0" i="0" u="none" strike="noStrike">
                          <a:solidFill>
                            <a:srgbClr val="000000"/>
                          </a:solidFill>
                          <a:effectLst/>
                          <a:latin typeface="Times New Roman" panose="02020603050405020304" pitchFamily="18" charset="0"/>
                        </a:rPr>
                        <a:t>Network: Computation in Neural System</a:t>
                      </a:r>
                      <a:endParaRPr lang="en-IN">
                        <a:effectLst/>
                      </a:endParaRPr>
                    </a:p>
                  </a:txBody>
                  <a:tcPr marL="73025" marR="73025"/>
                </a:tc>
                <a:tc>
                  <a:txBody>
                    <a:bodyPr/>
                    <a:lstStyle/>
                    <a:p>
                      <a:pPr algn="ctr" rtl="0" fontAlgn="t">
                        <a:spcBef>
                          <a:spcPts val="0"/>
                        </a:spcBef>
                        <a:spcAft>
                          <a:spcPts val="0"/>
                        </a:spcAft>
                      </a:pPr>
                      <a:r>
                        <a:rPr lang="en-IN" sz="1000" b="0" i="0" u="none" strike="noStrike" dirty="0">
                          <a:solidFill>
                            <a:srgbClr val="222222"/>
                          </a:solidFill>
                          <a:effectLst/>
                          <a:latin typeface="Arial" panose="020B0604020202020204" pitchFamily="34" charset="0"/>
                        </a:rPr>
                        <a:t>2023-24 </a:t>
                      </a:r>
                      <a:endParaRPr lang="en-IN" dirty="0">
                        <a:effectLst/>
                      </a:endParaRPr>
                    </a:p>
                    <a:p>
                      <a:pPr algn="ctr" rtl="0" fontAlgn="t">
                        <a:spcBef>
                          <a:spcPts val="0"/>
                        </a:spcBef>
                        <a:spcAft>
                          <a:spcPts val="0"/>
                        </a:spcAft>
                      </a:pPr>
                      <a:br>
                        <a:rPr lang="en-IN" dirty="0">
                          <a:effectLst/>
                        </a:rPr>
                      </a:br>
                      <a:r>
                        <a:rPr lang="en-IN" sz="1000" b="0" i="0" u="none" strike="noStrike" dirty="0">
                          <a:solidFill>
                            <a:srgbClr val="222222"/>
                          </a:solidFill>
                          <a:effectLst/>
                          <a:latin typeface="Arial" panose="020B0604020202020204" pitchFamily="34" charset="0"/>
                        </a:rPr>
                        <a:t>35 </a:t>
                      </a:r>
                      <a:endParaRPr lang="en-IN" dirty="0">
                        <a:effectLst/>
                      </a:endParaRPr>
                    </a:p>
                    <a:p>
                      <a:pPr algn="ctr" rtl="0" fontAlgn="t">
                        <a:spcBef>
                          <a:spcPts val="0"/>
                        </a:spcBef>
                        <a:spcAft>
                          <a:spcPts val="0"/>
                        </a:spcAft>
                      </a:pPr>
                      <a:r>
                        <a:rPr lang="en-IN" sz="1000" b="0" i="0" u="none" strike="noStrike" dirty="0">
                          <a:solidFill>
                            <a:srgbClr val="222222"/>
                          </a:solidFill>
                          <a:effectLst/>
                          <a:latin typeface="Arial" panose="020B0604020202020204" pitchFamily="34" charset="0"/>
                        </a:rPr>
                        <a:t>1-29</a:t>
                      </a:r>
                      <a:endParaRPr lang="en-IN" dirty="0">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0954-898X</a:t>
                      </a:r>
                      <a:endParaRPr lang="en-IN">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SCI/SCIE</a:t>
                      </a:r>
                      <a:endParaRPr lang="en-IN">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International</a:t>
                      </a:r>
                      <a:endParaRPr lang="en-IN">
                        <a:effectLst/>
                      </a:endParaRPr>
                    </a:p>
                  </a:txBody>
                  <a:tcPr marL="73025" marR="73025"/>
                </a:tc>
                <a:extLst>
                  <a:ext uri="{0D108BD9-81ED-4DB2-BD59-A6C34878D82A}">
                    <a16:rowId xmlns:a16="http://schemas.microsoft.com/office/drawing/2014/main" val="3075323674"/>
                  </a:ext>
                </a:extLst>
              </a:tr>
              <a:tr h="1170705">
                <a:tc>
                  <a:txBody>
                    <a:bodyPr/>
                    <a:lstStyle/>
                    <a:p>
                      <a:pPr algn="ctr"/>
                      <a:r>
                        <a:rPr lang="en-IN" sz="1200" b="0" dirty="0">
                          <a:solidFill>
                            <a:schemeClr val="tx1"/>
                          </a:solidFill>
                          <a:latin typeface="+mn-lt"/>
                        </a:rPr>
                        <a:t>6</a:t>
                      </a:r>
                    </a:p>
                  </a:txBody>
                  <a:tcPr/>
                </a:tc>
                <a:tc>
                  <a:txBody>
                    <a:bodyPr/>
                    <a:lstStyle/>
                    <a:p>
                      <a:pPr algn="ctr"/>
                      <a:r>
                        <a:rPr lang="en-IN" sz="1200" b="0" dirty="0">
                          <a:solidFill>
                            <a:schemeClr val="tx1"/>
                          </a:solidFill>
                          <a:latin typeface="+mn-lt"/>
                        </a:rPr>
                        <a:t>2023-24</a:t>
                      </a:r>
                    </a:p>
                  </a:txBody>
                  <a:tcPr/>
                </a:tc>
                <a:tc>
                  <a:txBody>
                    <a:bodyPr/>
                    <a:lstStyle/>
                    <a:p>
                      <a:pPr rtl="0" fontAlgn="t">
                        <a:spcBef>
                          <a:spcPts val="2400"/>
                        </a:spcBef>
                        <a:spcAft>
                          <a:spcPts val="0"/>
                        </a:spcAft>
                      </a:pPr>
                      <a:r>
                        <a:rPr lang="en-US" sz="1100" b="0" i="0" u="none" strike="noStrike">
                          <a:solidFill>
                            <a:srgbClr val="1C1D1E"/>
                          </a:solidFill>
                          <a:effectLst/>
                          <a:latin typeface="Arial" panose="020B0604020202020204" pitchFamily="34" charset="0"/>
                        </a:rPr>
                        <a:t>Advancements in Machine Learning and Artificial Intelligence in Polymer Science: A Comprehensive Review</a:t>
                      </a:r>
                      <a:endParaRPr lang="en-US" b="1">
                        <a:effectLst/>
                      </a:endParaRPr>
                    </a:p>
                    <a:p>
                      <a:pPr fontAlgn="t"/>
                      <a:br>
                        <a:rPr lang="en-US">
                          <a:effectLst/>
                        </a:rPr>
                      </a:br>
                      <a:endParaRPr lang="en-US">
                        <a:effectLst/>
                      </a:endParaRPr>
                    </a:p>
                  </a:txBody>
                  <a:tcPr marL="73025" marR="73025"/>
                </a:tc>
                <a:tc>
                  <a:txBody>
                    <a:bodyPr/>
                    <a:lstStyle/>
                    <a:p>
                      <a:pPr rtl="0" fontAlgn="t">
                        <a:spcBef>
                          <a:spcPts val="0"/>
                        </a:spcBef>
                        <a:spcAft>
                          <a:spcPts val="0"/>
                        </a:spcAft>
                      </a:pPr>
                      <a:r>
                        <a:rPr lang="en-US" sz="1100" b="0" i="0" u="none" strike="noStrike">
                          <a:solidFill>
                            <a:srgbClr val="000000"/>
                          </a:solidFill>
                          <a:effectLst/>
                          <a:latin typeface="Times New Roman" panose="02020603050405020304" pitchFamily="18" charset="0"/>
                        </a:rPr>
                        <a:t>First Author</a:t>
                      </a:r>
                      <a:endParaRPr lang="en-US">
                        <a:effectLst/>
                      </a:endParaRPr>
                    </a:p>
                    <a:p>
                      <a:pPr rtl="0" fontAlgn="t">
                        <a:spcBef>
                          <a:spcPts val="0"/>
                        </a:spcBef>
                        <a:spcAft>
                          <a:spcPts val="0"/>
                        </a:spcAft>
                      </a:pPr>
                      <a:r>
                        <a:rPr lang="en-US" sz="1100" b="0" i="0" u="none" strike="noStrike">
                          <a:solidFill>
                            <a:srgbClr val="000000"/>
                          </a:solidFill>
                          <a:effectLst/>
                          <a:latin typeface="Times New Roman" panose="02020603050405020304" pitchFamily="18" charset="0"/>
                        </a:rPr>
                        <a:t>Ms. Sheetal Mavi</a:t>
                      </a:r>
                      <a:endParaRPr lang="en-US">
                        <a:effectLst/>
                      </a:endParaRPr>
                    </a:p>
                    <a:p>
                      <a:pPr rtl="0" fontAlgn="t">
                        <a:spcBef>
                          <a:spcPts val="0"/>
                        </a:spcBef>
                        <a:spcAft>
                          <a:spcPts val="0"/>
                        </a:spcAft>
                      </a:pPr>
                      <a:r>
                        <a:rPr lang="en-US" sz="1100" b="0" i="0" u="none" strike="noStrike">
                          <a:solidFill>
                            <a:srgbClr val="000000"/>
                          </a:solidFill>
                          <a:effectLst/>
                          <a:latin typeface="Times New Roman" panose="02020603050405020304" pitchFamily="18" charset="0"/>
                        </a:rPr>
                        <a:t>Co-author </a:t>
                      </a:r>
                      <a:endParaRPr lang="en-US">
                        <a:effectLst/>
                      </a:endParaRPr>
                    </a:p>
                    <a:p>
                      <a:pPr rtl="0" fontAlgn="t">
                        <a:spcBef>
                          <a:spcPts val="0"/>
                        </a:spcBef>
                        <a:spcAft>
                          <a:spcPts val="0"/>
                        </a:spcAft>
                      </a:pPr>
                      <a:r>
                        <a:rPr lang="en-US" sz="1100" b="0" i="0" u="none" strike="noStrike">
                          <a:solidFill>
                            <a:srgbClr val="000000"/>
                          </a:solidFill>
                          <a:effectLst/>
                          <a:latin typeface="Times New Roman" panose="02020603050405020304" pitchFamily="18" charset="0"/>
                        </a:rPr>
                        <a:t>Dr. Sarita Kadian</a:t>
                      </a:r>
                      <a:endParaRPr lang="en-US">
                        <a:effectLst/>
                      </a:endParaRPr>
                    </a:p>
                  </a:txBody>
                  <a:tcPr marL="73025" marR="73025"/>
                </a:tc>
                <a:tc>
                  <a:txBody>
                    <a:bodyPr/>
                    <a:lstStyle/>
                    <a:p>
                      <a:pPr algn="ctr" rtl="0" fontAlgn="t">
                        <a:spcBef>
                          <a:spcPts val="0"/>
                        </a:spcBef>
                        <a:spcAft>
                          <a:spcPts val="0"/>
                        </a:spcAft>
                      </a:pPr>
                      <a:r>
                        <a:rPr lang="en-IN" sz="1100" b="0" i="0" u="none" strike="noStrike">
                          <a:solidFill>
                            <a:srgbClr val="000000"/>
                          </a:solidFill>
                          <a:effectLst/>
                          <a:latin typeface="Times New Roman" panose="02020603050405020304" pitchFamily="18" charset="0"/>
                        </a:rPr>
                        <a:t>Macromolecular Symposia</a:t>
                      </a:r>
                      <a:endParaRPr lang="en-IN">
                        <a:effectLst/>
                      </a:endParaRPr>
                    </a:p>
                  </a:txBody>
                  <a:tcPr marL="73025" marR="73025"/>
                </a:tc>
                <a:tc>
                  <a:txBody>
                    <a:bodyPr/>
                    <a:lstStyle/>
                    <a:p>
                      <a:pPr algn="ctr" rtl="0" fontAlgn="t">
                        <a:spcBef>
                          <a:spcPts val="0"/>
                        </a:spcBef>
                        <a:spcAft>
                          <a:spcPts val="0"/>
                        </a:spcAft>
                      </a:pPr>
                      <a:r>
                        <a:rPr lang="en-IN" sz="1000" b="0" i="0" u="none" strike="noStrike" dirty="0">
                          <a:solidFill>
                            <a:srgbClr val="222222"/>
                          </a:solidFill>
                          <a:effectLst/>
                          <a:latin typeface="Arial" panose="020B0604020202020204" pitchFamily="34" charset="0"/>
                        </a:rPr>
                        <a:t>2024</a:t>
                      </a:r>
                      <a:endParaRPr lang="en-IN" dirty="0">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ISSN:1521-3900</a:t>
                      </a:r>
                      <a:endParaRPr lang="en-IN">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Scopus</a:t>
                      </a:r>
                      <a:endParaRPr lang="en-IN">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International</a:t>
                      </a:r>
                      <a:endParaRPr lang="en-IN" dirty="0">
                        <a:effectLst/>
                      </a:endParaRPr>
                    </a:p>
                  </a:txBody>
                  <a:tcPr marL="73025" marR="73025"/>
                </a:tc>
                <a:extLst>
                  <a:ext uri="{0D108BD9-81ED-4DB2-BD59-A6C34878D82A}">
                    <a16:rowId xmlns:a16="http://schemas.microsoft.com/office/drawing/2014/main" val="57217763"/>
                  </a:ext>
                </a:extLst>
              </a:tr>
            </a:tbl>
          </a:graphicData>
        </a:graphic>
      </p:graphicFrame>
    </p:spTree>
    <p:extLst>
      <p:ext uri="{BB962C8B-B14F-4D97-AF65-F5344CB8AC3E}">
        <p14:creationId xmlns:p14="http://schemas.microsoft.com/office/powerpoint/2010/main" val="291429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8AE3EF-AF53-4AA3-BDF2-DC5B70781A99}"/>
              </a:ext>
            </a:extLst>
          </p:cNvPr>
          <p:cNvSpPr txBox="1"/>
          <p:nvPr/>
        </p:nvSpPr>
        <p:spPr>
          <a:xfrm>
            <a:off x="2816224" y="237066"/>
            <a:ext cx="5359400" cy="523220"/>
          </a:xfrm>
          <a:prstGeom prst="rect">
            <a:avLst/>
          </a:prstGeom>
          <a:noFill/>
        </p:spPr>
        <p:txBody>
          <a:bodyPr wrap="square" rtlCol="0">
            <a:spAutoFit/>
          </a:bodyPr>
          <a:lstStyle/>
          <a:p>
            <a:pPr algn="ctr"/>
            <a:r>
              <a:rPr lang="en-IN" sz="2800" dirty="0"/>
              <a:t>Research Publication- 2023-24</a:t>
            </a:r>
          </a:p>
        </p:txBody>
      </p:sp>
      <p:graphicFrame>
        <p:nvGraphicFramePr>
          <p:cNvPr id="4" name="Table 3">
            <a:extLst>
              <a:ext uri="{FF2B5EF4-FFF2-40B4-BE49-F238E27FC236}">
                <a16:creationId xmlns:a16="http://schemas.microsoft.com/office/drawing/2014/main" id="{AA5937D4-EC6B-4FCE-8089-2E56D12CADD7}"/>
              </a:ext>
            </a:extLst>
          </p:cNvPr>
          <p:cNvGraphicFramePr>
            <a:graphicFrameLocks noGrp="1"/>
          </p:cNvGraphicFramePr>
          <p:nvPr>
            <p:extLst>
              <p:ext uri="{D42A27DB-BD31-4B8C-83A1-F6EECF244321}">
                <p14:modId xmlns:p14="http://schemas.microsoft.com/office/powerpoint/2010/main" val="3729307886"/>
              </p:ext>
            </p:extLst>
          </p:nvPr>
        </p:nvGraphicFramePr>
        <p:xfrm>
          <a:off x="1043796" y="788862"/>
          <a:ext cx="10091723" cy="3530479"/>
        </p:xfrm>
        <a:graphic>
          <a:graphicData uri="http://schemas.openxmlformats.org/drawingml/2006/table">
            <a:tbl>
              <a:tblPr firstRow="1" bandRow="1">
                <a:tableStyleId>{5C22544A-7EE6-4342-B048-85BDC9FD1C3A}</a:tableStyleId>
              </a:tblPr>
              <a:tblGrid>
                <a:gridCol w="520685">
                  <a:extLst>
                    <a:ext uri="{9D8B030D-6E8A-4147-A177-3AD203B41FA5}">
                      <a16:colId xmlns:a16="http://schemas.microsoft.com/office/drawing/2014/main" val="214178928"/>
                    </a:ext>
                  </a:extLst>
                </a:gridCol>
                <a:gridCol w="508000">
                  <a:extLst>
                    <a:ext uri="{9D8B030D-6E8A-4147-A177-3AD203B41FA5}">
                      <a16:colId xmlns:a16="http://schemas.microsoft.com/office/drawing/2014/main" val="2835763979"/>
                    </a:ext>
                  </a:extLst>
                </a:gridCol>
                <a:gridCol w="1395338">
                  <a:extLst>
                    <a:ext uri="{9D8B030D-6E8A-4147-A177-3AD203B41FA5}">
                      <a16:colId xmlns:a16="http://schemas.microsoft.com/office/drawing/2014/main" val="1740486567"/>
                    </a:ext>
                  </a:extLst>
                </a:gridCol>
                <a:gridCol w="1362973">
                  <a:extLst>
                    <a:ext uri="{9D8B030D-6E8A-4147-A177-3AD203B41FA5}">
                      <a16:colId xmlns:a16="http://schemas.microsoft.com/office/drawing/2014/main" val="4047704610"/>
                    </a:ext>
                  </a:extLst>
                </a:gridCol>
                <a:gridCol w="1578634">
                  <a:extLst>
                    <a:ext uri="{9D8B030D-6E8A-4147-A177-3AD203B41FA5}">
                      <a16:colId xmlns:a16="http://schemas.microsoft.com/office/drawing/2014/main" val="4231853871"/>
                    </a:ext>
                  </a:extLst>
                </a:gridCol>
                <a:gridCol w="1138687">
                  <a:extLst>
                    <a:ext uri="{9D8B030D-6E8A-4147-A177-3AD203B41FA5}">
                      <a16:colId xmlns:a16="http://schemas.microsoft.com/office/drawing/2014/main" val="813533907"/>
                    </a:ext>
                  </a:extLst>
                </a:gridCol>
                <a:gridCol w="1371600">
                  <a:extLst>
                    <a:ext uri="{9D8B030D-6E8A-4147-A177-3AD203B41FA5}">
                      <a16:colId xmlns:a16="http://schemas.microsoft.com/office/drawing/2014/main" val="3967515597"/>
                    </a:ext>
                  </a:extLst>
                </a:gridCol>
                <a:gridCol w="1199806">
                  <a:extLst>
                    <a:ext uri="{9D8B030D-6E8A-4147-A177-3AD203B41FA5}">
                      <a16:colId xmlns:a16="http://schemas.microsoft.com/office/drawing/2014/main" val="2690395946"/>
                    </a:ext>
                  </a:extLst>
                </a:gridCol>
                <a:gridCol w="1016000">
                  <a:extLst>
                    <a:ext uri="{9D8B030D-6E8A-4147-A177-3AD203B41FA5}">
                      <a16:colId xmlns:a16="http://schemas.microsoft.com/office/drawing/2014/main" val="2452456824"/>
                    </a:ext>
                  </a:extLst>
                </a:gridCol>
              </a:tblGrid>
              <a:tr h="734625">
                <a:tc>
                  <a:txBody>
                    <a:bodyPr/>
                    <a:lstStyle/>
                    <a:p>
                      <a:pPr algn="ctr"/>
                      <a:r>
                        <a:rPr lang="en-IN" sz="1200" b="0" dirty="0">
                          <a:solidFill>
                            <a:schemeClr val="bg1"/>
                          </a:solidFill>
                          <a:latin typeface="+mn-lt"/>
                        </a:rPr>
                        <a:t>S. No.</a:t>
                      </a:r>
                    </a:p>
                  </a:txBody>
                  <a:tcPr/>
                </a:tc>
                <a:tc>
                  <a:txBody>
                    <a:bodyPr/>
                    <a:lstStyle/>
                    <a:p>
                      <a:pPr algn="ctr"/>
                      <a:r>
                        <a:rPr lang="en-IN" sz="1200" b="0" dirty="0">
                          <a:solidFill>
                            <a:schemeClr val="bg1"/>
                          </a:solidFill>
                          <a:latin typeface="+mn-lt"/>
                        </a:rPr>
                        <a:t>Year</a:t>
                      </a:r>
                    </a:p>
                  </a:txBody>
                  <a:tcPr/>
                </a:tc>
                <a:tc>
                  <a:txBody>
                    <a:bodyPr/>
                    <a:lstStyle/>
                    <a:p>
                      <a:pPr algn="ctr"/>
                      <a:r>
                        <a:rPr lang="en-IN" sz="1200" b="0" dirty="0">
                          <a:solidFill>
                            <a:schemeClr val="bg1"/>
                          </a:solidFill>
                          <a:latin typeface="+mn-lt"/>
                        </a:rPr>
                        <a:t>Title of Paper</a:t>
                      </a:r>
                    </a:p>
                  </a:txBody>
                  <a:tcPr/>
                </a:tc>
                <a:tc>
                  <a:txBody>
                    <a:bodyPr/>
                    <a:lstStyle/>
                    <a:p>
                      <a:pPr algn="ctr"/>
                      <a:r>
                        <a:rPr lang="en-IN" sz="1200" b="0" dirty="0">
                          <a:solidFill>
                            <a:schemeClr val="bg1"/>
                          </a:solidFill>
                          <a:latin typeface="+mn-lt"/>
                        </a:rPr>
                        <a:t>Name of Author(s)</a:t>
                      </a:r>
                    </a:p>
                  </a:txBody>
                  <a:tcPr/>
                </a:tc>
                <a:tc>
                  <a:txBody>
                    <a:bodyPr/>
                    <a:lstStyle/>
                    <a:p>
                      <a:pPr algn="ctr"/>
                      <a:r>
                        <a:rPr lang="en-IN" sz="1200" b="0" dirty="0">
                          <a:solidFill>
                            <a:schemeClr val="bg1"/>
                          </a:solidFill>
                          <a:latin typeface="+mn-lt"/>
                        </a:rPr>
                        <a:t>Name of Journals</a:t>
                      </a:r>
                    </a:p>
                  </a:txBody>
                  <a:tcPr/>
                </a:tc>
                <a:tc>
                  <a:txBody>
                    <a:bodyPr/>
                    <a:lstStyle/>
                    <a:p>
                      <a:pPr marL="43815" marR="49530" algn="ctr" rtl="0" fontAlgn="t">
                        <a:spcBef>
                          <a:spcPts val="55"/>
                        </a:spcBef>
                        <a:spcAft>
                          <a:spcPts val="0"/>
                        </a:spcAft>
                      </a:pPr>
                      <a:r>
                        <a:rPr lang="en-US" sz="1200" b="0" i="0" u="none" strike="noStrike" dirty="0">
                          <a:solidFill>
                            <a:schemeClr val="bg1"/>
                          </a:solidFill>
                          <a:effectLst/>
                          <a:latin typeface="+mn-lt"/>
                        </a:rPr>
                        <a:t>Year of Publication with Volume</a:t>
                      </a:r>
                      <a:endParaRPr lang="en-US" sz="1200" b="0" dirty="0">
                        <a:solidFill>
                          <a:schemeClr val="bg1"/>
                        </a:solidFill>
                        <a:effectLst/>
                        <a:latin typeface="+mn-lt"/>
                      </a:endParaRPr>
                    </a:p>
                    <a:p>
                      <a:pPr marL="111125" marR="117475" algn="ctr" rtl="0" fontAlgn="t">
                        <a:spcBef>
                          <a:spcPts val="0"/>
                        </a:spcBef>
                        <a:spcAft>
                          <a:spcPts val="0"/>
                        </a:spcAft>
                      </a:pPr>
                      <a:r>
                        <a:rPr lang="en-US" sz="1200" b="0" i="0" u="none" strike="noStrike" dirty="0">
                          <a:solidFill>
                            <a:schemeClr val="bg1"/>
                          </a:solidFill>
                          <a:effectLst/>
                          <a:latin typeface="+mn-lt"/>
                        </a:rPr>
                        <a:t>and Page numbers</a:t>
                      </a:r>
                      <a:endParaRPr lang="en-US" sz="1200" b="0" dirty="0">
                        <a:solidFill>
                          <a:schemeClr val="bg1"/>
                        </a:solidFill>
                        <a:effectLst/>
                        <a:latin typeface="+mn-lt"/>
                      </a:endParaRPr>
                    </a:p>
                  </a:txBody>
                  <a:tcPr marL="73025" marR="73025"/>
                </a:tc>
                <a:tc>
                  <a:txBody>
                    <a:bodyPr/>
                    <a:lstStyle/>
                    <a:p>
                      <a:pPr algn="ctr" rtl="0"/>
                      <a:r>
                        <a:rPr lang="en-IN" sz="1200" b="0" i="0" u="none" strike="noStrike" kern="1200" dirty="0">
                          <a:solidFill>
                            <a:schemeClr val="bg1"/>
                          </a:solidFill>
                          <a:effectLst/>
                          <a:latin typeface="+mn-lt"/>
                          <a:ea typeface="+mn-ea"/>
                          <a:cs typeface="+mn-cs"/>
                        </a:rPr>
                        <a:t>ISBN/ISSN</a:t>
                      </a:r>
                      <a:endParaRPr lang="en-IN" sz="1200" b="0" dirty="0">
                        <a:solidFill>
                          <a:schemeClr val="bg1"/>
                        </a:solidFill>
                        <a:effectLst/>
                        <a:latin typeface="+mn-lt"/>
                      </a:endParaRPr>
                    </a:p>
                    <a:p>
                      <a:pPr algn="ctr"/>
                      <a:br>
                        <a:rPr lang="en-IN" sz="1200" b="0" dirty="0">
                          <a:solidFill>
                            <a:schemeClr val="bg1"/>
                          </a:solidFill>
                          <a:latin typeface="+mn-lt"/>
                        </a:rPr>
                      </a:br>
                      <a:endParaRPr lang="en-IN" sz="1200" b="0" dirty="0">
                        <a:solidFill>
                          <a:schemeClr val="bg1"/>
                        </a:solidFill>
                        <a:latin typeface="+mn-lt"/>
                      </a:endParaRPr>
                    </a:p>
                  </a:txBody>
                  <a:tcPr/>
                </a:tc>
                <a:tc>
                  <a:txBody>
                    <a:bodyPr/>
                    <a:lstStyle/>
                    <a:p>
                      <a:pPr algn="ctr" rtl="0"/>
                      <a:r>
                        <a:rPr lang="en-IN" sz="1200" b="0" i="0" u="none" strike="noStrike" kern="1200" dirty="0">
                          <a:solidFill>
                            <a:schemeClr val="bg1"/>
                          </a:solidFill>
                          <a:effectLst/>
                          <a:latin typeface="+mn-lt"/>
                          <a:ea typeface="+mn-ea"/>
                          <a:cs typeface="+mn-cs"/>
                        </a:rPr>
                        <a:t>Indicate UGC Approved Journal</a:t>
                      </a:r>
                      <a:endParaRPr lang="en-IN" sz="1200" b="0" dirty="0">
                        <a:solidFill>
                          <a:schemeClr val="bg1"/>
                        </a:solidFill>
                        <a:effectLst/>
                        <a:latin typeface="+mn-lt"/>
                      </a:endParaRPr>
                    </a:p>
                    <a:p>
                      <a:pPr algn="ctr"/>
                      <a:br>
                        <a:rPr lang="en-IN" sz="1200" b="0" dirty="0">
                          <a:solidFill>
                            <a:schemeClr val="bg1"/>
                          </a:solidFill>
                          <a:latin typeface="+mn-lt"/>
                        </a:rPr>
                      </a:br>
                      <a:endParaRPr lang="en-IN" sz="1200" b="0" dirty="0">
                        <a:solidFill>
                          <a:schemeClr val="bg1"/>
                        </a:solidFill>
                        <a:latin typeface="+mn-lt"/>
                      </a:endParaRPr>
                    </a:p>
                  </a:txBody>
                  <a:tcPr/>
                </a:tc>
                <a:tc>
                  <a:txBody>
                    <a:bodyPr/>
                    <a:lstStyle/>
                    <a:p>
                      <a:pPr algn="ctr" rtl="0"/>
                      <a:r>
                        <a:rPr lang="en-IN" sz="1200" b="0" i="0" u="none" strike="noStrike" kern="1200" dirty="0">
                          <a:solidFill>
                            <a:schemeClr val="bg1"/>
                          </a:solidFill>
                          <a:effectLst/>
                          <a:latin typeface="+mn-lt"/>
                          <a:ea typeface="+mn-ea"/>
                          <a:cs typeface="+mn-cs"/>
                        </a:rPr>
                        <a:t>National/Inter national</a:t>
                      </a:r>
                      <a:endParaRPr lang="en-IN" sz="1200" b="0" dirty="0">
                        <a:solidFill>
                          <a:schemeClr val="bg1"/>
                        </a:solidFill>
                        <a:effectLst/>
                        <a:latin typeface="+mn-lt"/>
                      </a:endParaRPr>
                    </a:p>
                    <a:p>
                      <a:pPr algn="ctr" rtl="0"/>
                      <a:r>
                        <a:rPr lang="en-IN" sz="1200" b="0" i="0" u="none" strike="noStrike" kern="1200" dirty="0">
                          <a:solidFill>
                            <a:schemeClr val="bg1"/>
                          </a:solidFill>
                          <a:effectLst/>
                          <a:latin typeface="+mn-lt"/>
                          <a:ea typeface="+mn-ea"/>
                          <a:cs typeface="+mn-cs"/>
                        </a:rPr>
                        <a:t>Journal</a:t>
                      </a:r>
                      <a:endParaRPr lang="en-IN" sz="1200" b="0" dirty="0">
                        <a:solidFill>
                          <a:schemeClr val="bg1"/>
                        </a:solidFill>
                        <a:effectLst/>
                        <a:latin typeface="+mn-lt"/>
                      </a:endParaRPr>
                    </a:p>
                    <a:p>
                      <a:pPr algn="ctr"/>
                      <a:br>
                        <a:rPr lang="en-IN" sz="1200" b="0" dirty="0">
                          <a:solidFill>
                            <a:schemeClr val="bg1"/>
                          </a:solidFill>
                          <a:latin typeface="+mn-lt"/>
                        </a:rPr>
                      </a:br>
                      <a:endParaRPr lang="en-IN" sz="1200" b="0" dirty="0">
                        <a:solidFill>
                          <a:schemeClr val="bg1"/>
                        </a:solidFill>
                        <a:latin typeface="+mn-lt"/>
                      </a:endParaRPr>
                    </a:p>
                  </a:txBody>
                  <a:tcPr/>
                </a:tc>
                <a:extLst>
                  <a:ext uri="{0D108BD9-81ED-4DB2-BD59-A6C34878D82A}">
                    <a16:rowId xmlns:a16="http://schemas.microsoft.com/office/drawing/2014/main" val="409242854"/>
                  </a:ext>
                </a:extLst>
              </a:tr>
              <a:tr h="1669603">
                <a:tc>
                  <a:txBody>
                    <a:bodyPr/>
                    <a:lstStyle/>
                    <a:p>
                      <a:pPr algn="ctr"/>
                      <a:r>
                        <a:rPr lang="en-IN" sz="1200" b="0" dirty="0">
                          <a:solidFill>
                            <a:schemeClr val="tx1"/>
                          </a:solidFill>
                          <a:latin typeface="Times New Roman" panose="02020603050405020304" pitchFamily="18" charset="0"/>
                          <a:cs typeface="Times New Roman" panose="02020603050405020304" pitchFamily="18" charset="0"/>
                        </a:rPr>
                        <a:t>7</a:t>
                      </a:r>
                    </a:p>
                  </a:txBody>
                  <a:tcPr/>
                </a:tc>
                <a:tc>
                  <a:txBody>
                    <a:bodyPr/>
                    <a:lstStyle/>
                    <a:p>
                      <a:pPr algn="ctr"/>
                      <a:r>
                        <a:rPr lang="en-IN" sz="1200" b="0" dirty="0">
                          <a:solidFill>
                            <a:schemeClr val="tx1"/>
                          </a:solidFill>
                          <a:latin typeface="Times New Roman" panose="02020603050405020304" pitchFamily="18" charset="0"/>
                          <a:cs typeface="Times New Roman" panose="02020603050405020304" pitchFamily="18" charset="0"/>
                        </a:rPr>
                        <a:t>2023-24</a:t>
                      </a:r>
                    </a:p>
                  </a:txBody>
                  <a:tcPr/>
                </a:tc>
                <a:tc>
                  <a:txBody>
                    <a:bodyPr/>
                    <a:lstStyle/>
                    <a:p>
                      <a:pPr rtl="0" fontAlgn="t">
                        <a:spcBef>
                          <a:spcPts val="2400"/>
                        </a:spcBef>
                        <a:spcAft>
                          <a:spcPts val="0"/>
                        </a:spcAft>
                      </a:pPr>
                      <a:r>
                        <a:rPr lang="en-US" sz="1200" b="0" i="0" u="none" strike="noStrike" dirty="0">
                          <a:solidFill>
                            <a:srgbClr val="1C1D1E"/>
                          </a:solidFill>
                          <a:effectLst/>
                          <a:latin typeface="Times New Roman" panose="02020603050405020304" pitchFamily="18" charset="0"/>
                          <a:cs typeface="Times New Roman" panose="02020603050405020304" pitchFamily="18" charset="0"/>
                        </a:rPr>
                        <a:t>Implementation of AI Based Model for Identification of Different Soil Types Using </a:t>
                      </a:r>
                      <a:r>
                        <a:rPr lang="en-US" sz="1200" b="0" i="0" u="none" strike="noStrike" dirty="0" err="1">
                          <a:solidFill>
                            <a:srgbClr val="1C1D1E"/>
                          </a:solidFill>
                          <a:effectLst/>
                          <a:latin typeface="Times New Roman" panose="02020603050405020304" pitchFamily="18" charset="0"/>
                          <a:cs typeface="Times New Roman" panose="02020603050405020304" pitchFamily="18" charset="0"/>
                        </a:rPr>
                        <a:t>Tensorflow</a:t>
                      </a:r>
                      <a:endParaRPr lang="en-US" b="1" dirty="0">
                        <a:effectLst/>
                        <a:latin typeface="Times New Roman" panose="02020603050405020304" pitchFamily="18" charset="0"/>
                        <a:cs typeface="Times New Roman" panose="02020603050405020304" pitchFamily="18" charset="0"/>
                      </a:endParaRPr>
                    </a:p>
                    <a:p>
                      <a:pPr fontAlgn="t"/>
                      <a:br>
                        <a:rPr lang="en-US" dirty="0">
                          <a:effectLst/>
                          <a:latin typeface="Times New Roman" panose="02020603050405020304" pitchFamily="18" charset="0"/>
                          <a:cs typeface="Times New Roman" panose="02020603050405020304" pitchFamily="18" charset="0"/>
                        </a:rPr>
                      </a:br>
                      <a:endParaRPr lang="en-US" dirty="0">
                        <a:effectLst/>
                        <a:latin typeface="Times New Roman" panose="02020603050405020304" pitchFamily="18" charset="0"/>
                        <a:cs typeface="Times New Roman" panose="02020603050405020304" pitchFamily="18" charset="0"/>
                      </a:endParaRPr>
                    </a:p>
                  </a:txBody>
                  <a:tcPr marL="73025" marR="73025"/>
                </a:tc>
                <a:tc>
                  <a:txBody>
                    <a:bodyPr/>
                    <a:lstStyle/>
                    <a:p>
                      <a:pPr algn="ctr" rtl="0" fontAlgn="t">
                        <a:spcBef>
                          <a:spcPts val="0"/>
                        </a:spcBef>
                        <a:spcAft>
                          <a:spcPts val="0"/>
                        </a:spcAft>
                      </a:pPr>
                      <a:r>
                        <a:rPr lang="en-US" sz="1100" b="0" i="0" u="none" strike="noStrike" dirty="0">
                          <a:solidFill>
                            <a:srgbClr val="000000"/>
                          </a:solidFill>
                          <a:effectLst/>
                          <a:latin typeface="Times New Roman" panose="02020603050405020304" pitchFamily="18" charset="0"/>
                        </a:rPr>
                        <a:t>First Author</a:t>
                      </a:r>
                      <a:endParaRPr lang="en-US" dirty="0">
                        <a:effectLst/>
                      </a:endParaRPr>
                    </a:p>
                    <a:p>
                      <a:pPr algn="ctr" rtl="0" fontAlgn="t">
                        <a:spcBef>
                          <a:spcPts val="0"/>
                        </a:spcBef>
                        <a:spcAft>
                          <a:spcPts val="0"/>
                        </a:spcAft>
                      </a:pPr>
                      <a:r>
                        <a:rPr lang="en-US" sz="1100" b="0" i="0" u="none" strike="noStrike" dirty="0">
                          <a:solidFill>
                            <a:srgbClr val="000000"/>
                          </a:solidFill>
                          <a:effectLst/>
                          <a:latin typeface="Times New Roman" panose="02020603050405020304" pitchFamily="18" charset="0"/>
                        </a:rPr>
                        <a:t>Ms. Sheetal </a:t>
                      </a:r>
                      <a:r>
                        <a:rPr lang="en-US" sz="1100" b="0" i="0" u="none" strike="noStrike" dirty="0" err="1">
                          <a:solidFill>
                            <a:srgbClr val="000000"/>
                          </a:solidFill>
                          <a:effectLst/>
                          <a:latin typeface="Times New Roman" panose="02020603050405020304" pitchFamily="18" charset="0"/>
                        </a:rPr>
                        <a:t>Mavi</a:t>
                      </a:r>
                      <a:endParaRPr lang="en-US" dirty="0">
                        <a:effectLst/>
                      </a:endParaRPr>
                    </a:p>
                  </a:txBody>
                  <a:tcPr marL="73025" marR="73025"/>
                </a:tc>
                <a:tc>
                  <a:txBody>
                    <a:bodyPr/>
                    <a:lstStyle/>
                    <a:p>
                      <a:pPr algn="ctr" rtl="0" fontAlgn="t">
                        <a:spcBef>
                          <a:spcPts val="0"/>
                        </a:spcBef>
                        <a:spcAft>
                          <a:spcPts val="0"/>
                        </a:spcAft>
                      </a:pPr>
                      <a:r>
                        <a:rPr lang="en-IN" sz="1100" b="0" i="0" u="none" strike="noStrike" dirty="0">
                          <a:solidFill>
                            <a:srgbClr val="000000"/>
                          </a:solidFill>
                          <a:effectLst/>
                          <a:latin typeface="Times New Roman" panose="02020603050405020304" pitchFamily="18" charset="0"/>
                        </a:rPr>
                        <a:t>Macromolecular Symposia</a:t>
                      </a:r>
                      <a:endParaRPr lang="en-IN" dirty="0">
                        <a:effectLst/>
                      </a:endParaRPr>
                    </a:p>
                  </a:txBody>
                  <a:tcPr marL="73025" marR="73025"/>
                </a:tc>
                <a:tc>
                  <a:txBody>
                    <a:bodyPr/>
                    <a:lstStyle/>
                    <a:p>
                      <a:pPr algn="ctr" rtl="0" fontAlgn="t">
                        <a:spcBef>
                          <a:spcPts val="0"/>
                        </a:spcBef>
                        <a:spcAft>
                          <a:spcPts val="0"/>
                        </a:spcAft>
                      </a:pPr>
                      <a:r>
                        <a:rPr lang="en-IN" sz="1000" b="0" i="0" u="none" strike="noStrike" dirty="0">
                          <a:solidFill>
                            <a:srgbClr val="222222"/>
                          </a:solidFill>
                          <a:effectLst/>
                          <a:latin typeface="Arial" panose="020B0604020202020204" pitchFamily="34" charset="0"/>
                        </a:rPr>
                        <a:t>2024</a:t>
                      </a:r>
                      <a:endParaRPr lang="en-IN" dirty="0">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ISSN:1521-3900</a:t>
                      </a:r>
                      <a:endParaRPr lang="en-IN" dirty="0">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Scopus</a:t>
                      </a:r>
                      <a:endParaRPr lang="en-IN" dirty="0">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International</a:t>
                      </a:r>
                      <a:endParaRPr lang="en-IN" dirty="0">
                        <a:effectLst/>
                      </a:endParaRPr>
                    </a:p>
                  </a:txBody>
                  <a:tcPr marL="73025" marR="73025"/>
                </a:tc>
                <a:extLst>
                  <a:ext uri="{0D108BD9-81ED-4DB2-BD59-A6C34878D82A}">
                    <a16:rowId xmlns:a16="http://schemas.microsoft.com/office/drawing/2014/main" val="3075323674"/>
                  </a:ext>
                </a:extLst>
              </a:tr>
              <a:tr h="855036">
                <a:tc>
                  <a:txBody>
                    <a:bodyPr/>
                    <a:lstStyle/>
                    <a:p>
                      <a:endParaRPr lang="en-IN" sz="1200" b="0" dirty="0">
                        <a:solidFill>
                          <a:schemeClr val="tx1"/>
                        </a:solidFill>
                        <a:latin typeface="+mn-lt"/>
                      </a:endParaRPr>
                    </a:p>
                  </a:txBody>
                  <a:tcPr/>
                </a:tc>
                <a:tc>
                  <a:txBody>
                    <a:bodyPr/>
                    <a:lstStyle/>
                    <a:p>
                      <a:endParaRPr lang="en-IN" sz="1200" b="0" dirty="0">
                        <a:solidFill>
                          <a:schemeClr val="tx1"/>
                        </a:solidFill>
                        <a:latin typeface="+mn-lt"/>
                      </a:endParaRPr>
                    </a:p>
                  </a:txBody>
                  <a:tcPr/>
                </a:tc>
                <a:tc>
                  <a:txBody>
                    <a:bodyPr/>
                    <a:lstStyle/>
                    <a:p>
                      <a:pPr rtl="0" fontAlgn="t">
                        <a:spcBef>
                          <a:spcPts val="0"/>
                        </a:spcBef>
                        <a:spcAft>
                          <a:spcPts val="0"/>
                        </a:spcAft>
                      </a:pPr>
                      <a:endParaRPr lang="en-US" sz="1200" b="1" dirty="0">
                        <a:effectLst/>
                        <a:latin typeface="+mn-lt"/>
                      </a:endParaRPr>
                    </a:p>
                  </a:txBody>
                  <a:tcPr marL="73025" marR="730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200" b="0" dirty="0">
                        <a:solidFill>
                          <a:schemeClr val="tx1"/>
                        </a:solidFill>
                        <a:latin typeface="+mn-lt"/>
                      </a:endParaRPr>
                    </a:p>
                  </a:txBody>
                  <a:tcPr/>
                </a:tc>
                <a:tc>
                  <a:txBody>
                    <a:bodyPr/>
                    <a:lstStyle/>
                    <a:p>
                      <a:pPr rtl="0" fontAlgn="t">
                        <a:spcBef>
                          <a:spcPts val="0"/>
                        </a:spcBef>
                        <a:spcAft>
                          <a:spcPts val="0"/>
                        </a:spcAft>
                      </a:pPr>
                      <a:endParaRPr lang="en-IN" sz="1200" b="0" dirty="0">
                        <a:solidFill>
                          <a:schemeClr val="tx1"/>
                        </a:solidFill>
                        <a:effectLst/>
                        <a:latin typeface="+mn-lt"/>
                      </a:endParaRPr>
                    </a:p>
                  </a:txBody>
                  <a:tcPr marL="73025" marR="73025"/>
                </a:tc>
                <a:tc>
                  <a:txBody>
                    <a:bodyPr/>
                    <a:lstStyle/>
                    <a:p>
                      <a:pPr rtl="0" fontAlgn="t">
                        <a:spcBef>
                          <a:spcPts val="0"/>
                        </a:spcBef>
                        <a:spcAft>
                          <a:spcPts val="0"/>
                        </a:spcAft>
                      </a:pPr>
                      <a:endParaRPr lang="en-US" sz="1200" dirty="0">
                        <a:effectLst/>
                        <a:latin typeface="+mn-lt"/>
                      </a:endParaRPr>
                    </a:p>
                  </a:txBody>
                  <a:tcPr marL="73025" marR="73025"/>
                </a:tc>
                <a:tc>
                  <a:txBody>
                    <a:bodyPr/>
                    <a:lstStyle/>
                    <a:p>
                      <a:pPr rtl="0" fontAlgn="t">
                        <a:spcBef>
                          <a:spcPts val="0"/>
                        </a:spcBef>
                        <a:spcAft>
                          <a:spcPts val="0"/>
                        </a:spcAft>
                      </a:pPr>
                      <a:endParaRPr lang="en-IN" sz="1200" dirty="0">
                        <a:solidFill>
                          <a:schemeClr val="tx1"/>
                        </a:solidFill>
                        <a:effectLst/>
                        <a:latin typeface="+mn-lt"/>
                      </a:endParaRPr>
                    </a:p>
                  </a:txBody>
                  <a:tcPr marL="73025" marR="73025"/>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IN" sz="1200" b="0" dirty="0">
                        <a:solidFill>
                          <a:schemeClr val="tx1"/>
                        </a:solidFill>
                        <a:effectLst/>
                        <a:latin typeface="+mn-lt"/>
                      </a:endParaRPr>
                    </a:p>
                  </a:txBody>
                  <a:tcPr marL="73025" marR="73025"/>
                </a:tc>
                <a:tc>
                  <a:txBody>
                    <a:bodyPr/>
                    <a:lstStyle/>
                    <a:p>
                      <a:endParaRPr lang="en-IN" sz="1200" b="0" dirty="0">
                        <a:solidFill>
                          <a:schemeClr val="tx1"/>
                        </a:solidFill>
                        <a:latin typeface="+mn-lt"/>
                      </a:endParaRPr>
                    </a:p>
                  </a:txBody>
                  <a:tcPr/>
                </a:tc>
                <a:extLst>
                  <a:ext uri="{0D108BD9-81ED-4DB2-BD59-A6C34878D82A}">
                    <a16:rowId xmlns:a16="http://schemas.microsoft.com/office/drawing/2014/main" val="57217763"/>
                  </a:ext>
                </a:extLst>
              </a:tr>
            </a:tbl>
          </a:graphicData>
        </a:graphic>
      </p:graphicFrame>
    </p:spTree>
    <p:extLst>
      <p:ext uri="{BB962C8B-B14F-4D97-AF65-F5344CB8AC3E}">
        <p14:creationId xmlns:p14="http://schemas.microsoft.com/office/powerpoint/2010/main" val="2576602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8AE3EF-AF53-4AA3-BDF2-DC5B70781A99}"/>
              </a:ext>
            </a:extLst>
          </p:cNvPr>
          <p:cNvSpPr txBox="1"/>
          <p:nvPr/>
        </p:nvSpPr>
        <p:spPr>
          <a:xfrm>
            <a:off x="2816224" y="237066"/>
            <a:ext cx="5359400" cy="523220"/>
          </a:xfrm>
          <a:prstGeom prst="rect">
            <a:avLst/>
          </a:prstGeom>
          <a:noFill/>
        </p:spPr>
        <p:txBody>
          <a:bodyPr wrap="square" rtlCol="0">
            <a:spAutoFit/>
          </a:bodyPr>
          <a:lstStyle/>
          <a:p>
            <a:pPr algn="ctr"/>
            <a:r>
              <a:rPr lang="en-IN" sz="2800" b="1" dirty="0">
                <a:latin typeface="Times New Roman" panose="02020603050405020304" pitchFamily="18" charset="0"/>
                <a:cs typeface="Times New Roman" panose="02020603050405020304" pitchFamily="18" charset="0"/>
              </a:rPr>
              <a:t>Book/Chapters - 2023-24</a:t>
            </a:r>
          </a:p>
        </p:txBody>
      </p:sp>
      <p:graphicFrame>
        <p:nvGraphicFramePr>
          <p:cNvPr id="4" name="Table 3">
            <a:extLst>
              <a:ext uri="{FF2B5EF4-FFF2-40B4-BE49-F238E27FC236}">
                <a16:creationId xmlns:a16="http://schemas.microsoft.com/office/drawing/2014/main" id="{AA5937D4-EC6B-4FCE-8089-2E56D12CADD7}"/>
              </a:ext>
            </a:extLst>
          </p:cNvPr>
          <p:cNvGraphicFramePr>
            <a:graphicFrameLocks noGrp="1"/>
          </p:cNvGraphicFramePr>
          <p:nvPr>
            <p:extLst>
              <p:ext uri="{D42A27DB-BD31-4B8C-83A1-F6EECF244321}">
                <p14:modId xmlns:p14="http://schemas.microsoft.com/office/powerpoint/2010/main" val="345244429"/>
              </p:ext>
            </p:extLst>
          </p:nvPr>
        </p:nvGraphicFramePr>
        <p:xfrm>
          <a:off x="978844" y="1556613"/>
          <a:ext cx="10079038" cy="3241036"/>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214178928"/>
                    </a:ext>
                  </a:extLst>
                </a:gridCol>
                <a:gridCol w="833662">
                  <a:extLst>
                    <a:ext uri="{9D8B030D-6E8A-4147-A177-3AD203B41FA5}">
                      <a16:colId xmlns:a16="http://schemas.microsoft.com/office/drawing/2014/main" val="2835763979"/>
                    </a:ext>
                  </a:extLst>
                </a:gridCol>
                <a:gridCol w="1388853">
                  <a:extLst>
                    <a:ext uri="{9D8B030D-6E8A-4147-A177-3AD203B41FA5}">
                      <a16:colId xmlns:a16="http://schemas.microsoft.com/office/drawing/2014/main" val="1740486567"/>
                    </a:ext>
                  </a:extLst>
                </a:gridCol>
                <a:gridCol w="1414732">
                  <a:extLst>
                    <a:ext uri="{9D8B030D-6E8A-4147-A177-3AD203B41FA5}">
                      <a16:colId xmlns:a16="http://schemas.microsoft.com/office/drawing/2014/main" val="4047704610"/>
                    </a:ext>
                  </a:extLst>
                </a:gridCol>
                <a:gridCol w="1578634">
                  <a:extLst>
                    <a:ext uri="{9D8B030D-6E8A-4147-A177-3AD203B41FA5}">
                      <a16:colId xmlns:a16="http://schemas.microsoft.com/office/drawing/2014/main" val="4231853871"/>
                    </a:ext>
                  </a:extLst>
                </a:gridCol>
                <a:gridCol w="1397480">
                  <a:extLst>
                    <a:ext uri="{9D8B030D-6E8A-4147-A177-3AD203B41FA5}">
                      <a16:colId xmlns:a16="http://schemas.microsoft.com/office/drawing/2014/main" val="813533907"/>
                    </a:ext>
                  </a:extLst>
                </a:gridCol>
                <a:gridCol w="1095554">
                  <a:extLst>
                    <a:ext uri="{9D8B030D-6E8A-4147-A177-3AD203B41FA5}">
                      <a16:colId xmlns:a16="http://schemas.microsoft.com/office/drawing/2014/main" val="3967515597"/>
                    </a:ext>
                  </a:extLst>
                </a:gridCol>
                <a:gridCol w="846123">
                  <a:extLst>
                    <a:ext uri="{9D8B030D-6E8A-4147-A177-3AD203B41FA5}">
                      <a16:colId xmlns:a16="http://schemas.microsoft.com/office/drawing/2014/main" val="2690395946"/>
                    </a:ext>
                  </a:extLst>
                </a:gridCol>
                <a:gridCol w="1016000">
                  <a:extLst>
                    <a:ext uri="{9D8B030D-6E8A-4147-A177-3AD203B41FA5}">
                      <a16:colId xmlns:a16="http://schemas.microsoft.com/office/drawing/2014/main" val="2452456824"/>
                    </a:ext>
                  </a:extLst>
                </a:gridCol>
              </a:tblGrid>
              <a:tr h="734625">
                <a:tc>
                  <a:txBody>
                    <a:bodyPr/>
                    <a:lstStyle/>
                    <a:p>
                      <a:pPr algn="ctr"/>
                      <a:r>
                        <a:rPr lang="en-IN" sz="1200" b="0" dirty="0">
                          <a:solidFill>
                            <a:schemeClr val="bg1"/>
                          </a:solidFill>
                          <a:latin typeface="+mn-lt"/>
                        </a:rPr>
                        <a:t>S. No.</a:t>
                      </a:r>
                    </a:p>
                  </a:txBody>
                  <a:tcPr/>
                </a:tc>
                <a:tc>
                  <a:txBody>
                    <a:bodyPr/>
                    <a:lstStyle/>
                    <a:p>
                      <a:pPr marR="21971" algn="ctr" rtl="0" fontAlgn="t">
                        <a:spcBef>
                          <a:spcPts val="0"/>
                        </a:spcBef>
                        <a:spcAft>
                          <a:spcPts val="0"/>
                        </a:spcAft>
                      </a:pPr>
                      <a:r>
                        <a:rPr lang="en-IN" sz="1100" b="1" i="0" u="none" strike="noStrike" dirty="0">
                          <a:solidFill>
                            <a:srgbClr val="000000"/>
                          </a:solidFill>
                          <a:effectLst/>
                          <a:latin typeface="Times New Roman" panose="02020603050405020304" pitchFamily="18" charset="0"/>
                        </a:rPr>
                        <a:t>Name of the teacher</a:t>
                      </a:r>
                      <a:endParaRPr lang="en-IN" dirty="0">
                        <a:effectLst/>
                      </a:endParaRPr>
                    </a:p>
                  </a:txBody>
                  <a:tcPr marL="73025" marR="73025"/>
                </a:tc>
                <a:tc>
                  <a:txBody>
                    <a:bodyPr/>
                    <a:lstStyle/>
                    <a:p>
                      <a:pPr algn="ctr" rtl="0" fontAlgn="t">
                        <a:spcBef>
                          <a:spcPts val="430"/>
                        </a:spcBef>
                        <a:spcAft>
                          <a:spcPts val="0"/>
                        </a:spcAft>
                      </a:pPr>
                      <a:r>
                        <a:rPr lang="en-US" sz="1100" b="1" i="0" u="none" strike="noStrike" dirty="0">
                          <a:solidFill>
                            <a:srgbClr val="000000"/>
                          </a:solidFill>
                          <a:effectLst/>
                          <a:latin typeface="Times New Roman" panose="02020603050405020304" pitchFamily="18" charset="0"/>
                        </a:rPr>
                        <a:t>Title of the book/ chapters published</a:t>
                      </a:r>
                      <a:endParaRPr lang="en-US" dirty="0">
                        <a:effectLst/>
                      </a:endParaRPr>
                    </a:p>
                  </a:txBody>
                  <a:tcPr marL="73025" marR="73025"/>
                </a:tc>
                <a:tc>
                  <a:txBody>
                    <a:bodyPr/>
                    <a:lstStyle/>
                    <a:p>
                      <a:pPr marR="3899" algn="ctr" rtl="0" fontAlgn="t">
                        <a:spcBef>
                          <a:spcPts val="0"/>
                        </a:spcBef>
                        <a:spcAft>
                          <a:spcPts val="0"/>
                        </a:spcAft>
                      </a:pPr>
                      <a:r>
                        <a:rPr lang="en-IN" sz="1100" b="1" i="0" u="none" strike="noStrike" dirty="0">
                          <a:solidFill>
                            <a:srgbClr val="000000"/>
                          </a:solidFill>
                          <a:effectLst/>
                          <a:latin typeface="Times New Roman" panose="02020603050405020304" pitchFamily="18" charset="0"/>
                        </a:rPr>
                        <a:t>Title of the paper</a:t>
                      </a:r>
                      <a:endParaRPr lang="en-IN" dirty="0">
                        <a:effectLst/>
                      </a:endParaRPr>
                    </a:p>
                  </a:txBody>
                  <a:tcPr marL="73025" marR="73025"/>
                </a:tc>
                <a:tc>
                  <a:txBody>
                    <a:bodyPr/>
                    <a:lstStyle/>
                    <a:p>
                      <a:pPr algn="ctr" rtl="0" fontAlgn="t">
                        <a:spcBef>
                          <a:spcPts val="430"/>
                        </a:spcBef>
                        <a:spcAft>
                          <a:spcPts val="0"/>
                        </a:spcAft>
                      </a:pPr>
                      <a:r>
                        <a:rPr lang="en-US" sz="1100" b="1" i="0" u="none" strike="noStrike" dirty="0">
                          <a:solidFill>
                            <a:srgbClr val="000000"/>
                          </a:solidFill>
                          <a:effectLst/>
                          <a:latin typeface="Times New Roman" panose="02020603050405020304" pitchFamily="18" charset="0"/>
                        </a:rPr>
                        <a:t>Title of the proceedings of the conference/Publisher of the Book</a:t>
                      </a:r>
                      <a:endParaRPr lang="en-US" dirty="0">
                        <a:effectLst/>
                      </a:endParaRPr>
                    </a:p>
                  </a:txBody>
                  <a:tcPr marL="73025" marR="73025"/>
                </a:tc>
                <a:tc>
                  <a:txBody>
                    <a:bodyPr/>
                    <a:lstStyle/>
                    <a:p>
                      <a:pPr marR="31496" algn="ctr" rtl="0" fontAlgn="t">
                        <a:spcBef>
                          <a:spcPts val="430"/>
                        </a:spcBef>
                        <a:spcAft>
                          <a:spcPts val="0"/>
                        </a:spcAft>
                      </a:pPr>
                      <a:r>
                        <a:rPr lang="en-IN" sz="1100" b="1" i="0" u="none" strike="noStrike" dirty="0">
                          <a:solidFill>
                            <a:srgbClr val="000000"/>
                          </a:solidFill>
                          <a:effectLst/>
                          <a:latin typeface="Times New Roman" panose="02020603050405020304" pitchFamily="18" charset="0"/>
                        </a:rPr>
                        <a:t>Name of the conference</a:t>
                      </a:r>
                      <a:endParaRPr lang="en-IN" dirty="0">
                        <a:effectLst/>
                      </a:endParaRPr>
                    </a:p>
                  </a:txBody>
                  <a:tcPr marL="73025" marR="73025"/>
                </a:tc>
                <a:tc>
                  <a:txBody>
                    <a:bodyPr/>
                    <a:lstStyle/>
                    <a:p>
                      <a:pPr indent="-85725" algn="ctr" rtl="0" fontAlgn="t">
                        <a:spcBef>
                          <a:spcPts val="0"/>
                        </a:spcBef>
                        <a:spcAft>
                          <a:spcPts val="0"/>
                        </a:spcAft>
                      </a:pPr>
                      <a:r>
                        <a:rPr lang="en-IN" sz="1100" b="1" i="0" u="none" strike="noStrike" dirty="0">
                          <a:solidFill>
                            <a:srgbClr val="000000"/>
                          </a:solidFill>
                          <a:effectLst/>
                          <a:latin typeface="Times New Roman" panose="02020603050405020304" pitchFamily="18" charset="0"/>
                        </a:rPr>
                        <a:t>National / international</a:t>
                      </a:r>
                      <a:endParaRPr lang="en-IN" dirty="0">
                        <a:effectLst/>
                      </a:endParaRPr>
                    </a:p>
                  </a:txBody>
                  <a:tcPr marL="73025" marR="73025"/>
                </a:tc>
                <a:tc>
                  <a:txBody>
                    <a:bodyPr/>
                    <a:lstStyle/>
                    <a:p>
                      <a:pPr marR="9525" algn="ctr" rtl="0" fontAlgn="t">
                        <a:spcBef>
                          <a:spcPts val="0"/>
                        </a:spcBef>
                        <a:spcAft>
                          <a:spcPts val="0"/>
                        </a:spcAft>
                      </a:pPr>
                      <a:r>
                        <a:rPr lang="en-IN" sz="1100" b="1" i="0" u="none" strike="noStrike" dirty="0">
                          <a:solidFill>
                            <a:srgbClr val="000000"/>
                          </a:solidFill>
                          <a:effectLst/>
                          <a:latin typeface="Times New Roman" panose="02020603050405020304" pitchFamily="18" charset="0"/>
                        </a:rPr>
                        <a:t>Year of publication</a:t>
                      </a:r>
                      <a:endParaRPr lang="en-IN" dirty="0">
                        <a:effectLst/>
                      </a:endParaRPr>
                    </a:p>
                  </a:txBody>
                  <a:tcPr marL="73025" marR="73025"/>
                </a:tc>
                <a:tc>
                  <a:txBody>
                    <a:bodyPr/>
                    <a:lstStyle/>
                    <a:p>
                      <a:pPr algn="ctr" rtl="0" fontAlgn="t">
                        <a:spcBef>
                          <a:spcPts val="430"/>
                        </a:spcBef>
                        <a:spcAft>
                          <a:spcPts val="0"/>
                        </a:spcAft>
                      </a:pPr>
                      <a:r>
                        <a:rPr lang="en-US" sz="1100" b="1" i="0" u="none" strike="noStrike" dirty="0">
                          <a:solidFill>
                            <a:srgbClr val="000000"/>
                          </a:solidFill>
                          <a:effectLst/>
                          <a:latin typeface="Times New Roman" panose="02020603050405020304" pitchFamily="18" charset="0"/>
                        </a:rPr>
                        <a:t>ISBN/ISSN number of the proceeding</a:t>
                      </a:r>
                      <a:endParaRPr lang="en-US" dirty="0">
                        <a:effectLst/>
                      </a:endParaRPr>
                    </a:p>
                  </a:txBody>
                  <a:tcPr marL="73025" marR="73025"/>
                </a:tc>
                <a:extLst>
                  <a:ext uri="{0D108BD9-81ED-4DB2-BD59-A6C34878D82A}">
                    <a16:rowId xmlns:a16="http://schemas.microsoft.com/office/drawing/2014/main" val="409242854"/>
                  </a:ext>
                </a:extLst>
              </a:tr>
              <a:tr h="1198876">
                <a:tc>
                  <a:txBody>
                    <a:bodyPr/>
                    <a:lstStyle/>
                    <a:p>
                      <a:pPr algn="ctr"/>
                      <a:r>
                        <a:rPr lang="en-IN" sz="1200" b="0" dirty="0">
                          <a:solidFill>
                            <a:schemeClr val="tx1"/>
                          </a:solidFill>
                          <a:latin typeface="+mn-lt"/>
                        </a:rPr>
                        <a:t>1</a:t>
                      </a:r>
                    </a:p>
                  </a:txBody>
                  <a:tcPr/>
                </a:tc>
                <a:tc>
                  <a:txBody>
                    <a:bodyPr/>
                    <a:lstStyle/>
                    <a:p>
                      <a:pPr rtl="0" fontAlgn="t">
                        <a:spcBef>
                          <a:spcPts val="0"/>
                        </a:spcBef>
                        <a:spcAft>
                          <a:spcPts val="0"/>
                        </a:spcAft>
                      </a:pPr>
                      <a:r>
                        <a:rPr lang="en-IN" sz="1200" b="0" i="0" u="none" strike="noStrike">
                          <a:solidFill>
                            <a:srgbClr val="000000"/>
                          </a:solidFill>
                          <a:effectLst/>
                          <a:latin typeface="Times New Roman" panose="02020603050405020304" pitchFamily="18" charset="0"/>
                        </a:rPr>
                        <a:t>Dr Vinesh Kumar</a:t>
                      </a:r>
                      <a:endParaRPr lang="en-IN">
                        <a:effectLst/>
                      </a:endParaRPr>
                    </a:p>
                  </a:txBody>
                  <a:tcPr marL="73025" marR="73025"/>
                </a:tc>
                <a:tc>
                  <a:txBody>
                    <a:bodyPr/>
                    <a:lstStyle/>
                    <a:p>
                      <a:pPr algn="ctr" rtl="0" fontAlgn="t">
                        <a:spcBef>
                          <a:spcPts val="0"/>
                        </a:spcBef>
                        <a:spcAft>
                          <a:spcPts val="0"/>
                        </a:spcAft>
                      </a:pPr>
                      <a:r>
                        <a:rPr lang="en-US" sz="1000" b="0" i="0" u="none" strike="noStrike">
                          <a:solidFill>
                            <a:srgbClr val="000000"/>
                          </a:solidFill>
                          <a:effectLst/>
                          <a:latin typeface="Times New Roman" panose="02020603050405020304" pitchFamily="18" charset="0"/>
                        </a:rPr>
                        <a:t>Lecture Notes in Data Engineering and Communication Technologies (LNDECT)</a:t>
                      </a:r>
                      <a:r>
                        <a:rPr lang="en-US" sz="1200" b="0" i="0" u="none" strike="noStrike">
                          <a:solidFill>
                            <a:srgbClr val="000000"/>
                          </a:solidFill>
                          <a:effectLst/>
                          <a:latin typeface="Times New Roman" panose="02020603050405020304" pitchFamily="18" charset="0"/>
                        </a:rPr>
                        <a:t> </a:t>
                      </a:r>
                      <a:endParaRPr lang="en-US">
                        <a:effectLst/>
                      </a:endParaRPr>
                    </a:p>
                  </a:txBody>
                  <a:tcPr marL="73025" marR="73025"/>
                </a:tc>
                <a:tc>
                  <a:txBody>
                    <a:bodyPr/>
                    <a:lstStyle/>
                    <a:p>
                      <a:pPr algn="ctr" rtl="0" fontAlgn="t">
                        <a:spcBef>
                          <a:spcPts val="0"/>
                        </a:spcBef>
                        <a:spcAft>
                          <a:spcPts val="0"/>
                        </a:spcAft>
                      </a:pPr>
                      <a:r>
                        <a:rPr lang="en-US" sz="1000" b="0" i="0" u="none" strike="noStrike" dirty="0">
                          <a:solidFill>
                            <a:srgbClr val="000000"/>
                          </a:solidFill>
                          <a:effectLst/>
                          <a:latin typeface="Times New Roman" panose="02020603050405020304" pitchFamily="18" charset="0"/>
                        </a:rPr>
                        <a:t>Game Theory-</a:t>
                      </a:r>
                      <a:endParaRPr lang="en-US" dirty="0">
                        <a:effectLst/>
                      </a:endParaRPr>
                    </a:p>
                    <a:p>
                      <a:pPr algn="ctr" rtl="0" fontAlgn="t">
                        <a:spcBef>
                          <a:spcPts val="0"/>
                        </a:spcBef>
                        <a:spcAft>
                          <a:spcPts val="0"/>
                        </a:spcAft>
                      </a:pPr>
                      <a:r>
                        <a:rPr lang="en-US" sz="1000" b="0" i="0" u="none" strike="noStrike" dirty="0">
                          <a:solidFill>
                            <a:srgbClr val="000000"/>
                          </a:solidFill>
                          <a:effectLst/>
                          <a:latin typeface="Times New Roman" panose="02020603050405020304" pitchFamily="18" charset="0"/>
                        </a:rPr>
                        <a:t>Based Efficient</a:t>
                      </a:r>
                      <a:endParaRPr lang="en-US" dirty="0">
                        <a:effectLst/>
                      </a:endParaRPr>
                    </a:p>
                    <a:p>
                      <a:pPr algn="ctr" rtl="0" fontAlgn="t">
                        <a:spcBef>
                          <a:spcPts val="0"/>
                        </a:spcBef>
                        <a:spcAft>
                          <a:spcPts val="0"/>
                        </a:spcAft>
                      </a:pPr>
                      <a:r>
                        <a:rPr lang="en-US" sz="1000" b="0" i="0" u="none" strike="noStrike" dirty="0">
                          <a:solidFill>
                            <a:srgbClr val="000000"/>
                          </a:solidFill>
                          <a:effectLst/>
                          <a:latin typeface="Times New Roman" panose="02020603050405020304" pitchFamily="18" charset="0"/>
                        </a:rPr>
                        <a:t>Message</a:t>
                      </a:r>
                      <a:endParaRPr lang="en-US" dirty="0">
                        <a:effectLst/>
                      </a:endParaRPr>
                    </a:p>
                    <a:p>
                      <a:pPr algn="ctr" rtl="0" fontAlgn="t">
                        <a:spcBef>
                          <a:spcPts val="0"/>
                        </a:spcBef>
                        <a:spcAft>
                          <a:spcPts val="0"/>
                        </a:spcAft>
                      </a:pPr>
                      <a:r>
                        <a:rPr lang="en-US" sz="1000" b="0" i="0" u="none" strike="noStrike" dirty="0">
                          <a:solidFill>
                            <a:srgbClr val="000000"/>
                          </a:solidFill>
                          <a:effectLst/>
                          <a:latin typeface="Times New Roman" panose="02020603050405020304" pitchFamily="18" charset="0"/>
                        </a:rPr>
                        <a:t>Forwarding</a:t>
                      </a:r>
                      <a:endParaRPr lang="en-US" dirty="0">
                        <a:effectLst/>
                      </a:endParaRPr>
                    </a:p>
                    <a:p>
                      <a:pPr algn="ctr" rtl="0" fontAlgn="t">
                        <a:spcBef>
                          <a:spcPts val="0"/>
                        </a:spcBef>
                        <a:spcAft>
                          <a:spcPts val="0"/>
                        </a:spcAft>
                      </a:pPr>
                      <a:r>
                        <a:rPr lang="en-US" sz="1000" b="0" i="0" u="none" strike="noStrike" dirty="0">
                          <a:solidFill>
                            <a:srgbClr val="000000"/>
                          </a:solidFill>
                          <a:effectLst/>
                          <a:latin typeface="Times New Roman" panose="02020603050405020304" pitchFamily="18" charset="0"/>
                        </a:rPr>
                        <a:t>Scheme for</a:t>
                      </a:r>
                      <a:endParaRPr lang="en-US" dirty="0">
                        <a:effectLst/>
                      </a:endParaRPr>
                    </a:p>
                    <a:p>
                      <a:pPr algn="ctr" rtl="0" fontAlgn="t">
                        <a:spcBef>
                          <a:spcPts val="0"/>
                        </a:spcBef>
                        <a:spcAft>
                          <a:spcPts val="0"/>
                        </a:spcAft>
                      </a:pPr>
                      <a:r>
                        <a:rPr lang="en-US" sz="1000" b="0" i="0" u="none" strike="noStrike" dirty="0">
                          <a:solidFill>
                            <a:srgbClr val="000000"/>
                          </a:solidFill>
                          <a:effectLst/>
                          <a:latin typeface="Times New Roman" panose="02020603050405020304" pitchFamily="18" charset="0"/>
                        </a:rPr>
                        <a:t>Opportunistic</a:t>
                      </a:r>
                      <a:endParaRPr lang="en-US" dirty="0">
                        <a:effectLst/>
                      </a:endParaRPr>
                    </a:p>
                    <a:p>
                      <a:pPr algn="ctr" rtl="0" fontAlgn="t">
                        <a:spcBef>
                          <a:spcPts val="0"/>
                        </a:spcBef>
                        <a:spcAft>
                          <a:spcPts val="0"/>
                        </a:spcAft>
                      </a:pPr>
                      <a:r>
                        <a:rPr lang="en-US" sz="1000" b="0" i="0" u="none" strike="noStrike" dirty="0">
                          <a:solidFill>
                            <a:srgbClr val="000000"/>
                          </a:solidFill>
                          <a:effectLst/>
                          <a:latin typeface="Times New Roman" panose="02020603050405020304" pitchFamily="18" charset="0"/>
                        </a:rPr>
                        <a:t>Networks</a:t>
                      </a:r>
                      <a:endParaRPr lang="en-US" dirty="0">
                        <a:effectLst/>
                      </a:endParaRPr>
                    </a:p>
                  </a:txBody>
                  <a:tcPr marL="73025" marR="73025"/>
                </a:tc>
                <a:tc>
                  <a:txBody>
                    <a:bodyPr/>
                    <a:lstStyle/>
                    <a:p>
                      <a:pPr algn="ctr" rtl="0" fontAlgn="t">
                        <a:spcBef>
                          <a:spcPts val="0"/>
                        </a:spcBef>
                        <a:spcAft>
                          <a:spcPts val="0"/>
                        </a:spcAft>
                      </a:pPr>
                      <a:r>
                        <a:rPr lang="en-US" sz="1200" b="0" i="0" u="none" strike="noStrike" dirty="0">
                          <a:solidFill>
                            <a:srgbClr val="000000"/>
                          </a:solidFill>
                          <a:effectLst/>
                          <a:latin typeface="Times New Roman" panose="02020603050405020304" pitchFamily="18" charset="0"/>
                        </a:rPr>
                        <a:t>Advanced</a:t>
                      </a:r>
                      <a:endParaRPr lang="en-US" dirty="0">
                        <a:effectLst/>
                      </a:endParaRPr>
                    </a:p>
                    <a:p>
                      <a:pPr algn="ctr" rtl="0" fontAlgn="t">
                        <a:spcBef>
                          <a:spcPts val="0"/>
                        </a:spcBef>
                        <a:spcAft>
                          <a:spcPts val="0"/>
                        </a:spcAft>
                      </a:pPr>
                      <a:r>
                        <a:rPr lang="en-US" sz="1200" b="0" i="0" u="none" strike="noStrike" dirty="0">
                          <a:solidFill>
                            <a:srgbClr val="000000"/>
                          </a:solidFill>
                          <a:effectLst/>
                          <a:latin typeface="Times New Roman" panose="02020603050405020304" pitchFamily="18" charset="0"/>
                        </a:rPr>
                        <a:t>Information</a:t>
                      </a:r>
                      <a:endParaRPr lang="en-US" dirty="0">
                        <a:effectLst/>
                      </a:endParaRPr>
                    </a:p>
                    <a:p>
                      <a:pPr algn="ctr" rtl="0" fontAlgn="t">
                        <a:spcBef>
                          <a:spcPts val="0"/>
                        </a:spcBef>
                        <a:spcAft>
                          <a:spcPts val="0"/>
                        </a:spcAft>
                      </a:pPr>
                      <a:r>
                        <a:rPr lang="en-US" sz="1200" b="0" i="0" u="none" strike="noStrike" dirty="0">
                          <a:solidFill>
                            <a:srgbClr val="000000"/>
                          </a:solidFill>
                          <a:effectLst/>
                          <a:latin typeface="Times New Roman" panose="02020603050405020304" pitchFamily="18" charset="0"/>
                        </a:rPr>
                        <a:t>Networking</a:t>
                      </a:r>
                      <a:endParaRPr lang="en-US" dirty="0">
                        <a:effectLst/>
                      </a:endParaRPr>
                    </a:p>
                    <a:p>
                      <a:pPr algn="ctr" rtl="0" fontAlgn="t">
                        <a:spcBef>
                          <a:spcPts val="0"/>
                        </a:spcBef>
                        <a:spcAft>
                          <a:spcPts val="0"/>
                        </a:spcAft>
                      </a:pPr>
                      <a:r>
                        <a:rPr lang="en-US" sz="1200" b="0" i="0" u="none" strike="noStrike" dirty="0">
                          <a:solidFill>
                            <a:srgbClr val="000000"/>
                          </a:solidFill>
                          <a:effectLst/>
                          <a:latin typeface="Times New Roman" panose="02020603050405020304" pitchFamily="18" charset="0"/>
                        </a:rPr>
                        <a:t>and</a:t>
                      </a:r>
                      <a:endParaRPr lang="en-US" dirty="0">
                        <a:effectLst/>
                      </a:endParaRPr>
                    </a:p>
                    <a:p>
                      <a:pPr algn="ctr" rtl="0" fontAlgn="t">
                        <a:spcBef>
                          <a:spcPts val="0"/>
                        </a:spcBef>
                        <a:spcAft>
                          <a:spcPts val="0"/>
                        </a:spcAft>
                      </a:pPr>
                      <a:r>
                        <a:rPr lang="en-US" sz="1200" b="0" i="0" u="none" strike="noStrike" dirty="0">
                          <a:solidFill>
                            <a:srgbClr val="000000"/>
                          </a:solidFill>
                          <a:effectLst/>
                          <a:latin typeface="Times New Roman" panose="02020603050405020304" pitchFamily="18" charset="0"/>
                        </a:rPr>
                        <a:t>Applications.</a:t>
                      </a:r>
                      <a:endParaRPr lang="en-US" dirty="0">
                        <a:effectLst/>
                      </a:endParaRPr>
                    </a:p>
                  </a:txBody>
                  <a:tcPr marL="73025" marR="73025"/>
                </a:tc>
                <a:tc>
                  <a:txBody>
                    <a:bodyPr/>
                    <a:lstStyle/>
                    <a:p>
                      <a:pPr algn="ctr" rtl="0" fontAlgn="t">
                        <a:spcBef>
                          <a:spcPts val="0"/>
                        </a:spcBef>
                        <a:spcAft>
                          <a:spcPts val="0"/>
                        </a:spcAft>
                      </a:pPr>
                      <a:br>
                        <a:rPr lang="en-IN" dirty="0">
                          <a:effectLst/>
                        </a:rPr>
                      </a:br>
                      <a:r>
                        <a:rPr lang="en-IN" sz="1200" b="0" i="0" u="none" strike="noStrike" dirty="0">
                          <a:solidFill>
                            <a:srgbClr val="000000"/>
                          </a:solidFill>
                          <a:effectLst/>
                          <a:latin typeface="Times New Roman" panose="02020603050405020304" pitchFamily="18" charset="0"/>
                        </a:rPr>
                        <a:t>AINA 2024</a:t>
                      </a:r>
                      <a:endParaRPr lang="en-IN" dirty="0">
                        <a:effectLst/>
                      </a:endParaRPr>
                    </a:p>
                    <a:p>
                      <a:pPr algn="ctr" fontAlgn="t"/>
                      <a:br>
                        <a:rPr lang="en-IN" dirty="0">
                          <a:effectLst/>
                        </a:rPr>
                      </a:br>
                      <a:endParaRPr lang="en-IN" dirty="0">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International</a:t>
                      </a:r>
                      <a:endParaRPr lang="en-IN" dirty="0">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2024</a:t>
                      </a:r>
                      <a:endParaRPr lang="en-IN">
                        <a:effectLst/>
                      </a:endParaRPr>
                    </a:p>
                  </a:txBody>
                  <a:tcPr marL="73025" marR="73025"/>
                </a:tc>
                <a:tc>
                  <a:txBody>
                    <a:bodyPr/>
                    <a:lstStyle/>
                    <a:p>
                      <a:pPr fontAlgn="t"/>
                      <a:br>
                        <a:rPr lang="en-IN">
                          <a:effectLst/>
                        </a:rPr>
                      </a:br>
                      <a:endParaRPr lang="en-IN">
                        <a:effectLst/>
                      </a:endParaRPr>
                    </a:p>
                  </a:txBody>
                  <a:tcPr marL="73025" marR="73025"/>
                </a:tc>
                <a:extLst>
                  <a:ext uri="{0D108BD9-81ED-4DB2-BD59-A6C34878D82A}">
                    <a16:rowId xmlns:a16="http://schemas.microsoft.com/office/drawing/2014/main" val="3075323674"/>
                  </a:ext>
                </a:extLst>
              </a:tr>
              <a:tr h="427518">
                <a:tc>
                  <a:txBody>
                    <a:bodyPr/>
                    <a:lstStyle/>
                    <a:p>
                      <a:pPr algn="ctr"/>
                      <a:r>
                        <a:rPr lang="en-IN" sz="1200" b="0" dirty="0">
                          <a:solidFill>
                            <a:schemeClr val="tx1"/>
                          </a:solidFill>
                          <a:latin typeface="+mn-lt"/>
                        </a:rPr>
                        <a:t>2</a:t>
                      </a:r>
                    </a:p>
                  </a:txBody>
                  <a:tcPr/>
                </a:tc>
                <a:tc>
                  <a:txBody>
                    <a:bodyPr/>
                    <a:lstStyle/>
                    <a:p>
                      <a:pPr rtl="0" fontAlgn="t">
                        <a:spcBef>
                          <a:spcPts val="0"/>
                        </a:spcBef>
                        <a:spcAft>
                          <a:spcPts val="0"/>
                        </a:spcAft>
                      </a:pPr>
                      <a:r>
                        <a:rPr lang="en-IN" sz="1200" b="0" i="0" u="none" strike="noStrike">
                          <a:solidFill>
                            <a:srgbClr val="000000"/>
                          </a:solidFill>
                          <a:effectLst/>
                          <a:latin typeface="Times New Roman" panose="02020603050405020304" pitchFamily="18" charset="0"/>
                        </a:rPr>
                        <a:t>Ms. Sheetal Mavi</a:t>
                      </a:r>
                      <a:endParaRPr lang="en-IN">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Digital Marketing</a:t>
                      </a:r>
                      <a:endParaRPr lang="en-IN">
                        <a:effectLst/>
                      </a:endParaRPr>
                    </a:p>
                  </a:txBody>
                  <a:tcPr marL="73025" marR="73025"/>
                </a:tc>
                <a:tc>
                  <a:txBody>
                    <a:bodyPr/>
                    <a:lstStyle/>
                    <a:p>
                      <a:pPr algn="ctr" rtl="0" fontAlgn="t">
                        <a:spcBef>
                          <a:spcPts val="0"/>
                        </a:spcBef>
                        <a:spcAft>
                          <a:spcPts val="0"/>
                        </a:spcAft>
                      </a:pPr>
                      <a:r>
                        <a:rPr lang="en-IN" sz="1000" b="0" i="0" u="none" strike="noStrike" dirty="0">
                          <a:solidFill>
                            <a:srgbClr val="000000"/>
                          </a:solidFill>
                          <a:effectLst/>
                          <a:latin typeface="Times New Roman" panose="02020603050405020304" pitchFamily="18" charset="0"/>
                        </a:rPr>
                        <a:t>Digital Marketing </a:t>
                      </a:r>
                      <a:endParaRPr lang="en-IN" dirty="0">
                        <a:effectLst/>
                      </a:endParaRPr>
                    </a:p>
                  </a:txBody>
                  <a:tcPr marL="73025" marR="73025"/>
                </a:tc>
                <a:tc>
                  <a:txBody>
                    <a:bodyPr/>
                    <a:lstStyle/>
                    <a:p>
                      <a:pPr algn="ctr" rtl="0" fontAlgn="t">
                        <a:spcBef>
                          <a:spcPts val="0"/>
                        </a:spcBef>
                        <a:spcAft>
                          <a:spcPts val="0"/>
                        </a:spcAft>
                      </a:pPr>
                      <a:r>
                        <a:rPr lang="en-US" sz="1200" b="0" i="0" u="none" strike="noStrike" dirty="0">
                          <a:solidFill>
                            <a:srgbClr val="000000"/>
                          </a:solidFill>
                          <a:effectLst/>
                          <a:latin typeface="Times New Roman" panose="02020603050405020304" pitchFamily="18" charset="0"/>
                        </a:rPr>
                        <a:t>School of Open Learning,</a:t>
                      </a:r>
                      <a:endParaRPr lang="en-US" dirty="0">
                        <a:effectLst/>
                      </a:endParaRPr>
                    </a:p>
                    <a:p>
                      <a:pPr algn="ctr" rtl="0" fontAlgn="t">
                        <a:spcBef>
                          <a:spcPts val="0"/>
                        </a:spcBef>
                        <a:spcAft>
                          <a:spcPts val="0"/>
                        </a:spcAft>
                      </a:pPr>
                      <a:r>
                        <a:rPr lang="en-US" sz="1200" b="0" i="0" u="none" strike="noStrike" dirty="0">
                          <a:solidFill>
                            <a:srgbClr val="000000"/>
                          </a:solidFill>
                          <a:effectLst/>
                          <a:latin typeface="Times New Roman" panose="02020603050405020304" pitchFamily="18" charset="0"/>
                        </a:rPr>
                        <a:t>University of Delhi</a:t>
                      </a:r>
                      <a:endParaRPr lang="en-US" dirty="0">
                        <a:effectLst/>
                      </a:endParaRPr>
                    </a:p>
                  </a:txBody>
                  <a:tcPr marL="73025" marR="73025"/>
                </a:tc>
                <a:tc>
                  <a:txBody>
                    <a:bodyPr/>
                    <a:lstStyle/>
                    <a:p>
                      <a:pPr algn="ctr" fontAlgn="t"/>
                      <a:br>
                        <a:rPr lang="en-IN">
                          <a:effectLst/>
                        </a:rPr>
                      </a:br>
                      <a:endParaRPr lang="en-IN">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National </a:t>
                      </a:r>
                      <a:endParaRPr lang="en-IN" dirty="0">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2024</a:t>
                      </a:r>
                      <a:endParaRPr lang="en-IN">
                        <a:effectLst/>
                      </a:endParaRPr>
                    </a:p>
                  </a:txBody>
                  <a:tcPr marL="73025" marR="73025"/>
                </a:tc>
                <a:tc>
                  <a:txBody>
                    <a:bodyPr/>
                    <a:lstStyle/>
                    <a:p>
                      <a:pPr fontAlgn="t"/>
                      <a:br>
                        <a:rPr lang="en-IN">
                          <a:effectLst/>
                        </a:rPr>
                      </a:br>
                      <a:endParaRPr lang="en-IN">
                        <a:effectLst/>
                      </a:endParaRPr>
                    </a:p>
                  </a:txBody>
                  <a:tcPr marL="73025" marR="73025"/>
                </a:tc>
                <a:extLst>
                  <a:ext uri="{0D108BD9-81ED-4DB2-BD59-A6C34878D82A}">
                    <a16:rowId xmlns:a16="http://schemas.microsoft.com/office/drawing/2014/main" val="57217763"/>
                  </a:ext>
                </a:extLst>
              </a:tr>
              <a:tr h="427518">
                <a:tc>
                  <a:txBody>
                    <a:bodyPr/>
                    <a:lstStyle/>
                    <a:p>
                      <a:pPr algn="ctr"/>
                      <a:r>
                        <a:rPr lang="en-IN" sz="1200" b="0" dirty="0">
                          <a:solidFill>
                            <a:schemeClr val="tx1"/>
                          </a:solidFill>
                          <a:latin typeface="+mn-lt"/>
                        </a:rPr>
                        <a:t>3</a:t>
                      </a:r>
                    </a:p>
                  </a:txBody>
                  <a:tcPr/>
                </a:tc>
                <a:tc>
                  <a:txBody>
                    <a:bodyPr/>
                    <a:lstStyle/>
                    <a:p>
                      <a:pPr rtl="0" fontAlgn="t">
                        <a:spcBef>
                          <a:spcPts val="0"/>
                        </a:spcBef>
                        <a:spcAft>
                          <a:spcPts val="0"/>
                        </a:spcAft>
                      </a:pPr>
                      <a:r>
                        <a:rPr lang="en-IN" sz="1200" b="0" i="0" u="none" strike="noStrike" dirty="0">
                          <a:solidFill>
                            <a:srgbClr val="000000"/>
                          </a:solidFill>
                          <a:effectLst/>
                          <a:latin typeface="Times New Roman" panose="02020603050405020304" pitchFamily="18" charset="0"/>
                        </a:rPr>
                        <a:t>Ms. Sheetal Mavi</a:t>
                      </a:r>
                      <a:endParaRPr lang="en-IN" dirty="0">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Social Media Marketing</a:t>
                      </a:r>
                      <a:endParaRPr lang="en-IN" dirty="0">
                        <a:effectLst/>
                      </a:endParaRPr>
                    </a:p>
                  </a:txBody>
                  <a:tcPr marL="73025" marR="73025"/>
                </a:tc>
                <a:tc>
                  <a:txBody>
                    <a:bodyPr/>
                    <a:lstStyle/>
                    <a:p>
                      <a:pPr algn="ctr" rtl="0" fontAlgn="t">
                        <a:spcBef>
                          <a:spcPts val="0"/>
                        </a:spcBef>
                        <a:spcAft>
                          <a:spcPts val="0"/>
                        </a:spcAft>
                      </a:pPr>
                      <a:r>
                        <a:rPr lang="en-IN" sz="1100" b="0" i="0" u="none" strike="noStrike" dirty="0">
                          <a:solidFill>
                            <a:srgbClr val="000000"/>
                          </a:solidFill>
                          <a:effectLst/>
                          <a:latin typeface="Times New Roman" panose="02020603050405020304" pitchFamily="18" charset="0"/>
                        </a:rPr>
                        <a:t>Social Media marketing</a:t>
                      </a:r>
                      <a:endParaRPr lang="en-IN" dirty="0">
                        <a:effectLst/>
                      </a:endParaRPr>
                    </a:p>
                  </a:txBody>
                  <a:tcPr marL="73025" marR="73025"/>
                </a:tc>
                <a:tc>
                  <a:txBody>
                    <a:bodyPr/>
                    <a:lstStyle/>
                    <a:p>
                      <a:pPr algn="ctr" rtl="0" fontAlgn="t">
                        <a:spcBef>
                          <a:spcPts val="0"/>
                        </a:spcBef>
                        <a:spcAft>
                          <a:spcPts val="0"/>
                        </a:spcAft>
                      </a:pPr>
                      <a:r>
                        <a:rPr lang="en-US" sz="1200" b="0" i="0" u="none" strike="noStrike" dirty="0">
                          <a:solidFill>
                            <a:srgbClr val="000000"/>
                          </a:solidFill>
                          <a:effectLst/>
                          <a:latin typeface="Times New Roman" panose="02020603050405020304" pitchFamily="18" charset="0"/>
                        </a:rPr>
                        <a:t>School of Open Learning,</a:t>
                      </a:r>
                      <a:endParaRPr lang="en-US" dirty="0">
                        <a:effectLst/>
                      </a:endParaRPr>
                    </a:p>
                    <a:p>
                      <a:pPr algn="ctr" rtl="0" fontAlgn="t">
                        <a:spcBef>
                          <a:spcPts val="0"/>
                        </a:spcBef>
                        <a:spcAft>
                          <a:spcPts val="0"/>
                        </a:spcAft>
                      </a:pPr>
                      <a:r>
                        <a:rPr lang="en-US" sz="1200" b="0" i="0" u="none" strike="noStrike" dirty="0">
                          <a:solidFill>
                            <a:srgbClr val="000000"/>
                          </a:solidFill>
                          <a:effectLst/>
                          <a:latin typeface="Times New Roman" panose="02020603050405020304" pitchFamily="18" charset="0"/>
                        </a:rPr>
                        <a:t>University of Delhi</a:t>
                      </a:r>
                      <a:endParaRPr lang="en-US" dirty="0">
                        <a:effectLst/>
                      </a:endParaRPr>
                    </a:p>
                  </a:txBody>
                  <a:tcPr marL="73025" marR="73025"/>
                </a:tc>
                <a:tc>
                  <a:txBody>
                    <a:bodyPr/>
                    <a:lstStyle/>
                    <a:p>
                      <a:pPr algn="ctr" fontAlgn="t"/>
                      <a:br>
                        <a:rPr lang="en-IN">
                          <a:effectLst/>
                        </a:rPr>
                      </a:br>
                      <a:endParaRPr lang="en-IN">
                        <a:effectLst/>
                      </a:endParaRPr>
                    </a:p>
                  </a:txBody>
                  <a:tcPr marL="73025" marR="73025"/>
                </a:tc>
                <a:tc>
                  <a:txBody>
                    <a:bodyPr/>
                    <a:lstStyle/>
                    <a:p>
                      <a:pPr algn="ctr" rtl="0" fontAlgn="t">
                        <a:spcBef>
                          <a:spcPts val="0"/>
                        </a:spcBef>
                        <a:spcAft>
                          <a:spcPts val="0"/>
                        </a:spcAft>
                      </a:pPr>
                      <a:r>
                        <a:rPr lang="en-IN" sz="1200" b="0" i="0" u="none" strike="noStrike" dirty="0">
                          <a:solidFill>
                            <a:srgbClr val="000000"/>
                          </a:solidFill>
                          <a:effectLst/>
                          <a:latin typeface="Times New Roman" panose="02020603050405020304" pitchFamily="18" charset="0"/>
                        </a:rPr>
                        <a:t>National</a:t>
                      </a:r>
                      <a:endParaRPr lang="en-IN" dirty="0">
                        <a:effectLst/>
                      </a:endParaRPr>
                    </a:p>
                  </a:txBody>
                  <a:tcPr marL="73025" marR="73025"/>
                </a:tc>
                <a:tc>
                  <a:txBody>
                    <a:bodyPr/>
                    <a:lstStyle/>
                    <a:p>
                      <a:pPr algn="ctr" rtl="0" fontAlgn="t">
                        <a:spcBef>
                          <a:spcPts val="0"/>
                        </a:spcBef>
                        <a:spcAft>
                          <a:spcPts val="0"/>
                        </a:spcAft>
                      </a:pPr>
                      <a:r>
                        <a:rPr lang="en-IN" sz="1200" b="0" i="0" u="none" strike="noStrike">
                          <a:solidFill>
                            <a:srgbClr val="000000"/>
                          </a:solidFill>
                          <a:effectLst/>
                          <a:latin typeface="Times New Roman" panose="02020603050405020304" pitchFamily="18" charset="0"/>
                        </a:rPr>
                        <a:t>2024</a:t>
                      </a:r>
                      <a:endParaRPr lang="en-IN">
                        <a:effectLst/>
                      </a:endParaRPr>
                    </a:p>
                  </a:txBody>
                  <a:tcPr marL="73025" marR="73025"/>
                </a:tc>
                <a:tc>
                  <a:txBody>
                    <a:bodyPr/>
                    <a:lstStyle/>
                    <a:p>
                      <a:pPr fontAlgn="t"/>
                      <a:br>
                        <a:rPr lang="en-IN" dirty="0">
                          <a:effectLst/>
                        </a:rPr>
                      </a:br>
                      <a:endParaRPr lang="en-IN" dirty="0">
                        <a:effectLst/>
                      </a:endParaRPr>
                    </a:p>
                  </a:txBody>
                  <a:tcPr marL="73025" marR="73025"/>
                </a:tc>
                <a:extLst>
                  <a:ext uri="{0D108BD9-81ED-4DB2-BD59-A6C34878D82A}">
                    <a16:rowId xmlns:a16="http://schemas.microsoft.com/office/drawing/2014/main" val="9236457"/>
                  </a:ext>
                </a:extLst>
              </a:tr>
            </a:tbl>
          </a:graphicData>
        </a:graphic>
      </p:graphicFrame>
    </p:spTree>
    <p:extLst>
      <p:ext uri="{BB962C8B-B14F-4D97-AF65-F5344CB8AC3E}">
        <p14:creationId xmlns:p14="http://schemas.microsoft.com/office/powerpoint/2010/main" val="1758326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E72EB8-65C5-4D5E-AB2E-1CEE3C658700}"/>
              </a:ext>
            </a:extLst>
          </p:cNvPr>
          <p:cNvSpPr txBox="1"/>
          <p:nvPr/>
        </p:nvSpPr>
        <p:spPr>
          <a:xfrm>
            <a:off x="1028700" y="1967266"/>
            <a:ext cx="2628900" cy="2547257"/>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en-US" sz="3600" kern="1200">
                <a:solidFill>
                  <a:srgbClr val="FFFFFF"/>
                </a:solidFill>
                <a:latin typeface="+mj-lt"/>
                <a:ea typeface="+mj-ea"/>
                <a:cs typeface="+mj-cs"/>
              </a:rPr>
              <a:t>PATENTS</a:t>
            </a:r>
            <a:endParaRPr lang="en-US" sz="3600" kern="1200" dirty="0">
              <a:solidFill>
                <a:srgbClr val="FFFFFF"/>
              </a:solidFill>
              <a:latin typeface="+mj-lt"/>
              <a:ea typeface="+mj-ea"/>
              <a:cs typeface="+mj-cs"/>
            </a:endParaRPr>
          </a:p>
        </p:txBody>
      </p:sp>
      <p:graphicFrame>
        <p:nvGraphicFramePr>
          <p:cNvPr id="4" name="Table 3">
            <a:extLst>
              <a:ext uri="{FF2B5EF4-FFF2-40B4-BE49-F238E27FC236}">
                <a16:creationId xmlns:a16="http://schemas.microsoft.com/office/drawing/2014/main" id="{453E7CFB-ABE3-4AC9-A349-976FA1D9E8BE}"/>
              </a:ext>
            </a:extLst>
          </p:cNvPr>
          <p:cNvGraphicFramePr>
            <a:graphicFrameLocks noGrp="1"/>
          </p:cNvGraphicFramePr>
          <p:nvPr>
            <p:extLst>
              <p:ext uri="{D42A27DB-BD31-4B8C-83A1-F6EECF244321}">
                <p14:modId xmlns:p14="http://schemas.microsoft.com/office/powerpoint/2010/main" val="3759284896"/>
              </p:ext>
            </p:extLst>
          </p:nvPr>
        </p:nvGraphicFramePr>
        <p:xfrm>
          <a:off x="4693875" y="1702888"/>
          <a:ext cx="6780703" cy="3269344"/>
        </p:xfrm>
        <a:graphic>
          <a:graphicData uri="http://schemas.openxmlformats.org/drawingml/2006/table">
            <a:tbl>
              <a:tblPr firstRow="1" bandRow="1">
                <a:tableStyleId>{5C22544A-7EE6-4342-B048-85BDC9FD1C3A}</a:tableStyleId>
              </a:tblPr>
              <a:tblGrid>
                <a:gridCol w="843839">
                  <a:extLst>
                    <a:ext uri="{9D8B030D-6E8A-4147-A177-3AD203B41FA5}">
                      <a16:colId xmlns:a16="http://schemas.microsoft.com/office/drawing/2014/main" val="2396850310"/>
                    </a:ext>
                  </a:extLst>
                </a:gridCol>
                <a:gridCol w="1382222">
                  <a:extLst>
                    <a:ext uri="{9D8B030D-6E8A-4147-A177-3AD203B41FA5}">
                      <a16:colId xmlns:a16="http://schemas.microsoft.com/office/drawing/2014/main" val="2871302766"/>
                    </a:ext>
                  </a:extLst>
                </a:gridCol>
                <a:gridCol w="1138349">
                  <a:extLst>
                    <a:ext uri="{9D8B030D-6E8A-4147-A177-3AD203B41FA5}">
                      <a16:colId xmlns:a16="http://schemas.microsoft.com/office/drawing/2014/main" val="1873968646"/>
                    </a:ext>
                  </a:extLst>
                </a:gridCol>
                <a:gridCol w="895934">
                  <a:extLst>
                    <a:ext uri="{9D8B030D-6E8A-4147-A177-3AD203B41FA5}">
                      <a16:colId xmlns:a16="http://schemas.microsoft.com/office/drawing/2014/main" val="4176621489"/>
                    </a:ext>
                  </a:extLst>
                </a:gridCol>
                <a:gridCol w="1293962">
                  <a:extLst>
                    <a:ext uri="{9D8B030D-6E8A-4147-A177-3AD203B41FA5}">
                      <a16:colId xmlns:a16="http://schemas.microsoft.com/office/drawing/2014/main" val="2803658707"/>
                    </a:ext>
                  </a:extLst>
                </a:gridCol>
                <a:gridCol w="1226397">
                  <a:extLst>
                    <a:ext uri="{9D8B030D-6E8A-4147-A177-3AD203B41FA5}">
                      <a16:colId xmlns:a16="http://schemas.microsoft.com/office/drawing/2014/main" val="1153686162"/>
                    </a:ext>
                  </a:extLst>
                </a:gridCol>
              </a:tblGrid>
              <a:tr h="637904">
                <a:tc>
                  <a:txBody>
                    <a:bodyPr/>
                    <a:lstStyle/>
                    <a:p>
                      <a:pPr algn="ctr"/>
                      <a:r>
                        <a:rPr lang="en-IN" sz="1200" dirty="0">
                          <a:latin typeface="+mn-lt"/>
                        </a:rPr>
                        <a:t>Name Of The Teacher</a:t>
                      </a:r>
                    </a:p>
                  </a:txBody>
                  <a:tcPr marL="75373" marR="75373" marT="37686" marB="37686"/>
                </a:tc>
                <a:tc>
                  <a:txBody>
                    <a:bodyPr/>
                    <a:lstStyle/>
                    <a:p>
                      <a:pPr algn="ctr"/>
                      <a:r>
                        <a:rPr lang="en-US" sz="1200" b="1" i="0" u="none" strike="noStrike" kern="1200" dirty="0">
                          <a:solidFill>
                            <a:schemeClr val="lt1"/>
                          </a:solidFill>
                          <a:effectLst/>
                          <a:latin typeface="+mn-lt"/>
                          <a:ea typeface="+mn-ea"/>
                          <a:cs typeface="+mn-cs"/>
                        </a:rPr>
                        <a:t>Title of the patent published</a:t>
                      </a:r>
                      <a:endParaRPr lang="en-IN" sz="1200" dirty="0">
                        <a:latin typeface="+mn-lt"/>
                      </a:endParaRPr>
                    </a:p>
                  </a:txBody>
                  <a:tcPr marL="75373" marR="75373" marT="37686" marB="37686"/>
                </a:tc>
                <a:tc>
                  <a:txBody>
                    <a:bodyPr/>
                    <a:lstStyle/>
                    <a:p>
                      <a:pPr algn="ctr"/>
                      <a:r>
                        <a:rPr lang="en-IN" sz="1200" b="1" i="0" u="none" strike="noStrike" kern="1200" dirty="0">
                          <a:solidFill>
                            <a:schemeClr val="lt1"/>
                          </a:solidFill>
                          <a:effectLst/>
                          <a:latin typeface="+mn-lt"/>
                          <a:ea typeface="+mn-ea"/>
                          <a:cs typeface="+mn-cs"/>
                        </a:rPr>
                        <a:t>National / international</a:t>
                      </a:r>
                      <a:endParaRPr lang="en-IN" sz="1200" dirty="0">
                        <a:latin typeface="+mn-lt"/>
                      </a:endParaRPr>
                    </a:p>
                  </a:txBody>
                  <a:tcPr marL="75373" marR="75373" marT="37686" marB="37686"/>
                </a:tc>
                <a:tc>
                  <a:txBody>
                    <a:bodyPr/>
                    <a:lstStyle/>
                    <a:p>
                      <a:pPr algn="ctr"/>
                      <a:r>
                        <a:rPr lang="en-IN" sz="1200" b="1" i="0" u="none" strike="noStrike" kern="1200" dirty="0">
                          <a:solidFill>
                            <a:schemeClr val="lt1"/>
                          </a:solidFill>
                          <a:effectLst/>
                          <a:latin typeface="+mn-lt"/>
                          <a:ea typeface="+mn-ea"/>
                          <a:cs typeface="+mn-cs"/>
                        </a:rPr>
                        <a:t>Year of publication</a:t>
                      </a:r>
                      <a:endParaRPr lang="en-IN" sz="1200" dirty="0">
                        <a:latin typeface="+mn-lt"/>
                      </a:endParaRPr>
                    </a:p>
                  </a:txBody>
                  <a:tcPr marL="75373" marR="75373" marT="37686" marB="37686"/>
                </a:tc>
                <a:tc>
                  <a:txBody>
                    <a:bodyPr/>
                    <a:lstStyle/>
                    <a:p>
                      <a:pPr algn="ctr"/>
                      <a:r>
                        <a:rPr lang="en-US" sz="1200" b="1" i="0" u="none" strike="noStrike" kern="1200" dirty="0">
                          <a:solidFill>
                            <a:schemeClr val="lt1"/>
                          </a:solidFill>
                          <a:effectLst/>
                          <a:latin typeface="+mn-lt"/>
                          <a:ea typeface="+mn-ea"/>
                          <a:cs typeface="+mn-cs"/>
                        </a:rPr>
                        <a:t>ISBN/ISSN number of the proceeding</a:t>
                      </a:r>
                      <a:endParaRPr lang="en-IN" sz="1200" dirty="0">
                        <a:latin typeface="+mn-lt"/>
                      </a:endParaRPr>
                    </a:p>
                  </a:txBody>
                  <a:tcPr marL="75373" marR="75373" marT="37686" marB="37686"/>
                </a:tc>
                <a:tc>
                  <a:txBody>
                    <a:bodyPr/>
                    <a:lstStyle/>
                    <a:p>
                      <a:pPr algn="ctr"/>
                      <a:r>
                        <a:rPr lang="en-IN" sz="1200" b="1" i="0" u="none" strike="noStrike" kern="1200" dirty="0">
                          <a:solidFill>
                            <a:schemeClr val="lt1"/>
                          </a:solidFill>
                          <a:effectLst/>
                          <a:latin typeface="+mn-lt"/>
                          <a:ea typeface="+mn-ea"/>
                          <a:cs typeface="+mn-cs"/>
                        </a:rPr>
                        <a:t>Name of the publisher</a:t>
                      </a:r>
                      <a:endParaRPr lang="en-IN" sz="1200" dirty="0">
                        <a:latin typeface="+mn-lt"/>
                      </a:endParaRPr>
                    </a:p>
                  </a:txBody>
                  <a:tcPr marL="75373" marR="75373" marT="37686" marB="37686"/>
                </a:tc>
                <a:extLst>
                  <a:ext uri="{0D108BD9-81ED-4DB2-BD59-A6C34878D82A}">
                    <a16:rowId xmlns:a16="http://schemas.microsoft.com/office/drawing/2014/main" val="714116795"/>
                  </a:ext>
                </a:extLst>
              </a:tr>
              <a:tr h="509542">
                <a:tc>
                  <a:txBody>
                    <a:bodyPr/>
                    <a:lstStyle/>
                    <a:p>
                      <a:pPr rtl="0" fontAlgn="t">
                        <a:spcBef>
                          <a:spcPts val="20"/>
                        </a:spcBef>
                        <a:spcAft>
                          <a:spcPts val="0"/>
                        </a:spcAft>
                      </a:pPr>
                      <a:r>
                        <a:rPr lang="en-IN" sz="1100" b="0" i="0" u="none" strike="noStrike">
                          <a:solidFill>
                            <a:srgbClr val="000000"/>
                          </a:solidFill>
                          <a:effectLst/>
                          <a:latin typeface="Times New Roman" panose="02020603050405020304" pitchFamily="18" charset="0"/>
                        </a:rPr>
                        <a:t>Ms. Sheetal Mavi</a:t>
                      </a:r>
                      <a:endParaRPr lang="en-IN">
                        <a:effectLst/>
                      </a:endParaRPr>
                    </a:p>
                  </a:txBody>
                  <a:tcPr marL="63500" marR="63500" marT="63500" marB="63500"/>
                </a:tc>
                <a:tc>
                  <a:txBody>
                    <a:bodyPr/>
                    <a:lstStyle/>
                    <a:p>
                      <a:pPr marL="48895" marR="55245" algn="ctr" rtl="0" fontAlgn="t">
                        <a:spcBef>
                          <a:spcPts val="430"/>
                        </a:spcBef>
                        <a:spcAft>
                          <a:spcPts val="0"/>
                        </a:spcAft>
                      </a:pPr>
                      <a:r>
                        <a:rPr lang="en-US" sz="1200" b="1" i="0" u="none" strike="noStrike">
                          <a:solidFill>
                            <a:srgbClr val="000000"/>
                          </a:solidFill>
                          <a:effectLst/>
                          <a:latin typeface="Times New Roman" panose="02020603050405020304" pitchFamily="18" charset="0"/>
                        </a:rPr>
                        <a:t>Integrated framework for software reliability prediction and analysis (Indian Patent )</a:t>
                      </a:r>
                      <a:endParaRPr lang="en-US">
                        <a:effectLst/>
                      </a:endParaRPr>
                    </a:p>
                  </a:txBody>
                  <a:tcPr marL="63500" marR="63500" marT="63500" marB="63500"/>
                </a:tc>
                <a:tc>
                  <a:txBody>
                    <a:bodyPr/>
                    <a:lstStyle/>
                    <a:p>
                      <a:pPr algn="ctr" rtl="0" fontAlgn="t">
                        <a:spcBef>
                          <a:spcPts val="20"/>
                        </a:spcBef>
                        <a:spcAft>
                          <a:spcPts val="0"/>
                        </a:spcAft>
                      </a:pPr>
                      <a:r>
                        <a:rPr lang="en-IN" sz="1100" b="0" i="0" u="none" strike="noStrike">
                          <a:solidFill>
                            <a:srgbClr val="000000"/>
                          </a:solidFill>
                          <a:effectLst/>
                          <a:latin typeface="Times New Roman" panose="02020603050405020304" pitchFamily="18" charset="0"/>
                        </a:rPr>
                        <a:t>International</a:t>
                      </a:r>
                      <a:endParaRPr lang="en-IN">
                        <a:effectLst/>
                      </a:endParaRPr>
                    </a:p>
                  </a:txBody>
                  <a:tcPr marL="63500" marR="63500" marT="63500" marB="63500"/>
                </a:tc>
                <a:tc>
                  <a:txBody>
                    <a:bodyPr/>
                    <a:lstStyle/>
                    <a:p>
                      <a:pPr algn="ctr" rtl="0" fontAlgn="t">
                        <a:spcBef>
                          <a:spcPts val="20"/>
                        </a:spcBef>
                        <a:spcAft>
                          <a:spcPts val="0"/>
                        </a:spcAft>
                      </a:pPr>
                      <a:r>
                        <a:rPr lang="en-IN" sz="1100" b="0" i="0" u="none" strike="noStrike">
                          <a:solidFill>
                            <a:srgbClr val="000000"/>
                          </a:solidFill>
                          <a:effectLst/>
                          <a:latin typeface="Times New Roman" panose="02020603050405020304" pitchFamily="18" charset="0"/>
                        </a:rPr>
                        <a:t>2024</a:t>
                      </a:r>
                      <a:endParaRPr lang="en-IN">
                        <a:effectLst/>
                      </a:endParaRPr>
                    </a:p>
                  </a:txBody>
                  <a:tcPr marL="63500" marR="63500" marT="63500" marB="63500"/>
                </a:tc>
                <a:tc>
                  <a:txBody>
                    <a:bodyPr/>
                    <a:lstStyle/>
                    <a:p>
                      <a:pPr marL="48895" marR="55245" algn="ctr" rtl="0" fontAlgn="t">
                        <a:spcBef>
                          <a:spcPts val="430"/>
                        </a:spcBef>
                        <a:spcAft>
                          <a:spcPts val="0"/>
                        </a:spcAft>
                      </a:pPr>
                      <a:r>
                        <a:rPr lang="en-IN" sz="1200" b="0" i="0" u="none" strike="noStrike">
                          <a:solidFill>
                            <a:srgbClr val="000000"/>
                          </a:solidFill>
                          <a:effectLst/>
                          <a:latin typeface="Times New Roman" panose="02020603050405020304" pitchFamily="18" charset="0"/>
                        </a:rPr>
                        <a:t>Application No. 202411057886 A</a:t>
                      </a:r>
                      <a:endParaRPr lang="en-IN">
                        <a:effectLst/>
                      </a:endParaRPr>
                    </a:p>
                  </a:txBody>
                  <a:tcPr marL="63500" marR="63500" marT="63500" marB="63500"/>
                </a:tc>
                <a:tc>
                  <a:txBody>
                    <a:bodyPr/>
                    <a:lstStyle/>
                    <a:p>
                      <a:pPr marL="65405" marR="71755" algn="ctr" rtl="0" fontAlgn="t">
                        <a:spcBef>
                          <a:spcPts val="430"/>
                        </a:spcBef>
                        <a:spcAft>
                          <a:spcPts val="0"/>
                        </a:spcAft>
                      </a:pPr>
                      <a:r>
                        <a:rPr lang="en-IN" sz="1200" b="0" i="0" u="none" strike="noStrike">
                          <a:solidFill>
                            <a:srgbClr val="000000"/>
                          </a:solidFill>
                          <a:effectLst/>
                          <a:latin typeface="Times New Roman" panose="02020603050405020304" pitchFamily="18" charset="0"/>
                        </a:rPr>
                        <a:t>Indian Patent Office. https://ipindia.gov.in</a:t>
                      </a:r>
                      <a:endParaRPr lang="en-IN">
                        <a:effectLst/>
                      </a:endParaRPr>
                    </a:p>
                  </a:txBody>
                  <a:tcPr marL="63500" marR="63500" marT="63500" marB="63500"/>
                </a:tc>
                <a:extLst>
                  <a:ext uri="{0D108BD9-81ED-4DB2-BD59-A6C34878D82A}">
                    <a16:rowId xmlns:a16="http://schemas.microsoft.com/office/drawing/2014/main" val="2952242048"/>
                  </a:ext>
                </a:extLst>
              </a:tr>
              <a:tr h="509542">
                <a:tc>
                  <a:txBody>
                    <a:bodyPr/>
                    <a:lstStyle/>
                    <a:p>
                      <a:pPr rtl="0" fontAlgn="t">
                        <a:spcBef>
                          <a:spcPts val="20"/>
                        </a:spcBef>
                        <a:spcAft>
                          <a:spcPts val="0"/>
                        </a:spcAft>
                      </a:pPr>
                      <a:r>
                        <a:rPr lang="en-IN" sz="1100" b="0" i="0" u="none" strike="noStrike">
                          <a:solidFill>
                            <a:srgbClr val="000000"/>
                          </a:solidFill>
                          <a:effectLst/>
                          <a:latin typeface="Times New Roman" panose="02020603050405020304" pitchFamily="18" charset="0"/>
                        </a:rPr>
                        <a:t>Ms. Sheetal Mavi</a:t>
                      </a:r>
                      <a:endParaRPr lang="en-IN">
                        <a:effectLst/>
                      </a:endParaRPr>
                    </a:p>
                  </a:txBody>
                  <a:tcPr marL="63500" marR="63500" marT="63500" marB="63500"/>
                </a:tc>
                <a:tc>
                  <a:txBody>
                    <a:bodyPr/>
                    <a:lstStyle/>
                    <a:p>
                      <a:pPr marL="48895" marR="55245" algn="ctr" rtl="0" fontAlgn="t">
                        <a:spcBef>
                          <a:spcPts val="430"/>
                        </a:spcBef>
                        <a:spcAft>
                          <a:spcPts val="0"/>
                        </a:spcAft>
                      </a:pPr>
                      <a:r>
                        <a:rPr lang="en-US" sz="1200" b="1" i="0" u="none" strike="noStrike">
                          <a:solidFill>
                            <a:srgbClr val="000000"/>
                          </a:solidFill>
                          <a:effectLst/>
                          <a:latin typeface="Times New Roman" panose="02020603050405020304" pitchFamily="18" charset="0"/>
                        </a:rPr>
                        <a:t>Artificial intelligence based underwater drone </a:t>
                      </a:r>
                      <a:endParaRPr lang="en-US">
                        <a:effectLst/>
                      </a:endParaRPr>
                    </a:p>
                  </a:txBody>
                  <a:tcPr marL="63500" marR="63500" marT="63500" marB="63500"/>
                </a:tc>
                <a:tc>
                  <a:txBody>
                    <a:bodyPr/>
                    <a:lstStyle/>
                    <a:p>
                      <a:pPr algn="ctr" rtl="0" fontAlgn="t">
                        <a:spcBef>
                          <a:spcPts val="20"/>
                        </a:spcBef>
                        <a:spcAft>
                          <a:spcPts val="0"/>
                        </a:spcAft>
                      </a:pPr>
                      <a:r>
                        <a:rPr lang="en-IN" sz="1100" b="0" i="0" u="none" strike="noStrike" dirty="0">
                          <a:solidFill>
                            <a:srgbClr val="000000"/>
                          </a:solidFill>
                          <a:effectLst/>
                          <a:latin typeface="Times New Roman" panose="02020603050405020304" pitchFamily="18" charset="0"/>
                        </a:rPr>
                        <a:t>International</a:t>
                      </a:r>
                      <a:endParaRPr lang="en-IN" dirty="0">
                        <a:effectLst/>
                      </a:endParaRPr>
                    </a:p>
                  </a:txBody>
                  <a:tcPr marL="63500" marR="63500" marT="63500" marB="63500"/>
                </a:tc>
                <a:tc>
                  <a:txBody>
                    <a:bodyPr/>
                    <a:lstStyle/>
                    <a:p>
                      <a:pPr algn="ctr" rtl="0" fontAlgn="t">
                        <a:spcBef>
                          <a:spcPts val="20"/>
                        </a:spcBef>
                        <a:spcAft>
                          <a:spcPts val="0"/>
                        </a:spcAft>
                      </a:pPr>
                      <a:r>
                        <a:rPr lang="en-IN" sz="1100" b="0" i="0" u="none" strike="noStrike" dirty="0">
                          <a:solidFill>
                            <a:srgbClr val="000000"/>
                          </a:solidFill>
                          <a:effectLst/>
                          <a:latin typeface="Times New Roman" panose="02020603050405020304" pitchFamily="18" charset="0"/>
                        </a:rPr>
                        <a:t>2024</a:t>
                      </a:r>
                      <a:endParaRPr lang="en-IN" dirty="0">
                        <a:effectLst/>
                      </a:endParaRPr>
                    </a:p>
                  </a:txBody>
                  <a:tcPr marL="63500" marR="63500" marT="63500" marB="63500"/>
                </a:tc>
                <a:tc>
                  <a:txBody>
                    <a:bodyPr/>
                    <a:lstStyle/>
                    <a:p>
                      <a:pPr marL="48895" marR="55245" algn="ctr" rtl="0" fontAlgn="t">
                        <a:spcBef>
                          <a:spcPts val="430"/>
                        </a:spcBef>
                        <a:spcAft>
                          <a:spcPts val="0"/>
                        </a:spcAft>
                      </a:pPr>
                      <a:r>
                        <a:rPr lang="en-IN" sz="1200" b="0" i="0" u="none" strike="noStrike">
                          <a:solidFill>
                            <a:srgbClr val="000000"/>
                          </a:solidFill>
                          <a:effectLst/>
                          <a:latin typeface="Times New Roman" panose="02020603050405020304" pitchFamily="18" charset="0"/>
                        </a:rPr>
                        <a:t>Indian Design No. 407316-001</a:t>
                      </a:r>
                      <a:endParaRPr lang="en-IN">
                        <a:effectLst/>
                      </a:endParaRPr>
                    </a:p>
                  </a:txBody>
                  <a:tcPr marL="63500" marR="63500" marT="63500" marB="63500"/>
                </a:tc>
                <a:tc>
                  <a:txBody>
                    <a:bodyPr/>
                    <a:lstStyle/>
                    <a:p>
                      <a:pPr marL="65405" marR="71755" rtl="0" fontAlgn="t">
                        <a:spcBef>
                          <a:spcPts val="430"/>
                        </a:spcBef>
                        <a:spcAft>
                          <a:spcPts val="0"/>
                        </a:spcAft>
                      </a:pPr>
                      <a:r>
                        <a:rPr lang="en-US" sz="1200" b="0" i="0" u="none" strike="noStrike" dirty="0">
                          <a:solidFill>
                            <a:srgbClr val="000000"/>
                          </a:solidFill>
                          <a:effectLst/>
                          <a:latin typeface="Times New Roman" panose="02020603050405020304" pitchFamily="18" charset="0"/>
                        </a:rPr>
                        <a:t>Controller General of Patents, Designs &amp; Trade Marks, India.</a:t>
                      </a:r>
                      <a:endParaRPr lang="en-US" dirty="0">
                        <a:effectLst/>
                      </a:endParaRPr>
                    </a:p>
                  </a:txBody>
                  <a:tcPr marL="63500" marR="63500" marT="63500" marB="63500"/>
                </a:tc>
                <a:extLst>
                  <a:ext uri="{0D108BD9-81ED-4DB2-BD59-A6C34878D82A}">
                    <a16:rowId xmlns:a16="http://schemas.microsoft.com/office/drawing/2014/main" val="336352075"/>
                  </a:ext>
                </a:extLst>
              </a:tr>
            </a:tbl>
          </a:graphicData>
        </a:graphic>
      </p:graphicFrame>
    </p:spTree>
    <p:extLst>
      <p:ext uri="{BB962C8B-B14F-4D97-AF65-F5344CB8AC3E}">
        <p14:creationId xmlns:p14="http://schemas.microsoft.com/office/powerpoint/2010/main" val="1062717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5178AD0-C4D4-4036-86D9-AFC6FA3A1A0C}"/>
              </a:ext>
            </a:extLst>
          </p:cNvPr>
          <p:cNvSpPr txBox="1"/>
          <p:nvPr/>
        </p:nvSpPr>
        <p:spPr>
          <a:xfrm>
            <a:off x="1028700" y="1967266"/>
            <a:ext cx="2628900" cy="2547257"/>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en-US" sz="3600" kern="1200">
                <a:solidFill>
                  <a:srgbClr val="FFFFFF"/>
                </a:solidFill>
                <a:latin typeface="+mj-lt"/>
                <a:ea typeface="+mj-ea"/>
                <a:cs typeface="+mj-cs"/>
              </a:rPr>
              <a:t>Mentor- Mentee List</a:t>
            </a:r>
          </a:p>
        </p:txBody>
      </p:sp>
      <p:graphicFrame>
        <p:nvGraphicFramePr>
          <p:cNvPr id="4" name="Table 3">
            <a:extLst>
              <a:ext uri="{FF2B5EF4-FFF2-40B4-BE49-F238E27FC236}">
                <a16:creationId xmlns:a16="http://schemas.microsoft.com/office/drawing/2014/main" id="{A280CDEA-ED6E-4ECC-97A1-8A36D205E4DC}"/>
              </a:ext>
            </a:extLst>
          </p:cNvPr>
          <p:cNvGraphicFramePr>
            <a:graphicFrameLocks noGrp="1"/>
          </p:cNvGraphicFramePr>
          <p:nvPr>
            <p:extLst>
              <p:ext uri="{D42A27DB-BD31-4B8C-83A1-F6EECF244321}">
                <p14:modId xmlns:p14="http://schemas.microsoft.com/office/powerpoint/2010/main" val="737084644"/>
              </p:ext>
            </p:extLst>
          </p:nvPr>
        </p:nvGraphicFramePr>
        <p:xfrm>
          <a:off x="5167223" y="1181819"/>
          <a:ext cx="6198604" cy="5254639"/>
        </p:xfrm>
        <a:graphic>
          <a:graphicData uri="http://schemas.openxmlformats.org/drawingml/2006/table">
            <a:tbl>
              <a:tblPr firstRow="1" bandRow="1">
                <a:tableStyleId>{5C22544A-7EE6-4342-B048-85BDC9FD1C3A}</a:tableStyleId>
              </a:tblPr>
              <a:tblGrid>
                <a:gridCol w="2424636">
                  <a:extLst>
                    <a:ext uri="{9D8B030D-6E8A-4147-A177-3AD203B41FA5}">
                      <a16:colId xmlns:a16="http://schemas.microsoft.com/office/drawing/2014/main" val="2688791454"/>
                    </a:ext>
                  </a:extLst>
                </a:gridCol>
                <a:gridCol w="1886984">
                  <a:extLst>
                    <a:ext uri="{9D8B030D-6E8A-4147-A177-3AD203B41FA5}">
                      <a16:colId xmlns:a16="http://schemas.microsoft.com/office/drawing/2014/main" val="442175655"/>
                    </a:ext>
                  </a:extLst>
                </a:gridCol>
                <a:gridCol w="1886984">
                  <a:extLst>
                    <a:ext uri="{9D8B030D-6E8A-4147-A177-3AD203B41FA5}">
                      <a16:colId xmlns:a16="http://schemas.microsoft.com/office/drawing/2014/main" val="3825450545"/>
                    </a:ext>
                  </a:extLst>
                </a:gridCol>
              </a:tblGrid>
              <a:tr h="1130244">
                <a:tc>
                  <a:txBody>
                    <a:bodyPr/>
                    <a:lstStyle/>
                    <a:p>
                      <a:pPr algn="ctr"/>
                      <a:r>
                        <a:rPr lang="en-IN" sz="2700" dirty="0"/>
                        <a:t>Name of Mentor</a:t>
                      </a:r>
                    </a:p>
                  </a:txBody>
                  <a:tcPr marL="136601" marR="136601" marT="68300" marB="68300"/>
                </a:tc>
                <a:tc>
                  <a:txBody>
                    <a:bodyPr/>
                    <a:lstStyle/>
                    <a:p>
                      <a:pPr algn="ctr"/>
                      <a:r>
                        <a:rPr lang="en-IN" sz="2700" dirty="0"/>
                        <a:t>Number of Mentee</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sz="2700" dirty="0"/>
                        <a:t>2023-24</a:t>
                      </a:r>
                    </a:p>
                  </a:txBody>
                  <a:tcPr marL="136601" marR="136601" marT="68300" marB="68300"/>
                </a:tc>
                <a:tc>
                  <a:txBody>
                    <a:bodyPr/>
                    <a:lstStyle/>
                    <a:p>
                      <a:pPr algn="ctr"/>
                      <a:r>
                        <a:rPr lang="en-IN" sz="2700" dirty="0"/>
                        <a:t>Number of Mentee</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sz="2700" dirty="0"/>
                        <a:t>2024-25</a:t>
                      </a:r>
                    </a:p>
                  </a:txBody>
                  <a:tcPr marL="136601" marR="136601" marT="68300" marB="68300"/>
                </a:tc>
                <a:extLst>
                  <a:ext uri="{0D108BD9-81ED-4DB2-BD59-A6C34878D82A}">
                    <a16:rowId xmlns:a16="http://schemas.microsoft.com/office/drawing/2014/main" val="4259764527"/>
                  </a:ext>
                </a:extLst>
              </a:tr>
              <a:tr h="489903">
                <a:tc>
                  <a:txBody>
                    <a:bodyPr/>
                    <a:lstStyle/>
                    <a:p>
                      <a:pPr algn="ctr"/>
                      <a:r>
                        <a:rPr lang="en-IN" sz="2000" dirty="0" err="1"/>
                        <a:t>Dr.</a:t>
                      </a:r>
                      <a:r>
                        <a:rPr lang="en-IN" sz="2000" dirty="0"/>
                        <a:t> </a:t>
                      </a:r>
                      <a:r>
                        <a:rPr lang="en-IN" sz="2000" dirty="0" err="1"/>
                        <a:t>Aruna</a:t>
                      </a:r>
                      <a:r>
                        <a:rPr lang="en-IN" sz="2000" dirty="0"/>
                        <a:t> Jain</a:t>
                      </a:r>
                    </a:p>
                  </a:txBody>
                  <a:tcPr marL="136601" marR="136601" marT="68300" marB="68300"/>
                </a:tc>
                <a:tc>
                  <a:txBody>
                    <a:bodyPr/>
                    <a:lstStyle/>
                    <a:p>
                      <a:pPr algn="ctr"/>
                      <a:r>
                        <a:rPr lang="en-IN" sz="2000" dirty="0"/>
                        <a:t>6</a:t>
                      </a:r>
                    </a:p>
                  </a:txBody>
                  <a:tcPr marL="136601" marR="136601" marT="68300" marB="68300"/>
                </a:tc>
                <a:tc>
                  <a:txBody>
                    <a:bodyPr/>
                    <a:lstStyle/>
                    <a:p>
                      <a:pPr algn="ctr"/>
                      <a:r>
                        <a:rPr lang="en-IN" sz="2000" dirty="0"/>
                        <a:t>6</a:t>
                      </a:r>
                    </a:p>
                  </a:txBody>
                  <a:tcPr marL="136601" marR="136601" marT="68300" marB="68300"/>
                </a:tc>
                <a:extLst>
                  <a:ext uri="{0D108BD9-81ED-4DB2-BD59-A6C34878D82A}">
                    <a16:rowId xmlns:a16="http://schemas.microsoft.com/office/drawing/2014/main" val="1592746328"/>
                  </a:ext>
                </a:extLst>
              </a:tr>
              <a:tr h="461219">
                <a:tc>
                  <a:txBody>
                    <a:bodyPr/>
                    <a:lstStyle/>
                    <a:p>
                      <a:pPr algn="ctr"/>
                      <a:r>
                        <a:rPr lang="en-IN" sz="2000" dirty="0" err="1"/>
                        <a:t>Dr.</a:t>
                      </a:r>
                      <a:r>
                        <a:rPr lang="en-IN" sz="2000" dirty="0"/>
                        <a:t> Sarita Kadian</a:t>
                      </a:r>
                    </a:p>
                  </a:txBody>
                  <a:tcPr marL="136601" marR="136601" marT="68300" marB="68300"/>
                </a:tc>
                <a:tc>
                  <a:txBody>
                    <a:bodyPr/>
                    <a:lstStyle/>
                    <a:p>
                      <a:pPr algn="ctr"/>
                      <a:r>
                        <a:rPr lang="en-IN" sz="2000" dirty="0"/>
                        <a:t>16</a:t>
                      </a:r>
                    </a:p>
                  </a:txBody>
                  <a:tcPr marL="136601" marR="136601" marT="68300" marB="68300"/>
                </a:tc>
                <a:tc>
                  <a:txBody>
                    <a:bodyPr/>
                    <a:lstStyle/>
                    <a:p>
                      <a:pPr algn="ctr"/>
                      <a:r>
                        <a:rPr lang="en-IN" sz="2000" dirty="0"/>
                        <a:t>16</a:t>
                      </a:r>
                    </a:p>
                  </a:txBody>
                  <a:tcPr marL="136601" marR="136601" marT="68300" marB="68300"/>
                </a:tc>
                <a:extLst>
                  <a:ext uri="{0D108BD9-81ED-4DB2-BD59-A6C34878D82A}">
                    <a16:rowId xmlns:a16="http://schemas.microsoft.com/office/drawing/2014/main" val="2900847433"/>
                  </a:ext>
                </a:extLst>
              </a:tr>
              <a:tr h="782126">
                <a:tc>
                  <a:txBody>
                    <a:bodyPr/>
                    <a:lstStyle/>
                    <a:p>
                      <a:pPr algn="ctr"/>
                      <a:r>
                        <a:rPr lang="en-IN" sz="2000" dirty="0" err="1"/>
                        <a:t>Dr.</a:t>
                      </a:r>
                      <a:r>
                        <a:rPr lang="en-IN" sz="2000" dirty="0"/>
                        <a:t> </a:t>
                      </a:r>
                      <a:r>
                        <a:rPr lang="en-IN" sz="2000" dirty="0" err="1"/>
                        <a:t>Vinesh</a:t>
                      </a:r>
                      <a:r>
                        <a:rPr lang="en-IN" sz="2000" dirty="0"/>
                        <a:t> Kumar</a:t>
                      </a:r>
                    </a:p>
                  </a:txBody>
                  <a:tcPr marL="136601" marR="136601" marT="68300" marB="68300"/>
                </a:tc>
                <a:tc>
                  <a:txBody>
                    <a:bodyPr/>
                    <a:lstStyle/>
                    <a:p>
                      <a:pPr algn="ctr"/>
                      <a:r>
                        <a:rPr lang="en-IN" sz="2000" dirty="0"/>
                        <a:t>15</a:t>
                      </a:r>
                    </a:p>
                  </a:txBody>
                  <a:tcPr marL="136601" marR="136601" marT="68300" marB="68300"/>
                </a:tc>
                <a:tc>
                  <a:txBody>
                    <a:bodyPr/>
                    <a:lstStyle/>
                    <a:p>
                      <a:pPr algn="ctr"/>
                      <a:r>
                        <a:rPr lang="en-IN" sz="2000" dirty="0"/>
                        <a:t>15</a:t>
                      </a:r>
                    </a:p>
                  </a:txBody>
                  <a:tcPr marL="136601" marR="136601" marT="68300" marB="68300"/>
                </a:tc>
                <a:extLst>
                  <a:ext uri="{0D108BD9-81ED-4DB2-BD59-A6C34878D82A}">
                    <a16:rowId xmlns:a16="http://schemas.microsoft.com/office/drawing/2014/main" val="76751372"/>
                  </a:ext>
                </a:extLst>
              </a:tr>
              <a:tr h="782126">
                <a:tc>
                  <a:txBody>
                    <a:bodyPr/>
                    <a:lstStyle/>
                    <a:p>
                      <a:pPr algn="ctr"/>
                      <a:r>
                        <a:rPr lang="en-IN" sz="2000" dirty="0"/>
                        <a:t>Ms. Sheetal </a:t>
                      </a:r>
                      <a:r>
                        <a:rPr lang="en-IN" sz="2000" dirty="0" err="1"/>
                        <a:t>Mavi</a:t>
                      </a:r>
                      <a:endParaRPr lang="en-IN" sz="2000" dirty="0"/>
                    </a:p>
                  </a:txBody>
                  <a:tcPr marL="136601" marR="136601" marT="68300" marB="68300"/>
                </a:tc>
                <a:tc>
                  <a:txBody>
                    <a:bodyPr/>
                    <a:lstStyle/>
                    <a:p>
                      <a:pPr algn="ctr"/>
                      <a:r>
                        <a:rPr lang="en-IN" sz="2000" dirty="0"/>
                        <a:t>20</a:t>
                      </a:r>
                    </a:p>
                  </a:txBody>
                  <a:tcPr marL="136601" marR="136601" marT="68300" marB="68300"/>
                </a:tc>
                <a:tc>
                  <a:txBody>
                    <a:bodyPr/>
                    <a:lstStyle/>
                    <a:p>
                      <a:pPr algn="ctr"/>
                      <a:r>
                        <a:rPr lang="en-IN" sz="2000" dirty="0"/>
                        <a:t>20</a:t>
                      </a:r>
                    </a:p>
                  </a:txBody>
                  <a:tcPr marL="136601" marR="136601" marT="68300" marB="68300"/>
                </a:tc>
                <a:extLst>
                  <a:ext uri="{0D108BD9-81ED-4DB2-BD59-A6C34878D82A}">
                    <a16:rowId xmlns:a16="http://schemas.microsoft.com/office/drawing/2014/main" val="882109715"/>
                  </a:ext>
                </a:extLst>
              </a:tr>
              <a:tr h="782126">
                <a:tc>
                  <a:txBody>
                    <a:bodyPr/>
                    <a:lstStyle/>
                    <a:p>
                      <a:pPr algn="ctr"/>
                      <a:r>
                        <a:rPr lang="en-IN" sz="2000" dirty="0" err="1"/>
                        <a:t>Dr.</a:t>
                      </a:r>
                      <a:r>
                        <a:rPr lang="en-IN" sz="2000" dirty="0"/>
                        <a:t> </a:t>
                      </a:r>
                      <a:r>
                        <a:rPr lang="en-IN" sz="2000" dirty="0" err="1"/>
                        <a:t>Yajuvendra</a:t>
                      </a:r>
                      <a:r>
                        <a:rPr lang="en-IN" sz="2000" dirty="0"/>
                        <a:t> Pratap Singh</a:t>
                      </a:r>
                    </a:p>
                  </a:txBody>
                  <a:tcPr marL="136601" marR="136601" marT="68300" marB="68300"/>
                </a:tc>
                <a:tc>
                  <a:txBody>
                    <a:bodyPr/>
                    <a:lstStyle/>
                    <a:p>
                      <a:pPr algn="ctr"/>
                      <a:r>
                        <a:rPr lang="en-IN" sz="2000" dirty="0"/>
                        <a:t>12</a:t>
                      </a:r>
                    </a:p>
                  </a:txBody>
                  <a:tcPr marL="136601" marR="136601" marT="68300" marB="68300"/>
                </a:tc>
                <a:tc>
                  <a:txBody>
                    <a:bodyPr/>
                    <a:lstStyle/>
                    <a:p>
                      <a:pPr algn="ctr"/>
                      <a:r>
                        <a:rPr lang="en-IN" sz="2000" dirty="0"/>
                        <a:t>12</a:t>
                      </a:r>
                    </a:p>
                  </a:txBody>
                  <a:tcPr marL="136601" marR="136601" marT="68300" marB="68300"/>
                </a:tc>
                <a:extLst>
                  <a:ext uri="{0D108BD9-81ED-4DB2-BD59-A6C34878D82A}">
                    <a16:rowId xmlns:a16="http://schemas.microsoft.com/office/drawing/2014/main" val="3065296121"/>
                  </a:ext>
                </a:extLst>
              </a:tr>
              <a:tr h="586099">
                <a:tc>
                  <a:txBody>
                    <a:bodyPr/>
                    <a:lstStyle/>
                    <a:p>
                      <a:pPr algn="ctr"/>
                      <a:r>
                        <a:rPr lang="en-IN" sz="2000" dirty="0"/>
                        <a:t>Ms. </a:t>
                      </a:r>
                      <a:r>
                        <a:rPr lang="en-IN" sz="2000" dirty="0" err="1"/>
                        <a:t>Chingmuankim</a:t>
                      </a:r>
                      <a:endParaRPr lang="en-IN" sz="2000" dirty="0"/>
                    </a:p>
                  </a:txBody>
                  <a:tcPr marL="136601" marR="136601" marT="68300" marB="68300"/>
                </a:tc>
                <a:tc>
                  <a:txBody>
                    <a:bodyPr/>
                    <a:lstStyle/>
                    <a:p>
                      <a:pPr algn="ctr"/>
                      <a:r>
                        <a:rPr lang="en-IN" sz="2000" dirty="0"/>
                        <a:t>8</a:t>
                      </a:r>
                    </a:p>
                  </a:txBody>
                  <a:tcPr marL="136601" marR="136601" marT="68300" marB="68300"/>
                </a:tc>
                <a:tc>
                  <a:txBody>
                    <a:bodyPr/>
                    <a:lstStyle/>
                    <a:p>
                      <a:pPr algn="ctr"/>
                      <a:r>
                        <a:rPr lang="en-IN" sz="2000" dirty="0"/>
                        <a:t>8</a:t>
                      </a:r>
                    </a:p>
                  </a:txBody>
                  <a:tcPr marL="136601" marR="136601" marT="68300" marB="68300"/>
                </a:tc>
                <a:extLst>
                  <a:ext uri="{0D108BD9-81ED-4DB2-BD59-A6C34878D82A}">
                    <a16:rowId xmlns:a16="http://schemas.microsoft.com/office/drawing/2014/main" val="794290800"/>
                  </a:ext>
                </a:extLst>
              </a:tr>
            </a:tbl>
          </a:graphicData>
        </a:graphic>
      </p:graphicFrame>
    </p:spTree>
    <p:extLst>
      <p:ext uri="{BB962C8B-B14F-4D97-AF65-F5344CB8AC3E}">
        <p14:creationId xmlns:p14="http://schemas.microsoft.com/office/powerpoint/2010/main" val="917602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25DD6-311F-48B2-9577-2EA2A43F4DD1}"/>
              </a:ext>
            </a:extLst>
          </p:cNvPr>
          <p:cNvSpPr>
            <a:spLocks noGrp="1"/>
          </p:cNvSpPr>
          <p:nvPr>
            <p:ph type="title"/>
          </p:nvPr>
        </p:nvSpPr>
        <p:spPr>
          <a:xfrm>
            <a:off x="1371597" y="348865"/>
            <a:ext cx="10044023" cy="877729"/>
          </a:xfrm>
        </p:spPr>
        <p:txBody>
          <a:bodyPr anchor="ctr">
            <a:normAutofit/>
          </a:bodyPr>
          <a:lstStyle/>
          <a:p>
            <a:pPr algn="ctr"/>
            <a:r>
              <a:rPr lang="en-IN" sz="4000" b="1" dirty="0">
                <a:solidFill>
                  <a:srgbClr val="FFFFFF"/>
                </a:solidFill>
                <a:latin typeface="Times New Roman" panose="02020603050405020304" pitchFamily="18" charset="0"/>
                <a:cs typeface="Times New Roman" panose="02020603050405020304" pitchFamily="18" charset="0"/>
              </a:rPr>
              <a:t>Seminar 2023-24</a:t>
            </a:r>
          </a:p>
        </p:txBody>
      </p:sp>
      <p:graphicFrame>
        <p:nvGraphicFramePr>
          <p:cNvPr id="4" name="Content Placeholder 3">
            <a:extLst>
              <a:ext uri="{FF2B5EF4-FFF2-40B4-BE49-F238E27FC236}">
                <a16:creationId xmlns:a16="http://schemas.microsoft.com/office/drawing/2014/main" id="{CB3BDF68-AEC4-4294-BEF7-E960930D23FB}"/>
              </a:ext>
            </a:extLst>
          </p:cNvPr>
          <p:cNvGraphicFramePr>
            <a:graphicFrameLocks noGrp="1"/>
          </p:cNvGraphicFramePr>
          <p:nvPr>
            <p:ph idx="1"/>
            <p:extLst>
              <p:ext uri="{D42A27DB-BD31-4B8C-83A1-F6EECF244321}">
                <p14:modId xmlns:p14="http://schemas.microsoft.com/office/powerpoint/2010/main" val="1463350699"/>
              </p:ext>
            </p:extLst>
          </p:nvPr>
        </p:nvGraphicFramePr>
        <p:xfrm>
          <a:off x="1587691" y="2112579"/>
          <a:ext cx="9040561" cy="4192806"/>
        </p:xfrm>
        <a:graphic>
          <a:graphicData uri="http://schemas.openxmlformats.org/drawingml/2006/table">
            <a:tbl>
              <a:tblPr firstRow="1" bandRow="1">
                <a:tableStyleId>{5C22544A-7EE6-4342-B048-85BDC9FD1C3A}</a:tableStyleId>
              </a:tblPr>
              <a:tblGrid>
                <a:gridCol w="689683">
                  <a:extLst>
                    <a:ext uri="{9D8B030D-6E8A-4147-A177-3AD203B41FA5}">
                      <a16:colId xmlns:a16="http://schemas.microsoft.com/office/drawing/2014/main" val="4227677202"/>
                    </a:ext>
                  </a:extLst>
                </a:gridCol>
                <a:gridCol w="1672030">
                  <a:extLst>
                    <a:ext uri="{9D8B030D-6E8A-4147-A177-3AD203B41FA5}">
                      <a16:colId xmlns:a16="http://schemas.microsoft.com/office/drawing/2014/main" val="3847105750"/>
                    </a:ext>
                  </a:extLst>
                </a:gridCol>
                <a:gridCol w="1398202">
                  <a:extLst>
                    <a:ext uri="{9D8B030D-6E8A-4147-A177-3AD203B41FA5}">
                      <a16:colId xmlns:a16="http://schemas.microsoft.com/office/drawing/2014/main" val="103236071"/>
                    </a:ext>
                  </a:extLst>
                </a:gridCol>
                <a:gridCol w="1695473">
                  <a:extLst>
                    <a:ext uri="{9D8B030D-6E8A-4147-A177-3AD203B41FA5}">
                      <a16:colId xmlns:a16="http://schemas.microsoft.com/office/drawing/2014/main" val="1060744588"/>
                    </a:ext>
                  </a:extLst>
                </a:gridCol>
                <a:gridCol w="1218099">
                  <a:extLst>
                    <a:ext uri="{9D8B030D-6E8A-4147-A177-3AD203B41FA5}">
                      <a16:colId xmlns:a16="http://schemas.microsoft.com/office/drawing/2014/main" val="1014417067"/>
                    </a:ext>
                  </a:extLst>
                </a:gridCol>
                <a:gridCol w="1183537">
                  <a:extLst>
                    <a:ext uri="{9D8B030D-6E8A-4147-A177-3AD203B41FA5}">
                      <a16:colId xmlns:a16="http://schemas.microsoft.com/office/drawing/2014/main" val="3317313690"/>
                    </a:ext>
                  </a:extLst>
                </a:gridCol>
                <a:gridCol w="1183537">
                  <a:extLst>
                    <a:ext uri="{9D8B030D-6E8A-4147-A177-3AD203B41FA5}">
                      <a16:colId xmlns:a16="http://schemas.microsoft.com/office/drawing/2014/main" val="533992229"/>
                    </a:ext>
                  </a:extLst>
                </a:gridCol>
              </a:tblGrid>
              <a:tr h="965354">
                <a:tc>
                  <a:txBody>
                    <a:bodyPr/>
                    <a:lstStyle/>
                    <a:p>
                      <a:pPr marL="57150" marR="60325" algn="ctr" rtl="0" fontAlgn="t">
                        <a:spcBef>
                          <a:spcPts val="25"/>
                        </a:spcBef>
                        <a:spcAft>
                          <a:spcPts val="0"/>
                        </a:spcAft>
                      </a:pPr>
                      <a:r>
                        <a:rPr lang="en-IN" sz="1400" b="0" i="0" u="none" strike="noStrike" dirty="0">
                          <a:solidFill>
                            <a:schemeClr val="bg1"/>
                          </a:solidFill>
                          <a:effectLst/>
                          <a:latin typeface="+mn-lt"/>
                        </a:rPr>
                        <a:t>S. No.</a:t>
                      </a:r>
                      <a:endParaRPr lang="en-IN" sz="1400" b="0" dirty="0">
                        <a:solidFill>
                          <a:schemeClr val="bg1"/>
                        </a:solidFill>
                        <a:effectLst/>
                        <a:latin typeface="+mn-lt"/>
                      </a:endParaRPr>
                    </a:p>
                  </a:txBody>
                  <a:tcPr marL="57533" marR="57533" marT="36021" marB="36021"/>
                </a:tc>
                <a:tc>
                  <a:txBody>
                    <a:bodyPr/>
                    <a:lstStyle/>
                    <a:p>
                      <a:pPr marL="57150" marR="40640" algn="ctr" rtl="0" fontAlgn="t">
                        <a:spcBef>
                          <a:spcPts val="25"/>
                        </a:spcBef>
                        <a:spcAft>
                          <a:spcPts val="0"/>
                        </a:spcAft>
                      </a:pPr>
                      <a:r>
                        <a:rPr lang="en-IN" sz="1400" b="0" i="0" u="none" strike="noStrike">
                          <a:solidFill>
                            <a:schemeClr val="bg1"/>
                          </a:solidFill>
                          <a:effectLst/>
                          <a:latin typeface="+mn-lt"/>
                        </a:rPr>
                        <a:t>Name of Convener / Coordinator</a:t>
                      </a:r>
                      <a:endParaRPr lang="en-IN" sz="1400" b="0">
                        <a:solidFill>
                          <a:schemeClr val="bg1"/>
                        </a:solidFill>
                        <a:effectLst/>
                        <a:latin typeface="+mn-lt"/>
                      </a:endParaRPr>
                    </a:p>
                  </a:txBody>
                  <a:tcPr marL="57533" marR="57533" marT="36021" marB="36021"/>
                </a:tc>
                <a:tc>
                  <a:txBody>
                    <a:bodyPr/>
                    <a:lstStyle/>
                    <a:p>
                      <a:pPr marL="60325" algn="ctr" rtl="0" fontAlgn="t">
                        <a:spcBef>
                          <a:spcPts val="25"/>
                        </a:spcBef>
                        <a:spcAft>
                          <a:spcPts val="0"/>
                        </a:spcAft>
                      </a:pPr>
                      <a:r>
                        <a:rPr lang="en-IN" sz="1400" b="0" i="0" u="none" strike="noStrike" dirty="0">
                          <a:solidFill>
                            <a:schemeClr val="bg1"/>
                          </a:solidFill>
                          <a:effectLst/>
                          <a:latin typeface="+mn-lt"/>
                        </a:rPr>
                        <a:t>Title of seminar/course</a:t>
                      </a:r>
                      <a:endParaRPr lang="en-IN" sz="1400" b="0" dirty="0">
                        <a:solidFill>
                          <a:schemeClr val="bg1"/>
                        </a:solidFill>
                        <a:effectLst/>
                        <a:latin typeface="+mn-lt"/>
                      </a:endParaRPr>
                    </a:p>
                  </a:txBody>
                  <a:tcPr marL="57533" marR="57533" marT="36021" marB="36021"/>
                </a:tc>
                <a:tc>
                  <a:txBody>
                    <a:bodyPr/>
                    <a:lstStyle/>
                    <a:p>
                      <a:pPr marR="18669" indent="-60325" algn="ctr" rtl="0" fontAlgn="t">
                        <a:spcBef>
                          <a:spcPts val="25"/>
                        </a:spcBef>
                        <a:spcAft>
                          <a:spcPts val="0"/>
                        </a:spcAft>
                      </a:pPr>
                      <a:r>
                        <a:rPr lang="en-IN" sz="1400" b="0" i="0" u="none" strike="noStrike" dirty="0">
                          <a:solidFill>
                            <a:schemeClr val="bg1"/>
                          </a:solidFill>
                          <a:effectLst/>
                          <a:latin typeface="+mn-lt"/>
                        </a:rPr>
                        <a:t>Sponsoring   Agency</a:t>
                      </a:r>
                      <a:endParaRPr lang="en-IN" sz="1400" b="0" dirty="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Duration with dates</a:t>
                      </a:r>
                      <a:endParaRPr lang="en-IN" sz="1400" b="0">
                        <a:solidFill>
                          <a:schemeClr val="bg1"/>
                        </a:solidFill>
                        <a:effectLst/>
                        <a:latin typeface="+mn-lt"/>
                      </a:endParaRPr>
                    </a:p>
                  </a:txBody>
                  <a:tcPr marL="57533" marR="57533" marT="36021" marB="36021"/>
                </a:tc>
                <a:tc>
                  <a:txBody>
                    <a:bodyPr/>
                    <a:lstStyle/>
                    <a:p>
                      <a:pPr marR="31496" indent="-53975" algn="ctr" rtl="0" fontAlgn="t">
                        <a:spcBef>
                          <a:spcPts val="25"/>
                        </a:spcBef>
                        <a:spcAft>
                          <a:spcPts val="0"/>
                        </a:spcAft>
                      </a:pPr>
                      <a:r>
                        <a:rPr lang="en-US" sz="1400" b="0" i="0" u="none" strike="noStrike" dirty="0">
                          <a:solidFill>
                            <a:schemeClr val="bg1"/>
                          </a:solidFill>
                          <a:effectLst/>
                          <a:latin typeface="+mn-lt"/>
                        </a:rPr>
                        <a:t>No.      of internal and external participants</a:t>
                      </a:r>
                      <a:endParaRPr lang="en-US" sz="1400" b="0" dirty="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Proceedings published Yes/No</a:t>
                      </a:r>
                      <a:endParaRPr lang="en-IN" sz="1400" b="0">
                        <a:solidFill>
                          <a:schemeClr val="bg1"/>
                        </a:solidFill>
                        <a:effectLst/>
                        <a:latin typeface="+mn-lt"/>
                      </a:endParaRPr>
                    </a:p>
                  </a:txBody>
                  <a:tcPr marL="57533" marR="57533" marT="36021" marB="36021"/>
                </a:tc>
                <a:extLst>
                  <a:ext uri="{0D108BD9-81ED-4DB2-BD59-A6C34878D82A}">
                    <a16:rowId xmlns:a16="http://schemas.microsoft.com/office/drawing/2014/main" val="1431374845"/>
                  </a:ext>
                </a:extLst>
              </a:tr>
              <a:tr h="1829850">
                <a:tc>
                  <a:txBody>
                    <a:bodyPr/>
                    <a:lstStyle/>
                    <a:p>
                      <a:pPr algn="ctr" rtl="0" fontAlgn="t">
                        <a:spcBef>
                          <a:spcPts val="0"/>
                        </a:spcBef>
                        <a:spcAft>
                          <a:spcPts val="0"/>
                        </a:spcAft>
                      </a:pPr>
                      <a:r>
                        <a:rPr lang="en-IN" sz="1400" b="0" i="0" u="none" strike="noStrike">
                          <a:solidFill>
                            <a:srgbClr val="000000"/>
                          </a:solidFill>
                          <a:effectLst/>
                          <a:latin typeface="+mn-lt"/>
                        </a:rPr>
                        <a:t>1</a:t>
                      </a:r>
                      <a:endParaRPr lang="en-IN" sz="1400" b="0">
                        <a:effectLst/>
                        <a:latin typeface="+mn-lt"/>
                      </a:endParaRPr>
                    </a:p>
                  </a:txBody>
                  <a:tcPr marL="57533" marR="57533" marT="36021" marB="36021"/>
                </a:tc>
                <a:tc>
                  <a:txBody>
                    <a:bodyPr/>
                    <a:lstStyle/>
                    <a:p>
                      <a:pPr rtl="0"/>
                      <a:r>
                        <a:rPr lang="en-US" sz="1400" b="0" i="0" u="none" strike="noStrike" kern="1200" dirty="0">
                          <a:solidFill>
                            <a:schemeClr val="dk1"/>
                          </a:solidFill>
                          <a:effectLst/>
                          <a:latin typeface="+mn-lt"/>
                          <a:ea typeface="+mn-ea"/>
                          <a:cs typeface="+mn-cs"/>
                        </a:rPr>
                        <a:t>Technophiles</a:t>
                      </a:r>
                      <a:endParaRPr lang="en-US" sz="1400" b="0" dirty="0">
                        <a:effectLst/>
                      </a:endParaRPr>
                    </a:p>
                    <a:p>
                      <a:pPr rtl="0"/>
                      <a:r>
                        <a:rPr lang="en-US" sz="1400" b="0" i="0" u="none" strike="noStrike" kern="1200" dirty="0">
                          <a:solidFill>
                            <a:schemeClr val="dk1"/>
                          </a:solidFill>
                          <a:effectLst/>
                          <a:latin typeface="+mn-lt"/>
                          <a:ea typeface="+mn-ea"/>
                          <a:cs typeface="+mn-cs"/>
                        </a:rPr>
                        <a:t>(Department of Computer Science)</a:t>
                      </a:r>
                      <a:endParaRPr lang="en-US" sz="1400" b="0" dirty="0">
                        <a:effectLst/>
                      </a:endParaRPr>
                    </a:p>
                    <a:p>
                      <a:br>
                        <a:rPr lang="en-US" sz="1400" dirty="0"/>
                      </a:br>
                      <a:endParaRPr lang="fi-FI" sz="1400" b="0" dirty="0">
                        <a:effectLst/>
                        <a:latin typeface="+mn-lt"/>
                      </a:endParaRPr>
                    </a:p>
                  </a:txBody>
                  <a:tcPr marL="57533" marR="57533" marT="36021" marB="36021"/>
                </a:tc>
                <a:tc>
                  <a:txBody>
                    <a:bodyPr/>
                    <a:lstStyle/>
                    <a:p>
                      <a:pPr algn="ctr" rtl="0" fontAlgn="t">
                        <a:spcBef>
                          <a:spcPts val="1200"/>
                        </a:spcBef>
                        <a:spcAft>
                          <a:spcPts val="1200"/>
                        </a:spcAft>
                      </a:pPr>
                      <a:r>
                        <a:rPr lang="en-IN" sz="1400" b="0" i="0" u="none" strike="noStrike" dirty="0">
                          <a:solidFill>
                            <a:srgbClr val="000000"/>
                          </a:solidFill>
                          <a:effectLst/>
                          <a:latin typeface="+mn-lt"/>
                        </a:rPr>
                        <a:t>Merch Design Competition</a:t>
                      </a:r>
                      <a:endParaRPr lang="en-IN" sz="1400" dirty="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dirty="0">
                          <a:solidFill>
                            <a:srgbClr val="000000"/>
                          </a:solidFill>
                          <a:effectLst/>
                          <a:latin typeface="+mn-lt"/>
                        </a:rPr>
                        <a:t>The Touch of Beads</a:t>
                      </a:r>
                      <a:endParaRPr lang="en-IN" sz="1400" dirty="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17 March 2024 – 17 March 2024 (1 day)</a:t>
                      </a:r>
                      <a:endParaRPr lang="en-US" sz="1400" dirty="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dirty="0">
                          <a:solidFill>
                            <a:srgbClr val="000000"/>
                          </a:solidFill>
                          <a:effectLst/>
                          <a:latin typeface="+mn-lt"/>
                        </a:rPr>
                        <a:t>70</a:t>
                      </a:r>
                      <a:endParaRPr lang="en-IN" sz="1400" dirty="0">
                        <a:effectLst/>
                        <a:latin typeface="+mn-lt"/>
                      </a:endParaRPr>
                    </a:p>
                  </a:txBody>
                  <a:tcPr marL="25400" marR="25400" marT="25400" marB="25400"/>
                </a:tc>
                <a:tc>
                  <a:txBody>
                    <a:bodyPr/>
                    <a:lstStyle/>
                    <a:p>
                      <a:pPr algn="ctr"/>
                      <a:r>
                        <a:rPr lang="en-IN" sz="1400" dirty="0"/>
                        <a:t>No</a:t>
                      </a:r>
                    </a:p>
                  </a:txBody>
                  <a:tcPr marL="25400" marR="25400" marT="25400" marB="25400"/>
                </a:tc>
                <a:extLst>
                  <a:ext uri="{0D108BD9-81ED-4DB2-BD59-A6C34878D82A}">
                    <a16:rowId xmlns:a16="http://schemas.microsoft.com/office/drawing/2014/main" val="3140652698"/>
                  </a:ext>
                </a:extLst>
              </a:tr>
              <a:tr h="1397602">
                <a:tc>
                  <a:txBody>
                    <a:bodyPr/>
                    <a:lstStyle/>
                    <a:p>
                      <a:pPr algn="ctr" rtl="0" fontAlgn="t">
                        <a:spcBef>
                          <a:spcPts val="0"/>
                        </a:spcBef>
                        <a:spcAft>
                          <a:spcPts val="0"/>
                        </a:spcAft>
                      </a:pPr>
                      <a:r>
                        <a:rPr lang="en-IN" sz="1400" b="0" i="0" u="none" strike="noStrike" dirty="0">
                          <a:solidFill>
                            <a:srgbClr val="000000"/>
                          </a:solidFill>
                          <a:effectLst/>
                          <a:latin typeface="+mn-lt"/>
                        </a:rPr>
                        <a:t>2</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mn-lt"/>
                        </a:rPr>
                        <a:t>Technophiles</a:t>
                      </a:r>
                      <a:endParaRPr lang="en-US" sz="1400">
                        <a:effectLst/>
                        <a:latin typeface="+mn-lt"/>
                      </a:endParaRPr>
                    </a:p>
                    <a:p>
                      <a:pPr rtl="0" fontAlgn="t">
                        <a:spcBef>
                          <a:spcPts val="1200"/>
                        </a:spcBef>
                        <a:spcAft>
                          <a:spcPts val="1200"/>
                        </a:spcAft>
                      </a:pPr>
                      <a:r>
                        <a:rPr lang="en-US" sz="1400" b="0" i="0" u="none" strike="noStrike">
                          <a:solidFill>
                            <a:srgbClr val="000000"/>
                          </a:solidFill>
                          <a:effectLst/>
                          <a:latin typeface="+mn-lt"/>
                        </a:rPr>
                        <a:t>(Department of Computer Science)</a:t>
                      </a:r>
                      <a:endParaRPr lang="en-US" sz="140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dirty="0">
                          <a:solidFill>
                            <a:srgbClr val="000000"/>
                          </a:solidFill>
                          <a:effectLst/>
                          <a:latin typeface="+mn-lt"/>
                        </a:rPr>
                        <a:t>Webinar on AR/VR</a:t>
                      </a:r>
                      <a:endParaRPr lang="en-IN" sz="1400" dirty="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dirty="0">
                          <a:solidFill>
                            <a:srgbClr val="000000"/>
                          </a:solidFill>
                          <a:effectLst/>
                          <a:latin typeface="+mn-lt"/>
                        </a:rPr>
                        <a:t>Jewels Obsession</a:t>
                      </a:r>
                      <a:endParaRPr lang="en-IN" sz="1400" dirty="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23 March 2024 – 23 March 2024 (1 day)</a:t>
                      </a:r>
                      <a:endParaRPr lang="en-US" sz="1400" dirty="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a:solidFill>
                            <a:srgbClr val="000000"/>
                          </a:solidFill>
                          <a:effectLst/>
                          <a:latin typeface="+mn-lt"/>
                        </a:rPr>
                        <a:t>110</a:t>
                      </a:r>
                      <a:endParaRPr lang="en-IN" sz="140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No</a:t>
                      </a:r>
                      <a:endParaRPr lang="en-US" sz="1400" dirty="0">
                        <a:effectLst/>
                        <a:latin typeface="+mn-lt"/>
                      </a:endParaRPr>
                    </a:p>
                  </a:txBody>
                  <a:tcPr marL="25400" marR="25400" marT="25400" marB="25400"/>
                </a:tc>
                <a:extLst>
                  <a:ext uri="{0D108BD9-81ED-4DB2-BD59-A6C34878D82A}">
                    <a16:rowId xmlns:a16="http://schemas.microsoft.com/office/drawing/2014/main" val="3255859589"/>
                  </a:ext>
                </a:extLst>
              </a:tr>
            </a:tbl>
          </a:graphicData>
        </a:graphic>
      </p:graphicFrame>
    </p:spTree>
    <p:extLst>
      <p:ext uri="{BB962C8B-B14F-4D97-AF65-F5344CB8AC3E}">
        <p14:creationId xmlns:p14="http://schemas.microsoft.com/office/powerpoint/2010/main" val="871137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25DD6-311F-48B2-9577-2EA2A43F4DD1}"/>
              </a:ext>
            </a:extLst>
          </p:cNvPr>
          <p:cNvSpPr>
            <a:spLocks noGrp="1"/>
          </p:cNvSpPr>
          <p:nvPr>
            <p:ph type="title"/>
          </p:nvPr>
        </p:nvSpPr>
        <p:spPr>
          <a:xfrm>
            <a:off x="1371597" y="348865"/>
            <a:ext cx="10044023" cy="877729"/>
          </a:xfrm>
        </p:spPr>
        <p:txBody>
          <a:bodyPr anchor="ctr">
            <a:normAutofit/>
          </a:bodyPr>
          <a:lstStyle/>
          <a:p>
            <a:pPr algn="ctr"/>
            <a:r>
              <a:rPr lang="en-IN" sz="4000" dirty="0">
                <a:solidFill>
                  <a:srgbClr val="FFFFFF"/>
                </a:solidFill>
              </a:rPr>
              <a:t>Seminar 2023-24</a:t>
            </a:r>
          </a:p>
        </p:txBody>
      </p:sp>
      <p:graphicFrame>
        <p:nvGraphicFramePr>
          <p:cNvPr id="4" name="Content Placeholder 3">
            <a:extLst>
              <a:ext uri="{FF2B5EF4-FFF2-40B4-BE49-F238E27FC236}">
                <a16:creationId xmlns:a16="http://schemas.microsoft.com/office/drawing/2014/main" id="{CB3BDF68-AEC4-4294-BEF7-E960930D23FB}"/>
              </a:ext>
            </a:extLst>
          </p:cNvPr>
          <p:cNvGraphicFramePr>
            <a:graphicFrameLocks noGrp="1"/>
          </p:cNvGraphicFramePr>
          <p:nvPr>
            <p:ph idx="1"/>
            <p:extLst>
              <p:ext uri="{D42A27DB-BD31-4B8C-83A1-F6EECF244321}">
                <p14:modId xmlns:p14="http://schemas.microsoft.com/office/powerpoint/2010/main" val="3901049255"/>
              </p:ext>
            </p:extLst>
          </p:nvPr>
        </p:nvGraphicFramePr>
        <p:xfrm>
          <a:off x="1575719" y="1748419"/>
          <a:ext cx="9040561" cy="4760716"/>
        </p:xfrm>
        <a:graphic>
          <a:graphicData uri="http://schemas.openxmlformats.org/drawingml/2006/table">
            <a:tbl>
              <a:tblPr firstRow="1" bandRow="1">
                <a:tableStyleId>{5C22544A-7EE6-4342-B048-85BDC9FD1C3A}</a:tableStyleId>
              </a:tblPr>
              <a:tblGrid>
                <a:gridCol w="649896">
                  <a:extLst>
                    <a:ext uri="{9D8B030D-6E8A-4147-A177-3AD203B41FA5}">
                      <a16:colId xmlns:a16="http://schemas.microsoft.com/office/drawing/2014/main" val="4227677202"/>
                    </a:ext>
                  </a:extLst>
                </a:gridCol>
                <a:gridCol w="1711817">
                  <a:extLst>
                    <a:ext uri="{9D8B030D-6E8A-4147-A177-3AD203B41FA5}">
                      <a16:colId xmlns:a16="http://schemas.microsoft.com/office/drawing/2014/main" val="3847105750"/>
                    </a:ext>
                  </a:extLst>
                </a:gridCol>
                <a:gridCol w="1398202">
                  <a:extLst>
                    <a:ext uri="{9D8B030D-6E8A-4147-A177-3AD203B41FA5}">
                      <a16:colId xmlns:a16="http://schemas.microsoft.com/office/drawing/2014/main" val="103236071"/>
                    </a:ext>
                  </a:extLst>
                </a:gridCol>
                <a:gridCol w="1695473">
                  <a:extLst>
                    <a:ext uri="{9D8B030D-6E8A-4147-A177-3AD203B41FA5}">
                      <a16:colId xmlns:a16="http://schemas.microsoft.com/office/drawing/2014/main" val="1060744588"/>
                    </a:ext>
                  </a:extLst>
                </a:gridCol>
                <a:gridCol w="1218099">
                  <a:extLst>
                    <a:ext uri="{9D8B030D-6E8A-4147-A177-3AD203B41FA5}">
                      <a16:colId xmlns:a16="http://schemas.microsoft.com/office/drawing/2014/main" val="1014417067"/>
                    </a:ext>
                  </a:extLst>
                </a:gridCol>
                <a:gridCol w="1183537">
                  <a:extLst>
                    <a:ext uri="{9D8B030D-6E8A-4147-A177-3AD203B41FA5}">
                      <a16:colId xmlns:a16="http://schemas.microsoft.com/office/drawing/2014/main" val="3317313690"/>
                    </a:ext>
                  </a:extLst>
                </a:gridCol>
                <a:gridCol w="1183537">
                  <a:extLst>
                    <a:ext uri="{9D8B030D-6E8A-4147-A177-3AD203B41FA5}">
                      <a16:colId xmlns:a16="http://schemas.microsoft.com/office/drawing/2014/main" val="533992229"/>
                    </a:ext>
                  </a:extLst>
                </a:gridCol>
              </a:tblGrid>
              <a:tr h="965354">
                <a:tc>
                  <a:txBody>
                    <a:bodyPr/>
                    <a:lstStyle/>
                    <a:p>
                      <a:pPr marL="57150" marR="60325" algn="ctr" rtl="0" fontAlgn="t">
                        <a:spcBef>
                          <a:spcPts val="25"/>
                        </a:spcBef>
                        <a:spcAft>
                          <a:spcPts val="0"/>
                        </a:spcAft>
                      </a:pPr>
                      <a:r>
                        <a:rPr lang="en-IN" sz="1400" b="0" i="0" u="none" strike="noStrike">
                          <a:solidFill>
                            <a:schemeClr val="bg1"/>
                          </a:solidFill>
                          <a:effectLst/>
                          <a:latin typeface="+mn-lt"/>
                        </a:rPr>
                        <a:t>S. No.</a:t>
                      </a:r>
                      <a:endParaRPr lang="en-IN" sz="1400" b="0">
                        <a:solidFill>
                          <a:schemeClr val="bg1"/>
                        </a:solidFill>
                        <a:effectLst/>
                        <a:latin typeface="+mn-lt"/>
                      </a:endParaRPr>
                    </a:p>
                  </a:txBody>
                  <a:tcPr marL="57533" marR="57533" marT="36021" marB="36021"/>
                </a:tc>
                <a:tc>
                  <a:txBody>
                    <a:bodyPr/>
                    <a:lstStyle/>
                    <a:p>
                      <a:pPr marL="57150" marR="40640" algn="ctr" rtl="0" fontAlgn="t">
                        <a:spcBef>
                          <a:spcPts val="25"/>
                        </a:spcBef>
                        <a:spcAft>
                          <a:spcPts val="0"/>
                        </a:spcAft>
                      </a:pPr>
                      <a:r>
                        <a:rPr lang="en-IN" sz="1400" b="0" i="0" u="none" strike="noStrike" dirty="0">
                          <a:solidFill>
                            <a:schemeClr val="bg1"/>
                          </a:solidFill>
                          <a:effectLst/>
                          <a:latin typeface="+mn-lt"/>
                        </a:rPr>
                        <a:t>Name of Convener / Coordinator</a:t>
                      </a:r>
                      <a:endParaRPr lang="en-IN" sz="1400" b="0" dirty="0">
                        <a:solidFill>
                          <a:schemeClr val="bg1"/>
                        </a:solidFill>
                        <a:effectLst/>
                        <a:latin typeface="+mn-lt"/>
                      </a:endParaRPr>
                    </a:p>
                  </a:txBody>
                  <a:tcPr marL="57533" marR="57533" marT="36021" marB="36021"/>
                </a:tc>
                <a:tc>
                  <a:txBody>
                    <a:bodyPr/>
                    <a:lstStyle/>
                    <a:p>
                      <a:pPr marL="60325" algn="ctr" rtl="0" fontAlgn="t">
                        <a:spcBef>
                          <a:spcPts val="25"/>
                        </a:spcBef>
                        <a:spcAft>
                          <a:spcPts val="0"/>
                        </a:spcAft>
                      </a:pPr>
                      <a:r>
                        <a:rPr lang="en-IN" sz="1400" b="0" i="0" u="none" strike="noStrike">
                          <a:solidFill>
                            <a:schemeClr val="bg1"/>
                          </a:solidFill>
                          <a:effectLst/>
                          <a:latin typeface="+mn-lt"/>
                        </a:rPr>
                        <a:t>Title of seminar/course</a:t>
                      </a:r>
                      <a:endParaRPr lang="en-IN" sz="1400" b="0">
                        <a:solidFill>
                          <a:schemeClr val="bg1"/>
                        </a:solidFill>
                        <a:effectLst/>
                        <a:latin typeface="+mn-lt"/>
                      </a:endParaRPr>
                    </a:p>
                  </a:txBody>
                  <a:tcPr marL="57533" marR="57533" marT="36021" marB="36021"/>
                </a:tc>
                <a:tc>
                  <a:txBody>
                    <a:bodyPr/>
                    <a:lstStyle/>
                    <a:p>
                      <a:pPr marR="18669" indent="-60325" algn="ctr" rtl="0" fontAlgn="t">
                        <a:spcBef>
                          <a:spcPts val="25"/>
                        </a:spcBef>
                        <a:spcAft>
                          <a:spcPts val="0"/>
                        </a:spcAft>
                      </a:pPr>
                      <a:r>
                        <a:rPr lang="en-IN" sz="1400" b="0" i="0" u="none" strike="noStrike">
                          <a:solidFill>
                            <a:schemeClr val="bg1"/>
                          </a:solidFill>
                          <a:effectLst/>
                          <a:latin typeface="+mn-lt"/>
                        </a:rPr>
                        <a:t>Sponsoring   Agency</a:t>
                      </a:r>
                      <a:endParaRPr lang="en-IN"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Duration with dates</a:t>
                      </a:r>
                      <a:endParaRPr lang="en-IN" sz="1400" b="0">
                        <a:solidFill>
                          <a:schemeClr val="bg1"/>
                        </a:solidFill>
                        <a:effectLst/>
                        <a:latin typeface="+mn-lt"/>
                      </a:endParaRPr>
                    </a:p>
                  </a:txBody>
                  <a:tcPr marL="57533" marR="57533" marT="36021" marB="36021"/>
                </a:tc>
                <a:tc>
                  <a:txBody>
                    <a:bodyPr/>
                    <a:lstStyle/>
                    <a:p>
                      <a:pPr marR="31496" indent="-53975" algn="ctr" rtl="0" fontAlgn="t">
                        <a:spcBef>
                          <a:spcPts val="25"/>
                        </a:spcBef>
                        <a:spcAft>
                          <a:spcPts val="0"/>
                        </a:spcAft>
                      </a:pPr>
                      <a:r>
                        <a:rPr lang="en-US" sz="1400" b="0" i="0" u="none" strike="noStrike">
                          <a:solidFill>
                            <a:schemeClr val="bg1"/>
                          </a:solidFill>
                          <a:effectLst/>
                          <a:latin typeface="+mn-lt"/>
                        </a:rPr>
                        <a:t>No.      of internal and external participants</a:t>
                      </a:r>
                      <a:endParaRPr lang="en-US"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Proceedings published Yes/No</a:t>
                      </a:r>
                      <a:endParaRPr lang="en-IN" sz="1400" b="0">
                        <a:solidFill>
                          <a:schemeClr val="bg1"/>
                        </a:solidFill>
                        <a:effectLst/>
                        <a:latin typeface="+mn-lt"/>
                      </a:endParaRPr>
                    </a:p>
                  </a:txBody>
                  <a:tcPr marL="57533" marR="57533" marT="36021" marB="36021"/>
                </a:tc>
                <a:extLst>
                  <a:ext uri="{0D108BD9-81ED-4DB2-BD59-A6C34878D82A}">
                    <a16:rowId xmlns:a16="http://schemas.microsoft.com/office/drawing/2014/main" val="1431374845"/>
                  </a:ext>
                </a:extLst>
              </a:tr>
              <a:tr h="1829850">
                <a:tc>
                  <a:txBody>
                    <a:bodyPr/>
                    <a:lstStyle/>
                    <a:p>
                      <a:pPr algn="ctr" rtl="0" fontAlgn="t">
                        <a:spcBef>
                          <a:spcPts val="0"/>
                        </a:spcBef>
                        <a:spcAft>
                          <a:spcPts val="0"/>
                        </a:spcAft>
                      </a:pPr>
                      <a:r>
                        <a:rPr lang="en-IN" sz="1400" b="0" i="0" u="none" strike="noStrike" dirty="0">
                          <a:solidFill>
                            <a:srgbClr val="000000"/>
                          </a:solidFill>
                          <a:effectLst/>
                          <a:latin typeface="+mn-lt"/>
                        </a:rPr>
                        <a:t>3</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mn-lt"/>
                        </a:rPr>
                        <a:t>Technophiles</a:t>
                      </a:r>
                      <a:endParaRPr lang="en-US" sz="1400">
                        <a:effectLst/>
                        <a:latin typeface="+mn-lt"/>
                      </a:endParaRPr>
                    </a:p>
                    <a:p>
                      <a:pPr rtl="0" fontAlgn="t">
                        <a:spcBef>
                          <a:spcPts val="1200"/>
                        </a:spcBef>
                        <a:spcAft>
                          <a:spcPts val="1200"/>
                        </a:spcAft>
                      </a:pPr>
                      <a:r>
                        <a:rPr lang="en-US" sz="1400" b="0" i="0" u="none" strike="noStrike">
                          <a:solidFill>
                            <a:srgbClr val="000000"/>
                          </a:solidFill>
                          <a:effectLst/>
                          <a:latin typeface="+mn-lt"/>
                        </a:rPr>
                        <a:t>(Department of Computer Science)</a:t>
                      </a:r>
                      <a:endParaRPr lang="en-US" sz="140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dirty="0" err="1">
                          <a:solidFill>
                            <a:srgbClr val="000000"/>
                          </a:solidFill>
                          <a:effectLst/>
                          <a:latin typeface="+mn-lt"/>
                        </a:rPr>
                        <a:t>Nirmaan</a:t>
                      </a:r>
                      <a:r>
                        <a:rPr lang="en-IN" sz="1400" b="0" i="0" u="none" strike="noStrike" dirty="0">
                          <a:solidFill>
                            <a:srgbClr val="000000"/>
                          </a:solidFill>
                          <a:effectLst/>
                          <a:latin typeface="+mn-lt"/>
                        </a:rPr>
                        <a:t> Fest</a:t>
                      </a:r>
                      <a:endParaRPr lang="en-IN" sz="1400" dirty="0">
                        <a:effectLst/>
                        <a:latin typeface="+mn-l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mn-lt"/>
                        </a:rPr>
                        <a:t>Elewayte, Apna Adda, True Knock Tech, Interview Buddy, Fadeout, Food of Heartz, The Touch of Beeds, Students Circle, Ensemble, Snowcone, DU Fest Updates, DIPS Academy, DU CS Official, Hack2skill</a:t>
                      </a:r>
                      <a:endParaRPr lang="en-IN" sz="140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25 April 2024 – 26 April 2024  (2 days)</a:t>
                      </a:r>
                      <a:endParaRPr lang="en-US" sz="1400" dirty="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dirty="0">
                          <a:solidFill>
                            <a:srgbClr val="000000"/>
                          </a:solidFill>
                          <a:effectLst/>
                          <a:latin typeface="+mn-lt"/>
                        </a:rPr>
                        <a:t>300</a:t>
                      </a:r>
                      <a:endParaRPr lang="en-IN" sz="1400" dirty="0">
                        <a:effectLst/>
                        <a:latin typeface="+mn-lt"/>
                      </a:endParaRPr>
                    </a:p>
                  </a:txBody>
                  <a:tcPr marL="25400" marR="25400" marT="25400" marB="25400"/>
                </a:tc>
                <a:tc>
                  <a:txBody>
                    <a:bodyPr/>
                    <a:lstStyle/>
                    <a:p>
                      <a:pPr algn="ctr" rtl="0" fontAlgn="t">
                        <a:spcBef>
                          <a:spcPts val="0"/>
                        </a:spcBef>
                        <a:spcAft>
                          <a:spcPts val="0"/>
                        </a:spcAft>
                      </a:pPr>
                      <a:r>
                        <a:rPr lang="en-IN" sz="1400" b="0" i="0" u="none" strike="noStrike" dirty="0">
                          <a:solidFill>
                            <a:srgbClr val="000000"/>
                          </a:solidFill>
                          <a:effectLst/>
                          <a:latin typeface="+mn-lt"/>
                        </a:rPr>
                        <a:t>No</a:t>
                      </a:r>
                      <a:endParaRPr lang="en-IN" sz="1400" b="0" dirty="0">
                        <a:effectLst/>
                        <a:latin typeface="+mn-lt"/>
                      </a:endParaRPr>
                    </a:p>
                  </a:txBody>
                  <a:tcPr marL="57533" marR="57533" marT="36021" marB="36021"/>
                </a:tc>
                <a:extLst>
                  <a:ext uri="{0D108BD9-81ED-4DB2-BD59-A6C34878D82A}">
                    <a16:rowId xmlns:a16="http://schemas.microsoft.com/office/drawing/2014/main" val="3140652698"/>
                  </a:ext>
                </a:extLst>
              </a:tr>
              <a:tr h="1397602">
                <a:tc>
                  <a:txBody>
                    <a:bodyPr/>
                    <a:lstStyle/>
                    <a:p>
                      <a:pPr algn="ctr" rtl="0" fontAlgn="t">
                        <a:spcBef>
                          <a:spcPts val="0"/>
                        </a:spcBef>
                        <a:spcAft>
                          <a:spcPts val="0"/>
                        </a:spcAft>
                      </a:pPr>
                      <a:r>
                        <a:rPr lang="en-IN" sz="1400" b="0" i="0" u="none" strike="noStrike" dirty="0">
                          <a:solidFill>
                            <a:srgbClr val="000000"/>
                          </a:solidFill>
                          <a:effectLst/>
                          <a:latin typeface="+mn-lt"/>
                        </a:rPr>
                        <a:t>4</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mn-lt"/>
                        </a:rPr>
                        <a:t>Technophiles</a:t>
                      </a:r>
                      <a:endParaRPr lang="en-US" sz="1400">
                        <a:effectLst/>
                        <a:latin typeface="+mn-lt"/>
                      </a:endParaRPr>
                    </a:p>
                    <a:p>
                      <a:pPr rtl="0" fontAlgn="t">
                        <a:spcBef>
                          <a:spcPts val="1200"/>
                        </a:spcBef>
                        <a:spcAft>
                          <a:spcPts val="1200"/>
                        </a:spcAft>
                      </a:pPr>
                      <a:r>
                        <a:rPr lang="en-US" sz="1400" b="0" i="0" u="none" strike="noStrike">
                          <a:solidFill>
                            <a:srgbClr val="000000"/>
                          </a:solidFill>
                          <a:effectLst/>
                          <a:latin typeface="+mn-lt"/>
                        </a:rPr>
                        <a:t>(Department of Computer Science)</a:t>
                      </a:r>
                      <a:endParaRPr lang="en-US" sz="140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dirty="0">
                          <a:solidFill>
                            <a:srgbClr val="000000"/>
                          </a:solidFill>
                          <a:effectLst/>
                          <a:latin typeface="+mn-lt"/>
                        </a:rPr>
                        <a:t>Treasure Hunt Competition</a:t>
                      </a:r>
                      <a:endParaRPr lang="en-IN" sz="1400" dirty="0">
                        <a:effectLst/>
                        <a:latin typeface="+mn-l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mn-lt"/>
                        </a:rPr>
                        <a:t>DU India</a:t>
                      </a:r>
                      <a:endParaRPr lang="en-IN" sz="140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28 July 2024 – 28 July 2024    (1 day)</a:t>
                      </a:r>
                      <a:endParaRPr lang="en-US" sz="1400" dirty="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dirty="0">
                          <a:solidFill>
                            <a:srgbClr val="000000"/>
                          </a:solidFill>
                          <a:effectLst/>
                          <a:latin typeface="+mn-lt"/>
                        </a:rPr>
                        <a:t>150</a:t>
                      </a:r>
                      <a:endParaRPr lang="en-IN" sz="1400" dirty="0">
                        <a:effectLst/>
                        <a:latin typeface="+mn-lt"/>
                      </a:endParaRPr>
                    </a:p>
                  </a:txBody>
                  <a:tcPr marL="25400" marR="25400" marT="25400" marB="25400"/>
                </a:tc>
                <a:tc>
                  <a:txBody>
                    <a:bodyPr/>
                    <a:lstStyle/>
                    <a:p>
                      <a:pPr algn="ctr" rtl="0" fontAlgn="t">
                        <a:spcBef>
                          <a:spcPts val="0"/>
                        </a:spcBef>
                        <a:spcAft>
                          <a:spcPts val="0"/>
                        </a:spcAft>
                      </a:pPr>
                      <a:r>
                        <a:rPr lang="en-IN" sz="1400" b="0" i="0" u="none" strike="noStrike" dirty="0">
                          <a:solidFill>
                            <a:srgbClr val="000000"/>
                          </a:solidFill>
                          <a:effectLst/>
                          <a:latin typeface="+mn-lt"/>
                        </a:rPr>
                        <a:t>No</a:t>
                      </a:r>
                      <a:endParaRPr lang="en-IN" sz="1400" b="0" dirty="0">
                        <a:effectLst/>
                        <a:latin typeface="+mn-lt"/>
                      </a:endParaRPr>
                    </a:p>
                  </a:txBody>
                  <a:tcPr marL="57533" marR="57533" marT="36021" marB="36021"/>
                </a:tc>
                <a:extLst>
                  <a:ext uri="{0D108BD9-81ED-4DB2-BD59-A6C34878D82A}">
                    <a16:rowId xmlns:a16="http://schemas.microsoft.com/office/drawing/2014/main" val="3255859589"/>
                  </a:ext>
                </a:extLst>
              </a:tr>
            </a:tbl>
          </a:graphicData>
        </a:graphic>
      </p:graphicFrame>
    </p:spTree>
    <p:extLst>
      <p:ext uri="{BB962C8B-B14F-4D97-AF65-F5344CB8AC3E}">
        <p14:creationId xmlns:p14="http://schemas.microsoft.com/office/powerpoint/2010/main" val="1148254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25DD6-311F-48B2-9577-2EA2A43F4DD1}"/>
              </a:ext>
            </a:extLst>
          </p:cNvPr>
          <p:cNvSpPr>
            <a:spLocks noGrp="1"/>
          </p:cNvSpPr>
          <p:nvPr>
            <p:ph type="title"/>
          </p:nvPr>
        </p:nvSpPr>
        <p:spPr>
          <a:xfrm>
            <a:off x="1371597" y="348865"/>
            <a:ext cx="10044023" cy="877729"/>
          </a:xfrm>
        </p:spPr>
        <p:txBody>
          <a:bodyPr anchor="ctr">
            <a:normAutofit/>
          </a:bodyPr>
          <a:lstStyle/>
          <a:p>
            <a:pPr algn="ctr"/>
            <a:r>
              <a:rPr lang="en-IN" sz="4000" dirty="0">
                <a:solidFill>
                  <a:srgbClr val="FFFFFF"/>
                </a:solidFill>
              </a:rPr>
              <a:t>Seminar 2023-24</a:t>
            </a:r>
          </a:p>
        </p:txBody>
      </p:sp>
      <p:graphicFrame>
        <p:nvGraphicFramePr>
          <p:cNvPr id="4" name="Content Placeholder 3">
            <a:extLst>
              <a:ext uri="{FF2B5EF4-FFF2-40B4-BE49-F238E27FC236}">
                <a16:creationId xmlns:a16="http://schemas.microsoft.com/office/drawing/2014/main" id="{CB3BDF68-AEC4-4294-BEF7-E960930D23FB}"/>
              </a:ext>
            </a:extLst>
          </p:cNvPr>
          <p:cNvGraphicFramePr>
            <a:graphicFrameLocks noGrp="1"/>
          </p:cNvGraphicFramePr>
          <p:nvPr>
            <p:ph idx="1"/>
            <p:extLst>
              <p:ext uri="{D42A27DB-BD31-4B8C-83A1-F6EECF244321}">
                <p14:modId xmlns:p14="http://schemas.microsoft.com/office/powerpoint/2010/main" val="2112884874"/>
              </p:ext>
            </p:extLst>
          </p:nvPr>
        </p:nvGraphicFramePr>
        <p:xfrm>
          <a:off x="1587691" y="2112579"/>
          <a:ext cx="9040561" cy="4192806"/>
        </p:xfrm>
        <a:graphic>
          <a:graphicData uri="http://schemas.openxmlformats.org/drawingml/2006/table">
            <a:tbl>
              <a:tblPr firstRow="1" bandRow="1">
                <a:tableStyleId>{5C22544A-7EE6-4342-B048-85BDC9FD1C3A}</a:tableStyleId>
              </a:tblPr>
              <a:tblGrid>
                <a:gridCol w="698309">
                  <a:extLst>
                    <a:ext uri="{9D8B030D-6E8A-4147-A177-3AD203B41FA5}">
                      <a16:colId xmlns:a16="http://schemas.microsoft.com/office/drawing/2014/main" val="4227677202"/>
                    </a:ext>
                  </a:extLst>
                </a:gridCol>
                <a:gridCol w="1663404">
                  <a:extLst>
                    <a:ext uri="{9D8B030D-6E8A-4147-A177-3AD203B41FA5}">
                      <a16:colId xmlns:a16="http://schemas.microsoft.com/office/drawing/2014/main" val="3847105750"/>
                    </a:ext>
                  </a:extLst>
                </a:gridCol>
                <a:gridCol w="1398202">
                  <a:extLst>
                    <a:ext uri="{9D8B030D-6E8A-4147-A177-3AD203B41FA5}">
                      <a16:colId xmlns:a16="http://schemas.microsoft.com/office/drawing/2014/main" val="103236071"/>
                    </a:ext>
                  </a:extLst>
                </a:gridCol>
                <a:gridCol w="1695473">
                  <a:extLst>
                    <a:ext uri="{9D8B030D-6E8A-4147-A177-3AD203B41FA5}">
                      <a16:colId xmlns:a16="http://schemas.microsoft.com/office/drawing/2014/main" val="1060744588"/>
                    </a:ext>
                  </a:extLst>
                </a:gridCol>
                <a:gridCol w="1218099">
                  <a:extLst>
                    <a:ext uri="{9D8B030D-6E8A-4147-A177-3AD203B41FA5}">
                      <a16:colId xmlns:a16="http://schemas.microsoft.com/office/drawing/2014/main" val="1014417067"/>
                    </a:ext>
                  </a:extLst>
                </a:gridCol>
                <a:gridCol w="1183537">
                  <a:extLst>
                    <a:ext uri="{9D8B030D-6E8A-4147-A177-3AD203B41FA5}">
                      <a16:colId xmlns:a16="http://schemas.microsoft.com/office/drawing/2014/main" val="3317313690"/>
                    </a:ext>
                  </a:extLst>
                </a:gridCol>
                <a:gridCol w="1183537">
                  <a:extLst>
                    <a:ext uri="{9D8B030D-6E8A-4147-A177-3AD203B41FA5}">
                      <a16:colId xmlns:a16="http://schemas.microsoft.com/office/drawing/2014/main" val="533992229"/>
                    </a:ext>
                  </a:extLst>
                </a:gridCol>
              </a:tblGrid>
              <a:tr h="965354">
                <a:tc>
                  <a:txBody>
                    <a:bodyPr/>
                    <a:lstStyle/>
                    <a:p>
                      <a:pPr marL="57150" marR="60325" algn="ctr" rtl="0" fontAlgn="t">
                        <a:spcBef>
                          <a:spcPts val="25"/>
                        </a:spcBef>
                        <a:spcAft>
                          <a:spcPts val="0"/>
                        </a:spcAft>
                      </a:pPr>
                      <a:r>
                        <a:rPr lang="en-IN" sz="1400" b="0" i="0" u="none" strike="noStrike">
                          <a:solidFill>
                            <a:schemeClr val="bg1"/>
                          </a:solidFill>
                          <a:effectLst/>
                          <a:latin typeface="+mn-lt"/>
                        </a:rPr>
                        <a:t>S. No.</a:t>
                      </a:r>
                      <a:endParaRPr lang="en-IN" sz="1400" b="0">
                        <a:solidFill>
                          <a:schemeClr val="bg1"/>
                        </a:solidFill>
                        <a:effectLst/>
                        <a:latin typeface="+mn-lt"/>
                      </a:endParaRPr>
                    </a:p>
                  </a:txBody>
                  <a:tcPr marL="57533" marR="57533" marT="36021" marB="36021"/>
                </a:tc>
                <a:tc>
                  <a:txBody>
                    <a:bodyPr/>
                    <a:lstStyle/>
                    <a:p>
                      <a:pPr marL="57150" marR="40640" algn="ctr" rtl="0" fontAlgn="t">
                        <a:spcBef>
                          <a:spcPts val="25"/>
                        </a:spcBef>
                        <a:spcAft>
                          <a:spcPts val="0"/>
                        </a:spcAft>
                      </a:pPr>
                      <a:r>
                        <a:rPr lang="en-IN" sz="1400" b="0" i="0" u="none" strike="noStrike" dirty="0">
                          <a:solidFill>
                            <a:schemeClr val="bg1"/>
                          </a:solidFill>
                          <a:effectLst/>
                          <a:latin typeface="+mn-lt"/>
                        </a:rPr>
                        <a:t>Name of Convener / Coordinator</a:t>
                      </a:r>
                      <a:endParaRPr lang="en-IN" sz="1400" b="0" dirty="0">
                        <a:solidFill>
                          <a:schemeClr val="bg1"/>
                        </a:solidFill>
                        <a:effectLst/>
                        <a:latin typeface="+mn-lt"/>
                      </a:endParaRPr>
                    </a:p>
                  </a:txBody>
                  <a:tcPr marL="57533" marR="57533" marT="36021" marB="36021"/>
                </a:tc>
                <a:tc>
                  <a:txBody>
                    <a:bodyPr/>
                    <a:lstStyle/>
                    <a:p>
                      <a:pPr marL="60325" algn="ctr" rtl="0" fontAlgn="t">
                        <a:spcBef>
                          <a:spcPts val="25"/>
                        </a:spcBef>
                        <a:spcAft>
                          <a:spcPts val="0"/>
                        </a:spcAft>
                      </a:pPr>
                      <a:r>
                        <a:rPr lang="en-IN" sz="1400" b="0" i="0" u="none" strike="noStrike">
                          <a:solidFill>
                            <a:schemeClr val="bg1"/>
                          </a:solidFill>
                          <a:effectLst/>
                          <a:latin typeface="+mn-lt"/>
                        </a:rPr>
                        <a:t>Title of seminar/course</a:t>
                      </a:r>
                      <a:endParaRPr lang="en-IN" sz="1400" b="0">
                        <a:solidFill>
                          <a:schemeClr val="bg1"/>
                        </a:solidFill>
                        <a:effectLst/>
                        <a:latin typeface="+mn-lt"/>
                      </a:endParaRPr>
                    </a:p>
                  </a:txBody>
                  <a:tcPr marL="57533" marR="57533" marT="36021" marB="36021"/>
                </a:tc>
                <a:tc>
                  <a:txBody>
                    <a:bodyPr/>
                    <a:lstStyle/>
                    <a:p>
                      <a:pPr marR="18669" indent="-60325" algn="ctr" rtl="0" fontAlgn="t">
                        <a:spcBef>
                          <a:spcPts val="25"/>
                        </a:spcBef>
                        <a:spcAft>
                          <a:spcPts val="0"/>
                        </a:spcAft>
                      </a:pPr>
                      <a:r>
                        <a:rPr lang="en-IN" sz="1400" b="0" i="0" u="none" strike="noStrike">
                          <a:solidFill>
                            <a:schemeClr val="bg1"/>
                          </a:solidFill>
                          <a:effectLst/>
                          <a:latin typeface="+mn-lt"/>
                        </a:rPr>
                        <a:t>Sponsoring   Agency</a:t>
                      </a:r>
                      <a:endParaRPr lang="en-IN"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Duration with dates</a:t>
                      </a:r>
                      <a:endParaRPr lang="en-IN" sz="1400" b="0">
                        <a:solidFill>
                          <a:schemeClr val="bg1"/>
                        </a:solidFill>
                        <a:effectLst/>
                        <a:latin typeface="+mn-lt"/>
                      </a:endParaRPr>
                    </a:p>
                  </a:txBody>
                  <a:tcPr marL="57533" marR="57533" marT="36021" marB="36021"/>
                </a:tc>
                <a:tc>
                  <a:txBody>
                    <a:bodyPr/>
                    <a:lstStyle/>
                    <a:p>
                      <a:pPr marR="31496" indent="-53975" algn="ctr" rtl="0" fontAlgn="t">
                        <a:spcBef>
                          <a:spcPts val="25"/>
                        </a:spcBef>
                        <a:spcAft>
                          <a:spcPts val="0"/>
                        </a:spcAft>
                      </a:pPr>
                      <a:r>
                        <a:rPr lang="en-US" sz="1400" b="0" i="0" u="none" strike="noStrike">
                          <a:solidFill>
                            <a:schemeClr val="bg1"/>
                          </a:solidFill>
                          <a:effectLst/>
                          <a:latin typeface="+mn-lt"/>
                        </a:rPr>
                        <a:t>No.      of internal and external participants</a:t>
                      </a:r>
                      <a:endParaRPr lang="en-US"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Proceedings published Yes/No</a:t>
                      </a:r>
                      <a:endParaRPr lang="en-IN" sz="1400" b="0">
                        <a:solidFill>
                          <a:schemeClr val="bg1"/>
                        </a:solidFill>
                        <a:effectLst/>
                        <a:latin typeface="+mn-lt"/>
                      </a:endParaRPr>
                    </a:p>
                  </a:txBody>
                  <a:tcPr marL="57533" marR="57533" marT="36021" marB="36021"/>
                </a:tc>
                <a:extLst>
                  <a:ext uri="{0D108BD9-81ED-4DB2-BD59-A6C34878D82A}">
                    <a16:rowId xmlns:a16="http://schemas.microsoft.com/office/drawing/2014/main" val="1431374845"/>
                  </a:ext>
                </a:extLst>
              </a:tr>
              <a:tr h="1829850">
                <a:tc>
                  <a:txBody>
                    <a:bodyPr/>
                    <a:lstStyle/>
                    <a:p>
                      <a:pPr algn="ctr" rtl="0" fontAlgn="t">
                        <a:spcBef>
                          <a:spcPts val="0"/>
                        </a:spcBef>
                        <a:spcAft>
                          <a:spcPts val="0"/>
                        </a:spcAft>
                      </a:pPr>
                      <a:r>
                        <a:rPr lang="en-IN" sz="1400" b="0" i="0" u="none" strike="noStrike" dirty="0">
                          <a:solidFill>
                            <a:srgbClr val="000000"/>
                          </a:solidFill>
                          <a:effectLst/>
                          <a:latin typeface="+mn-lt"/>
                        </a:rPr>
                        <a:t>5</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mn-lt"/>
                        </a:rPr>
                        <a:t>Technophiles</a:t>
                      </a:r>
                      <a:endParaRPr lang="en-US" sz="1400">
                        <a:effectLst/>
                        <a:latin typeface="+mn-lt"/>
                      </a:endParaRPr>
                    </a:p>
                    <a:p>
                      <a:pPr rtl="0" fontAlgn="t">
                        <a:spcBef>
                          <a:spcPts val="1200"/>
                        </a:spcBef>
                        <a:spcAft>
                          <a:spcPts val="1200"/>
                        </a:spcAft>
                      </a:pPr>
                      <a:r>
                        <a:rPr lang="en-US" sz="1400" b="0" i="0" u="none" strike="noStrike">
                          <a:solidFill>
                            <a:srgbClr val="000000"/>
                          </a:solidFill>
                          <a:effectLst/>
                          <a:latin typeface="+mn-lt"/>
                        </a:rPr>
                        <a:t>(Department of Computer Science)</a:t>
                      </a:r>
                      <a:endParaRPr lang="en-US" sz="140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Podcast on The Social Media Effect</a:t>
                      </a:r>
                      <a:endParaRPr lang="en-US" sz="1400" dirty="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Apna Adda, The Education Tree</a:t>
                      </a:r>
                      <a:endParaRPr lang="en-US" sz="1400" dirty="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30 March 2024 – 30 March 2024 (1 day)</a:t>
                      </a:r>
                      <a:endParaRPr lang="en-US" sz="1400" dirty="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a:solidFill>
                            <a:srgbClr val="000000"/>
                          </a:solidFill>
                          <a:effectLst/>
                          <a:latin typeface="+mn-lt"/>
                        </a:rPr>
                        <a:t>1000</a:t>
                      </a:r>
                      <a:endParaRPr lang="en-IN" sz="140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a:solidFill>
                            <a:srgbClr val="000000"/>
                          </a:solidFill>
                          <a:effectLst/>
                          <a:latin typeface="+mn-lt"/>
                        </a:rPr>
                        <a:t>Technophiles</a:t>
                      </a:r>
                      <a:endParaRPr lang="en-US" sz="1400">
                        <a:effectLst/>
                        <a:latin typeface="+mn-lt"/>
                      </a:endParaRPr>
                    </a:p>
                    <a:p>
                      <a:pPr algn="ctr" rtl="0" fontAlgn="t">
                        <a:spcBef>
                          <a:spcPts val="1200"/>
                        </a:spcBef>
                        <a:spcAft>
                          <a:spcPts val="1200"/>
                        </a:spcAft>
                      </a:pPr>
                      <a:r>
                        <a:rPr lang="en-US" sz="1400" b="0" i="0" u="none" strike="noStrike">
                          <a:solidFill>
                            <a:srgbClr val="000000"/>
                          </a:solidFill>
                          <a:effectLst/>
                          <a:latin typeface="+mn-lt"/>
                        </a:rPr>
                        <a:t>(Department of Computer Science)</a:t>
                      </a:r>
                      <a:endParaRPr lang="en-US" sz="1400">
                        <a:effectLst/>
                        <a:latin typeface="+mn-lt"/>
                      </a:endParaRPr>
                    </a:p>
                  </a:txBody>
                  <a:tcPr marL="25400" marR="25400" marT="25400" marB="25400"/>
                </a:tc>
                <a:extLst>
                  <a:ext uri="{0D108BD9-81ED-4DB2-BD59-A6C34878D82A}">
                    <a16:rowId xmlns:a16="http://schemas.microsoft.com/office/drawing/2014/main" val="3140652698"/>
                  </a:ext>
                </a:extLst>
              </a:tr>
              <a:tr h="1397602">
                <a:tc>
                  <a:txBody>
                    <a:bodyPr/>
                    <a:lstStyle/>
                    <a:p>
                      <a:pPr algn="ctr" rtl="0" fontAlgn="t">
                        <a:spcBef>
                          <a:spcPts val="0"/>
                        </a:spcBef>
                        <a:spcAft>
                          <a:spcPts val="0"/>
                        </a:spcAft>
                      </a:pPr>
                      <a:r>
                        <a:rPr lang="en-IN" sz="1400" b="0" i="0" u="none" strike="noStrike" dirty="0">
                          <a:solidFill>
                            <a:srgbClr val="000000"/>
                          </a:solidFill>
                          <a:effectLst/>
                          <a:latin typeface="+mn-lt"/>
                        </a:rPr>
                        <a:t>6</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mn-lt"/>
                        </a:rPr>
                        <a:t>Technophiles</a:t>
                      </a:r>
                      <a:endParaRPr lang="en-US" sz="1400">
                        <a:effectLst/>
                        <a:latin typeface="+mn-lt"/>
                      </a:endParaRPr>
                    </a:p>
                    <a:p>
                      <a:pPr rtl="0" fontAlgn="t">
                        <a:spcBef>
                          <a:spcPts val="1200"/>
                        </a:spcBef>
                        <a:spcAft>
                          <a:spcPts val="1200"/>
                        </a:spcAft>
                      </a:pPr>
                      <a:r>
                        <a:rPr lang="en-US" sz="1400" b="0" i="0" u="none" strike="noStrike">
                          <a:solidFill>
                            <a:srgbClr val="000000"/>
                          </a:solidFill>
                          <a:effectLst/>
                          <a:latin typeface="+mn-lt"/>
                        </a:rPr>
                        <a:t>(Department of Computer Science)</a:t>
                      </a:r>
                      <a:endParaRPr lang="en-US" sz="140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a:solidFill>
                            <a:srgbClr val="000000"/>
                          </a:solidFill>
                          <a:effectLst/>
                          <a:latin typeface="+mn-lt"/>
                        </a:rPr>
                        <a:t>Podcast on Unleash the Power of Dev Tools</a:t>
                      </a:r>
                      <a:endParaRPr lang="en-US" sz="140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a:solidFill>
                            <a:srgbClr val="000000"/>
                          </a:solidFill>
                          <a:effectLst/>
                          <a:latin typeface="+mn-lt"/>
                        </a:rPr>
                        <a:t>Apna Adda, The Education Tree</a:t>
                      </a:r>
                      <a:endParaRPr lang="en-US" sz="140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2 April 2024 – 2 April 2024        (1 day)</a:t>
                      </a:r>
                      <a:endParaRPr lang="en-US" sz="1400" dirty="0">
                        <a:effectLst/>
                        <a:latin typeface="+mn-lt"/>
                      </a:endParaRPr>
                    </a:p>
                  </a:txBody>
                  <a:tcPr marL="25400" marR="25400" marT="25400" marB="25400"/>
                </a:tc>
                <a:tc>
                  <a:txBody>
                    <a:bodyPr/>
                    <a:lstStyle/>
                    <a:p>
                      <a:pPr algn="ctr" rtl="0" fontAlgn="t">
                        <a:spcBef>
                          <a:spcPts val="1200"/>
                        </a:spcBef>
                        <a:spcAft>
                          <a:spcPts val="1200"/>
                        </a:spcAft>
                      </a:pPr>
                      <a:r>
                        <a:rPr lang="en-IN" sz="1400" b="0" i="0" u="none" strike="noStrike" dirty="0">
                          <a:solidFill>
                            <a:srgbClr val="000000"/>
                          </a:solidFill>
                          <a:effectLst/>
                          <a:latin typeface="+mn-lt"/>
                        </a:rPr>
                        <a:t>1000</a:t>
                      </a:r>
                      <a:endParaRPr lang="en-IN" sz="1400" dirty="0">
                        <a:effectLst/>
                        <a:latin typeface="+mn-lt"/>
                      </a:endParaRPr>
                    </a:p>
                  </a:txBody>
                  <a:tcPr marL="25400" marR="25400" marT="25400" marB="25400"/>
                </a:tc>
                <a:tc>
                  <a:txBody>
                    <a:bodyPr/>
                    <a:lstStyle/>
                    <a:p>
                      <a:pPr algn="ctr" rtl="0" fontAlgn="t">
                        <a:spcBef>
                          <a:spcPts val="1200"/>
                        </a:spcBef>
                        <a:spcAft>
                          <a:spcPts val="1200"/>
                        </a:spcAft>
                      </a:pPr>
                      <a:r>
                        <a:rPr lang="en-US" sz="1400" b="0" i="0" u="none" strike="noStrike" dirty="0">
                          <a:solidFill>
                            <a:srgbClr val="000000"/>
                          </a:solidFill>
                          <a:effectLst/>
                          <a:latin typeface="+mn-lt"/>
                        </a:rPr>
                        <a:t>Technophiles</a:t>
                      </a:r>
                      <a:endParaRPr lang="en-US" sz="1400" dirty="0">
                        <a:effectLst/>
                        <a:latin typeface="+mn-lt"/>
                      </a:endParaRPr>
                    </a:p>
                    <a:p>
                      <a:pPr algn="ctr" rtl="0" fontAlgn="t">
                        <a:spcBef>
                          <a:spcPts val="1200"/>
                        </a:spcBef>
                        <a:spcAft>
                          <a:spcPts val="1200"/>
                        </a:spcAft>
                      </a:pPr>
                      <a:r>
                        <a:rPr lang="en-US" sz="1400" b="0" i="0" u="none" strike="noStrike" dirty="0">
                          <a:solidFill>
                            <a:srgbClr val="000000"/>
                          </a:solidFill>
                          <a:effectLst/>
                          <a:latin typeface="+mn-lt"/>
                        </a:rPr>
                        <a:t>(Department of Computer Science)</a:t>
                      </a:r>
                      <a:endParaRPr lang="en-US" sz="1400" dirty="0">
                        <a:effectLst/>
                        <a:latin typeface="+mn-lt"/>
                      </a:endParaRPr>
                    </a:p>
                  </a:txBody>
                  <a:tcPr marL="25400" marR="25400" marT="25400" marB="25400"/>
                </a:tc>
                <a:extLst>
                  <a:ext uri="{0D108BD9-81ED-4DB2-BD59-A6C34878D82A}">
                    <a16:rowId xmlns:a16="http://schemas.microsoft.com/office/drawing/2014/main" val="3255859589"/>
                  </a:ext>
                </a:extLst>
              </a:tr>
            </a:tbl>
          </a:graphicData>
        </a:graphic>
      </p:graphicFrame>
    </p:spTree>
    <p:extLst>
      <p:ext uri="{BB962C8B-B14F-4D97-AF65-F5344CB8AC3E}">
        <p14:creationId xmlns:p14="http://schemas.microsoft.com/office/powerpoint/2010/main" val="206079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C1BF04E-9919-4B5A-B1EA-9D37D27A0A70}"/>
              </a:ext>
            </a:extLst>
          </p:cNvPr>
          <p:cNvSpPr txBox="1"/>
          <p:nvPr/>
        </p:nvSpPr>
        <p:spPr>
          <a:xfrm>
            <a:off x="466722" y="586855"/>
            <a:ext cx="3201366" cy="3387497"/>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kern="1200">
                <a:solidFill>
                  <a:srgbClr val="FFFFFF"/>
                </a:solidFill>
                <a:latin typeface="+mj-lt"/>
                <a:ea typeface="+mj-ea"/>
                <a:cs typeface="+mj-cs"/>
              </a:rPr>
              <a:t>Introduction</a:t>
            </a:r>
          </a:p>
        </p:txBody>
      </p:sp>
      <p:sp>
        <p:nvSpPr>
          <p:cNvPr id="3" name="TextBox 2">
            <a:extLst>
              <a:ext uri="{FF2B5EF4-FFF2-40B4-BE49-F238E27FC236}">
                <a16:creationId xmlns:a16="http://schemas.microsoft.com/office/drawing/2014/main" id="{9F0D2D1E-C46F-4EBD-B3B6-708BAB0C5AB2}"/>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gn="just">
              <a:lnSpc>
                <a:spcPct val="90000"/>
              </a:lnSpc>
              <a:spcAft>
                <a:spcPts val="600"/>
              </a:spcAft>
            </a:pPr>
            <a:r>
              <a:rPr lang="en-US" sz="2000" dirty="0"/>
              <a:t>The introduction of Computer Science course to BA </a:t>
            </a:r>
            <a:r>
              <a:rPr lang="en-US" sz="2000" dirty="0" err="1"/>
              <a:t>Programme</a:t>
            </a:r>
            <a:r>
              <a:rPr lang="en-US" sz="2000" dirty="0"/>
              <a:t> students with the incorporation of Generic Elective courses for Hons and </a:t>
            </a:r>
            <a:r>
              <a:rPr lang="en-US" sz="2000" dirty="0" err="1"/>
              <a:t>Programme</a:t>
            </a:r>
            <a:r>
              <a:rPr lang="en-US" sz="2000" dirty="0"/>
              <a:t> students are significant developments in the field of higher education. These initiatives aim to cater to a diverse range of academic interests and career aspirations, providing students with opportunities to broaden their horizons and engage in interdisciplinary learning. By incorporating computer science courses and interdisciplinary electives, students can gain a well-rounded education that prepares them for the demands of the modern world.</a:t>
            </a:r>
          </a:p>
        </p:txBody>
      </p:sp>
    </p:spTree>
    <p:extLst>
      <p:ext uri="{BB962C8B-B14F-4D97-AF65-F5344CB8AC3E}">
        <p14:creationId xmlns:p14="http://schemas.microsoft.com/office/powerpoint/2010/main" val="1033739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25DD6-311F-48B2-9577-2EA2A43F4DD1}"/>
              </a:ext>
            </a:extLst>
          </p:cNvPr>
          <p:cNvSpPr>
            <a:spLocks noGrp="1"/>
          </p:cNvSpPr>
          <p:nvPr>
            <p:ph type="title"/>
          </p:nvPr>
        </p:nvSpPr>
        <p:spPr>
          <a:xfrm>
            <a:off x="1371597" y="348865"/>
            <a:ext cx="10044023" cy="877729"/>
          </a:xfrm>
        </p:spPr>
        <p:txBody>
          <a:bodyPr anchor="ctr">
            <a:normAutofit/>
          </a:bodyPr>
          <a:lstStyle/>
          <a:p>
            <a:pPr algn="ctr"/>
            <a:r>
              <a:rPr lang="en-IN" sz="4000" dirty="0">
                <a:solidFill>
                  <a:srgbClr val="FFFFFF"/>
                </a:solidFill>
              </a:rPr>
              <a:t>Seminar 2023-24</a:t>
            </a:r>
          </a:p>
        </p:txBody>
      </p:sp>
      <p:graphicFrame>
        <p:nvGraphicFramePr>
          <p:cNvPr id="4" name="Content Placeholder 3">
            <a:extLst>
              <a:ext uri="{FF2B5EF4-FFF2-40B4-BE49-F238E27FC236}">
                <a16:creationId xmlns:a16="http://schemas.microsoft.com/office/drawing/2014/main" id="{CB3BDF68-AEC4-4294-BEF7-E960930D23FB}"/>
              </a:ext>
            </a:extLst>
          </p:cNvPr>
          <p:cNvGraphicFramePr>
            <a:graphicFrameLocks noGrp="1"/>
          </p:cNvGraphicFramePr>
          <p:nvPr>
            <p:ph idx="1"/>
            <p:extLst>
              <p:ext uri="{D42A27DB-BD31-4B8C-83A1-F6EECF244321}">
                <p14:modId xmlns:p14="http://schemas.microsoft.com/office/powerpoint/2010/main" val="567083013"/>
              </p:ext>
            </p:extLst>
          </p:nvPr>
        </p:nvGraphicFramePr>
        <p:xfrm>
          <a:off x="1587691" y="2112579"/>
          <a:ext cx="9040561" cy="4192806"/>
        </p:xfrm>
        <a:graphic>
          <a:graphicData uri="http://schemas.openxmlformats.org/drawingml/2006/table">
            <a:tbl>
              <a:tblPr firstRow="1" bandRow="1">
                <a:tableStyleId>{5C22544A-7EE6-4342-B048-85BDC9FD1C3A}</a:tableStyleId>
              </a:tblPr>
              <a:tblGrid>
                <a:gridCol w="715562">
                  <a:extLst>
                    <a:ext uri="{9D8B030D-6E8A-4147-A177-3AD203B41FA5}">
                      <a16:colId xmlns:a16="http://schemas.microsoft.com/office/drawing/2014/main" val="4227677202"/>
                    </a:ext>
                  </a:extLst>
                </a:gridCol>
                <a:gridCol w="1646151">
                  <a:extLst>
                    <a:ext uri="{9D8B030D-6E8A-4147-A177-3AD203B41FA5}">
                      <a16:colId xmlns:a16="http://schemas.microsoft.com/office/drawing/2014/main" val="3847105750"/>
                    </a:ext>
                  </a:extLst>
                </a:gridCol>
                <a:gridCol w="1398202">
                  <a:extLst>
                    <a:ext uri="{9D8B030D-6E8A-4147-A177-3AD203B41FA5}">
                      <a16:colId xmlns:a16="http://schemas.microsoft.com/office/drawing/2014/main" val="103236071"/>
                    </a:ext>
                  </a:extLst>
                </a:gridCol>
                <a:gridCol w="1695473">
                  <a:extLst>
                    <a:ext uri="{9D8B030D-6E8A-4147-A177-3AD203B41FA5}">
                      <a16:colId xmlns:a16="http://schemas.microsoft.com/office/drawing/2014/main" val="1060744588"/>
                    </a:ext>
                  </a:extLst>
                </a:gridCol>
                <a:gridCol w="1218099">
                  <a:extLst>
                    <a:ext uri="{9D8B030D-6E8A-4147-A177-3AD203B41FA5}">
                      <a16:colId xmlns:a16="http://schemas.microsoft.com/office/drawing/2014/main" val="1014417067"/>
                    </a:ext>
                  </a:extLst>
                </a:gridCol>
                <a:gridCol w="1183537">
                  <a:extLst>
                    <a:ext uri="{9D8B030D-6E8A-4147-A177-3AD203B41FA5}">
                      <a16:colId xmlns:a16="http://schemas.microsoft.com/office/drawing/2014/main" val="3317313690"/>
                    </a:ext>
                  </a:extLst>
                </a:gridCol>
                <a:gridCol w="1183537">
                  <a:extLst>
                    <a:ext uri="{9D8B030D-6E8A-4147-A177-3AD203B41FA5}">
                      <a16:colId xmlns:a16="http://schemas.microsoft.com/office/drawing/2014/main" val="533992229"/>
                    </a:ext>
                  </a:extLst>
                </a:gridCol>
              </a:tblGrid>
              <a:tr h="965354">
                <a:tc>
                  <a:txBody>
                    <a:bodyPr/>
                    <a:lstStyle/>
                    <a:p>
                      <a:pPr marL="57150" marR="60325" algn="ctr" rtl="0" fontAlgn="t">
                        <a:spcBef>
                          <a:spcPts val="25"/>
                        </a:spcBef>
                        <a:spcAft>
                          <a:spcPts val="0"/>
                        </a:spcAft>
                      </a:pPr>
                      <a:r>
                        <a:rPr lang="en-IN" sz="1400" b="0" i="0" u="none" strike="noStrike">
                          <a:solidFill>
                            <a:schemeClr val="bg1"/>
                          </a:solidFill>
                          <a:effectLst/>
                          <a:latin typeface="+mn-lt"/>
                        </a:rPr>
                        <a:t>S. No.</a:t>
                      </a:r>
                      <a:endParaRPr lang="en-IN" sz="1400" b="0">
                        <a:solidFill>
                          <a:schemeClr val="bg1"/>
                        </a:solidFill>
                        <a:effectLst/>
                        <a:latin typeface="+mn-lt"/>
                      </a:endParaRPr>
                    </a:p>
                  </a:txBody>
                  <a:tcPr marL="57533" marR="57533" marT="36021" marB="36021"/>
                </a:tc>
                <a:tc>
                  <a:txBody>
                    <a:bodyPr/>
                    <a:lstStyle/>
                    <a:p>
                      <a:pPr marL="57150" marR="40640" algn="ctr" rtl="0" fontAlgn="t">
                        <a:spcBef>
                          <a:spcPts val="25"/>
                        </a:spcBef>
                        <a:spcAft>
                          <a:spcPts val="0"/>
                        </a:spcAft>
                      </a:pPr>
                      <a:r>
                        <a:rPr lang="en-IN" sz="1400" b="0" i="0" u="none" strike="noStrike">
                          <a:solidFill>
                            <a:schemeClr val="bg1"/>
                          </a:solidFill>
                          <a:effectLst/>
                          <a:latin typeface="+mn-lt"/>
                        </a:rPr>
                        <a:t>Name of Convener / Coordinator</a:t>
                      </a:r>
                      <a:endParaRPr lang="en-IN" sz="1400" b="0">
                        <a:solidFill>
                          <a:schemeClr val="bg1"/>
                        </a:solidFill>
                        <a:effectLst/>
                        <a:latin typeface="+mn-lt"/>
                      </a:endParaRPr>
                    </a:p>
                  </a:txBody>
                  <a:tcPr marL="57533" marR="57533" marT="36021" marB="36021"/>
                </a:tc>
                <a:tc>
                  <a:txBody>
                    <a:bodyPr/>
                    <a:lstStyle/>
                    <a:p>
                      <a:pPr marL="60325" algn="ctr" rtl="0" fontAlgn="t">
                        <a:spcBef>
                          <a:spcPts val="25"/>
                        </a:spcBef>
                        <a:spcAft>
                          <a:spcPts val="0"/>
                        </a:spcAft>
                      </a:pPr>
                      <a:r>
                        <a:rPr lang="en-IN" sz="1400" b="0" i="0" u="none" strike="noStrike">
                          <a:solidFill>
                            <a:schemeClr val="bg1"/>
                          </a:solidFill>
                          <a:effectLst/>
                          <a:latin typeface="+mn-lt"/>
                        </a:rPr>
                        <a:t>Title of seminar/course</a:t>
                      </a:r>
                      <a:endParaRPr lang="en-IN" sz="1400" b="0">
                        <a:solidFill>
                          <a:schemeClr val="bg1"/>
                        </a:solidFill>
                        <a:effectLst/>
                        <a:latin typeface="+mn-lt"/>
                      </a:endParaRPr>
                    </a:p>
                  </a:txBody>
                  <a:tcPr marL="57533" marR="57533" marT="36021" marB="36021"/>
                </a:tc>
                <a:tc>
                  <a:txBody>
                    <a:bodyPr/>
                    <a:lstStyle/>
                    <a:p>
                      <a:pPr marR="18669" indent="-60325" algn="ctr" rtl="0" fontAlgn="t">
                        <a:spcBef>
                          <a:spcPts val="25"/>
                        </a:spcBef>
                        <a:spcAft>
                          <a:spcPts val="0"/>
                        </a:spcAft>
                      </a:pPr>
                      <a:r>
                        <a:rPr lang="en-IN" sz="1400" b="0" i="0" u="none" strike="noStrike">
                          <a:solidFill>
                            <a:schemeClr val="bg1"/>
                          </a:solidFill>
                          <a:effectLst/>
                          <a:latin typeface="+mn-lt"/>
                        </a:rPr>
                        <a:t>Sponsoring   Agency</a:t>
                      </a:r>
                      <a:endParaRPr lang="en-IN"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Duration with dates</a:t>
                      </a:r>
                      <a:endParaRPr lang="en-IN" sz="1400" b="0">
                        <a:solidFill>
                          <a:schemeClr val="bg1"/>
                        </a:solidFill>
                        <a:effectLst/>
                        <a:latin typeface="+mn-lt"/>
                      </a:endParaRPr>
                    </a:p>
                  </a:txBody>
                  <a:tcPr marL="57533" marR="57533" marT="36021" marB="36021"/>
                </a:tc>
                <a:tc>
                  <a:txBody>
                    <a:bodyPr/>
                    <a:lstStyle/>
                    <a:p>
                      <a:pPr marR="31496" indent="-53975" algn="ctr" rtl="0" fontAlgn="t">
                        <a:spcBef>
                          <a:spcPts val="25"/>
                        </a:spcBef>
                        <a:spcAft>
                          <a:spcPts val="0"/>
                        </a:spcAft>
                      </a:pPr>
                      <a:r>
                        <a:rPr lang="en-US" sz="1400" b="0" i="0" u="none" strike="noStrike">
                          <a:solidFill>
                            <a:schemeClr val="bg1"/>
                          </a:solidFill>
                          <a:effectLst/>
                          <a:latin typeface="+mn-lt"/>
                        </a:rPr>
                        <a:t>No.      of internal and external participants</a:t>
                      </a:r>
                      <a:endParaRPr lang="en-US"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Proceedings published Yes/No</a:t>
                      </a:r>
                      <a:endParaRPr lang="en-IN" sz="1400" b="0">
                        <a:solidFill>
                          <a:schemeClr val="bg1"/>
                        </a:solidFill>
                        <a:effectLst/>
                        <a:latin typeface="+mn-lt"/>
                      </a:endParaRPr>
                    </a:p>
                  </a:txBody>
                  <a:tcPr marL="57533" marR="57533" marT="36021" marB="36021"/>
                </a:tc>
                <a:extLst>
                  <a:ext uri="{0D108BD9-81ED-4DB2-BD59-A6C34878D82A}">
                    <a16:rowId xmlns:a16="http://schemas.microsoft.com/office/drawing/2014/main" val="1431374845"/>
                  </a:ext>
                </a:extLst>
              </a:tr>
              <a:tr h="1829850">
                <a:tc>
                  <a:txBody>
                    <a:bodyPr/>
                    <a:lstStyle/>
                    <a:p>
                      <a:pPr algn="ctr" rtl="0" fontAlgn="t">
                        <a:spcBef>
                          <a:spcPts val="0"/>
                        </a:spcBef>
                        <a:spcAft>
                          <a:spcPts val="0"/>
                        </a:spcAft>
                      </a:pPr>
                      <a:r>
                        <a:rPr lang="en-IN" sz="1400" b="0" i="0" u="none" strike="noStrike" dirty="0">
                          <a:solidFill>
                            <a:srgbClr val="000000"/>
                          </a:solidFill>
                          <a:effectLst/>
                          <a:latin typeface="+mn-lt"/>
                        </a:rPr>
                        <a:t>7</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mn-lt"/>
                        </a:rPr>
                        <a:t>Technophiles</a:t>
                      </a:r>
                      <a:endParaRPr lang="en-US" sz="1400">
                        <a:effectLst/>
                        <a:latin typeface="+mn-lt"/>
                      </a:endParaRPr>
                    </a:p>
                    <a:p>
                      <a:pPr rtl="0" fontAlgn="t">
                        <a:spcBef>
                          <a:spcPts val="1200"/>
                        </a:spcBef>
                        <a:spcAft>
                          <a:spcPts val="1200"/>
                        </a:spcAft>
                      </a:pPr>
                      <a:r>
                        <a:rPr lang="en-US" sz="1400" b="0" i="0" u="none" strike="noStrike">
                          <a:solidFill>
                            <a:srgbClr val="000000"/>
                          </a:solidFill>
                          <a:effectLst/>
                          <a:latin typeface="+mn-lt"/>
                        </a:rPr>
                        <a:t>(Department of Computer Science)</a:t>
                      </a:r>
                      <a:endParaRPr lang="en-US" sz="1400">
                        <a:effectLst/>
                        <a:latin typeface="+mn-l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mn-lt"/>
                        </a:rPr>
                        <a:t>Comment Clash Competition</a:t>
                      </a:r>
                      <a:endParaRPr lang="en-IN" sz="1400">
                        <a:effectLst/>
                        <a:latin typeface="+mn-l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mn-lt"/>
                        </a:rPr>
                        <a:t>Fadeout</a:t>
                      </a:r>
                      <a:endParaRPr lang="en-IN" sz="1400">
                        <a:effectLst/>
                        <a:latin typeface="+mn-l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mn-lt"/>
                        </a:rPr>
                        <a:t>5 April 2024 – 12 April 2024 (8 days)</a:t>
                      </a:r>
                      <a:endParaRPr lang="en-US" sz="1400">
                        <a:effectLst/>
                        <a:latin typeface="+mn-l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mn-lt"/>
                        </a:rPr>
                        <a:t>40</a:t>
                      </a:r>
                      <a:endParaRPr lang="en-IN" sz="1400">
                        <a:effectLst/>
                        <a:latin typeface="+mn-lt"/>
                      </a:endParaRPr>
                    </a:p>
                  </a:txBody>
                  <a:tcPr marL="25400" marR="25400" marT="25400" marB="25400"/>
                </a:tc>
                <a:tc>
                  <a:txBody>
                    <a:bodyPr/>
                    <a:lstStyle/>
                    <a:p>
                      <a:pPr rtl="0" fontAlgn="t">
                        <a:spcBef>
                          <a:spcPts val="1200"/>
                        </a:spcBef>
                        <a:spcAft>
                          <a:spcPts val="1200"/>
                        </a:spcAft>
                      </a:pPr>
                      <a:r>
                        <a:rPr lang="en-US" sz="1400" dirty="0">
                          <a:effectLst/>
                          <a:latin typeface="+mn-lt"/>
                        </a:rPr>
                        <a:t>No</a:t>
                      </a:r>
                    </a:p>
                  </a:txBody>
                  <a:tcPr marL="25400" marR="25400" marT="25400" marB="25400"/>
                </a:tc>
                <a:extLst>
                  <a:ext uri="{0D108BD9-81ED-4DB2-BD59-A6C34878D82A}">
                    <a16:rowId xmlns:a16="http://schemas.microsoft.com/office/drawing/2014/main" val="3140652698"/>
                  </a:ext>
                </a:extLst>
              </a:tr>
              <a:tr h="1397602">
                <a:tc>
                  <a:txBody>
                    <a:bodyPr/>
                    <a:lstStyle/>
                    <a:p>
                      <a:pPr algn="ctr" rtl="0" fontAlgn="t">
                        <a:spcBef>
                          <a:spcPts val="0"/>
                        </a:spcBef>
                        <a:spcAft>
                          <a:spcPts val="0"/>
                        </a:spcAft>
                      </a:pPr>
                      <a:r>
                        <a:rPr lang="en-IN" sz="1400" b="0" i="0" u="none" strike="noStrike" dirty="0">
                          <a:solidFill>
                            <a:srgbClr val="000000"/>
                          </a:solidFill>
                          <a:effectLst/>
                          <a:latin typeface="+mn-lt"/>
                        </a:rPr>
                        <a:t>8</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mn-lt"/>
                        </a:rPr>
                        <a:t>Technophiles</a:t>
                      </a:r>
                      <a:endParaRPr lang="en-US" sz="1400">
                        <a:effectLst/>
                        <a:latin typeface="+mn-lt"/>
                      </a:endParaRPr>
                    </a:p>
                    <a:p>
                      <a:pPr rtl="0" fontAlgn="t">
                        <a:spcBef>
                          <a:spcPts val="1200"/>
                        </a:spcBef>
                        <a:spcAft>
                          <a:spcPts val="1200"/>
                        </a:spcAft>
                      </a:pPr>
                      <a:r>
                        <a:rPr lang="en-US" sz="1400" b="0" i="0" u="none" strike="noStrike">
                          <a:solidFill>
                            <a:srgbClr val="000000"/>
                          </a:solidFill>
                          <a:effectLst/>
                          <a:latin typeface="+mn-lt"/>
                        </a:rPr>
                        <a:t>(Department of Computer Science)</a:t>
                      </a:r>
                      <a:endParaRPr lang="en-US" sz="1400">
                        <a:effectLst/>
                        <a:latin typeface="+mn-l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mn-lt"/>
                        </a:rPr>
                        <a:t>Seminar on Data Science and Data Analysis</a:t>
                      </a:r>
                      <a:endParaRPr lang="en-US" sz="1400">
                        <a:effectLst/>
                        <a:latin typeface="+mn-l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mn-lt"/>
                        </a:rPr>
                        <a:t>Hack2skill, DU CS Official, DIPS Academy, DU Fest Updates, Interview Buddy</a:t>
                      </a:r>
                      <a:endParaRPr lang="en-US" sz="1400">
                        <a:effectLst/>
                        <a:latin typeface="+mn-l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mn-lt"/>
                        </a:rPr>
                        <a:t>25 April 2024 – 25 April 2024 (1 day)</a:t>
                      </a:r>
                      <a:endParaRPr lang="en-US" sz="1400">
                        <a:effectLst/>
                        <a:latin typeface="+mn-l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mn-lt"/>
                        </a:rPr>
                        <a:t>150</a:t>
                      </a:r>
                      <a:endParaRPr lang="en-IN" sz="1400">
                        <a:effectLst/>
                        <a:latin typeface="+mn-lt"/>
                      </a:endParaRPr>
                    </a:p>
                  </a:txBody>
                  <a:tcPr marL="25400" marR="25400" marT="25400" marB="25400"/>
                </a:tc>
                <a:tc>
                  <a:txBody>
                    <a:bodyPr/>
                    <a:lstStyle/>
                    <a:p>
                      <a:pPr rtl="0" fontAlgn="t">
                        <a:spcBef>
                          <a:spcPts val="1200"/>
                        </a:spcBef>
                        <a:spcAft>
                          <a:spcPts val="1200"/>
                        </a:spcAft>
                      </a:pPr>
                      <a:r>
                        <a:rPr lang="en-US" sz="1400" dirty="0">
                          <a:effectLst/>
                          <a:latin typeface="+mn-lt"/>
                        </a:rPr>
                        <a:t>No</a:t>
                      </a:r>
                    </a:p>
                  </a:txBody>
                  <a:tcPr marL="25400" marR="25400" marT="25400" marB="25400"/>
                </a:tc>
                <a:extLst>
                  <a:ext uri="{0D108BD9-81ED-4DB2-BD59-A6C34878D82A}">
                    <a16:rowId xmlns:a16="http://schemas.microsoft.com/office/drawing/2014/main" val="3255859589"/>
                  </a:ext>
                </a:extLst>
              </a:tr>
            </a:tbl>
          </a:graphicData>
        </a:graphic>
      </p:graphicFrame>
    </p:spTree>
    <p:extLst>
      <p:ext uri="{BB962C8B-B14F-4D97-AF65-F5344CB8AC3E}">
        <p14:creationId xmlns:p14="http://schemas.microsoft.com/office/powerpoint/2010/main" val="385006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25DD6-311F-48B2-9577-2EA2A43F4DD1}"/>
              </a:ext>
            </a:extLst>
          </p:cNvPr>
          <p:cNvSpPr>
            <a:spLocks noGrp="1"/>
          </p:cNvSpPr>
          <p:nvPr>
            <p:ph type="title"/>
          </p:nvPr>
        </p:nvSpPr>
        <p:spPr>
          <a:xfrm>
            <a:off x="1371597" y="348865"/>
            <a:ext cx="10044023" cy="877729"/>
          </a:xfrm>
        </p:spPr>
        <p:txBody>
          <a:bodyPr anchor="ctr">
            <a:normAutofit/>
          </a:bodyPr>
          <a:lstStyle/>
          <a:p>
            <a:pPr algn="ctr"/>
            <a:r>
              <a:rPr lang="en-IN" sz="4000" dirty="0">
                <a:solidFill>
                  <a:srgbClr val="FFFFFF"/>
                </a:solidFill>
              </a:rPr>
              <a:t>Seminar 2024-25</a:t>
            </a:r>
          </a:p>
        </p:txBody>
      </p:sp>
      <p:graphicFrame>
        <p:nvGraphicFramePr>
          <p:cNvPr id="4" name="Content Placeholder 3">
            <a:extLst>
              <a:ext uri="{FF2B5EF4-FFF2-40B4-BE49-F238E27FC236}">
                <a16:creationId xmlns:a16="http://schemas.microsoft.com/office/drawing/2014/main" id="{CB3BDF68-AEC4-4294-BEF7-E960930D23FB}"/>
              </a:ext>
            </a:extLst>
          </p:cNvPr>
          <p:cNvGraphicFramePr>
            <a:graphicFrameLocks noGrp="1"/>
          </p:cNvGraphicFramePr>
          <p:nvPr>
            <p:ph idx="1"/>
            <p:extLst>
              <p:ext uri="{D42A27DB-BD31-4B8C-83A1-F6EECF244321}">
                <p14:modId xmlns:p14="http://schemas.microsoft.com/office/powerpoint/2010/main" val="4011871380"/>
              </p:ext>
            </p:extLst>
          </p:nvPr>
        </p:nvGraphicFramePr>
        <p:xfrm>
          <a:off x="1587691" y="2112579"/>
          <a:ext cx="9040561" cy="4192806"/>
        </p:xfrm>
        <a:graphic>
          <a:graphicData uri="http://schemas.openxmlformats.org/drawingml/2006/table">
            <a:tbl>
              <a:tblPr firstRow="1" bandRow="1">
                <a:tableStyleId>{5C22544A-7EE6-4342-B048-85BDC9FD1C3A}</a:tableStyleId>
              </a:tblPr>
              <a:tblGrid>
                <a:gridCol w="1178176">
                  <a:extLst>
                    <a:ext uri="{9D8B030D-6E8A-4147-A177-3AD203B41FA5}">
                      <a16:colId xmlns:a16="http://schemas.microsoft.com/office/drawing/2014/main" val="4227677202"/>
                    </a:ext>
                  </a:extLst>
                </a:gridCol>
                <a:gridCol w="1183537">
                  <a:extLst>
                    <a:ext uri="{9D8B030D-6E8A-4147-A177-3AD203B41FA5}">
                      <a16:colId xmlns:a16="http://schemas.microsoft.com/office/drawing/2014/main" val="3847105750"/>
                    </a:ext>
                  </a:extLst>
                </a:gridCol>
                <a:gridCol w="1398202">
                  <a:extLst>
                    <a:ext uri="{9D8B030D-6E8A-4147-A177-3AD203B41FA5}">
                      <a16:colId xmlns:a16="http://schemas.microsoft.com/office/drawing/2014/main" val="103236071"/>
                    </a:ext>
                  </a:extLst>
                </a:gridCol>
                <a:gridCol w="1695473">
                  <a:extLst>
                    <a:ext uri="{9D8B030D-6E8A-4147-A177-3AD203B41FA5}">
                      <a16:colId xmlns:a16="http://schemas.microsoft.com/office/drawing/2014/main" val="1060744588"/>
                    </a:ext>
                  </a:extLst>
                </a:gridCol>
                <a:gridCol w="1218099">
                  <a:extLst>
                    <a:ext uri="{9D8B030D-6E8A-4147-A177-3AD203B41FA5}">
                      <a16:colId xmlns:a16="http://schemas.microsoft.com/office/drawing/2014/main" val="1014417067"/>
                    </a:ext>
                  </a:extLst>
                </a:gridCol>
                <a:gridCol w="1183537">
                  <a:extLst>
                    <a:ext uri="{9D8B030D-6E8A-4147-A177-3AD203B41FA5}">
                      <a16:colId xmlns:a16="http://schemas.microsoft.com/office/drawing/2014/main" val="3317313690"/>
                    </a:ext>
                  </a:extLst>
                </a:gridCol>
                <a:gridCol w="1183537">
                  <a:extLst>
                    <a:ext uri="{9D8B030D-6E8A-4147-A177-3AD203B41FA5}">
                      <a16:colId xmlns:a16="http://schemas.microsoft.com/office/drawing/2014/main" val="533992229"/>
                    </a:ext>
                  </a:extLst>
                </a:gridCol>
              </a:tblGrid>
              <a:tr h="965354">
                <a:tc>
                  <a:txBody>
                    <a:bodyPr/>
                    <a:lstStyle/>
                    <a:p>
                      <a:pPr marL="57150" marR="60325" algn="ctr" rtl="0" fontAlgn="t">
                        <a:spcBef>
                          <a:spcPts val="25"/>
                        </a:spcBef>
                        <a:spcAft>
                          <a:spcPts val="0"/>
                        </a:spcAft>
                      </a:pPr>
                      <a:r>
                        <a:rPr lang="en-IN" sz="1400" b="0" i="0" u="none" strike="noStrike">
                          <a:solidFill>
                            <a:schemeClr val="bg1"/>
                          </a:solidFill>
                          <a:effectLst/>
                          <a:latin typeface="+mn-lt"/>
                        </a:rPr>
                        <a:t>S. No.</a:t>
                      </a:r>
                      <a:endParaRPr lang="en-IN" sz="1400" b="0">
                        <a:solidFill>
                          <a:schemeClr val="bg1"/>
                        </a:solidFill>
                        <a:effectLst/>
                        <a:latin typeface="+mn-lt"/>
                      </a:endParaRPr>
                    </a:p>
                  </a:txBody>
                  <a:tcPr marL="57533" marR="57533" marT="36021" marB="36021"/>
                </a:tc>
                <a:tc>
                  <a:txBody>
                    <a:bodyPr/>
                    <a:lstStyle/>
                    <a:p>
                      <a:pPr marL="57150" marR="40640" algn="ctr" rtl="0" fontAlgn="t">
                        <a:spcBef>
                          <a:spcPts val="25"/>
                        </a:spcBef>
                        <a:spcAft>
                          <a:spcPts val="0"/>
                        </a:spcAft>
                      </a:pPr>
                      <a:r>
                        <a:rPr lang="en-IN" sz="1400" b="0" i="0" u="none" strike="noStrike">
                          <a:solidFill>
                            <a:schemeClr val="bg1"/>
                          </a:solidFill>
                          <a:effectLst/>
                          <a:latin typeface="+mn-lt"/>
                        </a:rPr>
                        <a:t>Name of Convener / Coordinator</a:t>
                      </a:r>
                      <a:endParaRPr lang="en-IN" sz="1400" b="0">
                        <a:solidFill>
                          <a:schemeClr val="bg1"/>
                        </a:solidFill>
                        <a:effectLst/>
                        <a:latin typeface="+mn-lt"/>
                      </a:endParaRPr>
                    </a:p>
                  </a:txBody>
                  <a:tcPr marL="57533" marR="57533" marT="36021" marB="36021"/>
                </a:tc>
                <a:tc>
                  <a:txBody>
                    <a:bodyPr/>
                    <a:lstStyle/>
                    <a:p>
                      <a:pPr marL="60325" algn="ctr" rtl="0" fontAlgn="t">
                        <a:spcBef>
                          <a:spcPts val="25"/>
                        </a:spcBef>
                        <a:spcAft>
                          <a:spcPts val="0"/>
                        </a:spcAft>
                      </a:pPr>
                      <a:r>
                        <a:rPr lang="en-IN" sz="1400" b="0" i="0" u="none" strike="noStrike">
                          <a:solidFill>
                            <a:schemeClr val="bg1"/>
                          </a:solidFill>
                          <a:effectLst/>
                          <a:latin typeface="+mn-lt"/>
                        </a:rPr>
                        <a:t>Title of seminar/course</a:t>
                      </a:r>
                      <a:endParaRPr lang="en-IN" sz="1400" b="0">
                        <a:solidFill>
                          <a:schemeClr val="bg1"/>
                        </a:solidFill>
                        <a:effectLst/>
                        <a:latin typeface="+mn-lt"/>
                      </a:endParaRPr>
                    </a:p>
                  </a:txBody>
                  <a:tcPr marL="57533" marR="57533" marT="36021" marB="36021"/>
                </a:tc>
                <a:tc>
                  <a:txBody>
                    <a:bodyPr/>
                    <a:lstStyle/>
                    <a:p>
                      <a:pPr marR="18669" indent="-60325" algn="ctr" rtl="0" fontAlgn="t">
                        <a:spcBef>
                          <a:spcPts val="25"/>
                        </a:spcBef>
                        <a:spcAft>
                          <a:spcPts val="0"/>
                        </a:spcAft>
                      </a:pPr>
                      <a:r>
                        <a:rPr lang="en-IN" sz="1400" b="0" i="0" u="none" strike="noStrike">
                          <a:solidFill>
                            <a:schemeClr val="bg1"/>
                          </a:solidFill>
                          <a:effectLst/>
                          <a:latin typeface="+mn-lt"/>
                        </a:rPr>
                        <a:t>Sponsoring   Agency</a:t>
                      </a:r>
                      <a:endParaRPr lang="en-IN"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Duration with dates</a:t>
                      </a:r>
                      <a:endParaRPr lang="en-IN" sz="1400" b="0">
                        <a:solidFill>
                          <a:schemeClr val="bg1"/>
                        </a:solidFill>
                        <a:effectLst/>
                        <a:latin typeface="+mn-lt"/>
                      </a:endParaRPr>
                    </a:p>
                  </a:txBody>
                  <a:tcPr marL="57533" marR="57533" marT="36021" marB="36021"/>
                </a:tc>
                <a:tc>
                  <a:txBody>
                    <a:bodyPr/>
                    <a:lstStyle/>
                    <a:p>
                      <a:pPr marR="31496" indent="-53975" algn="ctr" rtl="0" fontAlgn="t">
                        <a:spcBef>
                          <a:spcPts val="25"/>
                        </a:spcBef>
                        <a:spcAft>
                          <a:spcPts val="0"/>
                        </a:spcAft>
                      </a:pPr>
                      <a:r>
                        <a:rPr lang="en-US" sz="1400" b="0" i="0" u="none" strike="noStrike">
                          <a:solidFill>
                            <a:schemeClr val="bg1"/>
                          </a:solidFill>
                          <a:effectLst/>
                          <a:latin typeface="+mn-lt"/>
                        </a:rPr>
                        <a:t>No.      of internal and external participants</a:t>
                      </a:r>
                      <a:endParaRPr lang="en-US"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Proceedings published Yes/No</a:t>
                      </a:r>
                      <a:endParaRPr lang="en-IN" sz="1400" b="0">
                        <a:solidFill>
                          <a:schemeClr val="bg1"/>
                        </a:solidFill>
                        <a:effectLst/>
                        <a:latin typeface="+mn-lt"/>
                      </a:endParaRPr>
                    </a:p>
                  </a:txBody>
                  <a:tcPr marL="57533" marR="57533" marT="36021" marB="36021"/>
                </a:tc>
                <a:extLst>
                  <a:ext uri="{0D108BD9-81ED-4DB2-BD59-A6C34878D82A}">
                    <a16:rowId xmlns:a16="http://schemas.microsoft.com/office/drawing/2014/main" val="1431374845"/>
                  </a:ext>
                </a:extLst>
              </a:tr>
              <a:tr h="1829850">
                <a:tc>
                  <a:txBody>
                    <a:bodyPr/>
                    <a:lstStyle/>
                    <a:p>
                      <a:pPr algn="ctr" rtl="0" fontAlgn="t">
                        <a:spcBef>
                          <a:spcPts val="0"/>
                        </a:spcBef>
                        <a:spcAft>
                          <a:spcPts val="0"/>
                        </a:spcAft>
                      </a:pPr>
                      <a:r>
                        <a:rPr lang="en-IN" sz="1400" b="0" i="0" u="none" strike="noStrike">
                          <a:solidFill>
                            <a:srgbClr val="000000"/>
                          </a:solidFill>
                          <a:effectLst/>
                          <a:latin typeface="+mn-lt"/>
                        </a:rPr>
                        <a:t>1</a:t>
                      </a:r>
                      <a:endParaRPr lang="en-IN" sz="1400" b="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Technophiles</a:t>
                      </a:r>
                      <a:endParaRPr lang="en-US" sz="1400">
                        <a:effectLst/>
                      </a:endParaRPr>
                    </a:p>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a:t>
                      </a:r>
                      <a:r>
                        <a:rPr lang="en-US" sz="1400" b="0" i="0" u="none" strike="noStrike">
                          <a:solidFill>
                            <a:srgbClr val="000000"/>
                          </a:solidFill>
                          <a:effectLst/>
                          <a:latin typeface="Arial" panose="020B0604020202020204" pitchFamily="34" charset="0"/>
                        </a:rPr>
                        <a:t>Department of Computer Science)</a:t>
                      </a:r>
                      <a:endParaRPr lang="en-US"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Podcast on Women in STEM</a:t>
                      </a:r>
                      <a:endParaRPr lang="en-US"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DU Connection, Competitions Generator</a:t>
                      </a:r>
                      <a:endParaRPr lang="en-IN"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5 August 2024 – 5 August 2024 (1 day)</a:t>
                      </a:r>
                      <a:endParaRPr lang="en-US"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1000</a:t>
                      </a:r>
                      <a:endParaRPr lang="en-IN" sz="1400">
                        <a:effectLst/>
                      </a:endParaRPr>
                    </a:p>
                  </a:txBody>
                  <a:tcPr marL="25400" marR="25400" marT="25400" marB="25400"/>
                </a:tc>
                <a:tc>
                  <a:txBody>
                    <a:bodyPr/>
                    <a:lstStyle/>
                    <a:p>
                      <a:pPr algn="ctr" rtl="0" fontAlgn="t">
                        <a:spcBef>
                          <a:spcPts val="0"/>
                        </a:spcBef>
                        <a:spcAft>
                          <a:spcPts val="0"/>
                        </a:spcAft>
                      </a:pPr>
                      <a:r>
                        <a:rPr lang="en-IN" sz="1400" b="0" i="0" u="none" strike="noStrike">
                          <a:solidFill>
                            <a:srgbClr val="000000"/>
                          </a:solidFill>
                          <a:effectLst/>
                          <a:latin typeface="+mn-lt"/>
                        </a:rPr>
                        <a:t>No</a:t>
                      </a:r>
                      <a:endParaRPr lang="en-IN" sz="1400" b="0">
                        <a:effectLst/>
                        <a:latin typeface="+mn-lt"/>
                      </a:endParaRPr>
                    </a:p>
                  </a:txBody>
                  <a:tcPr marL="57533" marR="57533" marT="36021" marB="36021"/>
                </a:tc>
                <a:extLst>
                  <a:ext uri="{0D108BD9-81ED-4DB2-BD59-A6C34878D82A}">
                    <a16:rowId xmlns:a16="http://schemas.microsoft.com/office/drawing/2014/main" val="3140652698"/>
                  </a:ext>
                </a:extLst>
              </a:tr>
              <a:tr h="1397602">
                <a:tc>
                  <a:txBody>
                    <a:bodyPr/>
                    <a:lstStyle/>
                    <a:p>
                      <a:pPr algn="ctr" rtl="0" fontAlgn="t">
                        <a:spcBef>
                          <a:spcPts val="0"/>
                        </a:spcBef>
                        <a:spcAft>
                          <a:spcPts val="0"/>
                        </a:spcAft>
                      </a:pPr>
                      <a:r>
                        <a:rPr lang="en-IN" sz="1400" b="0" i="0" u="none" strike="noStrike">
                          <a:solidFill>
                            <a:srgbClr val="000000"/>
                          </a:solidFill>
                          <a:effectLst/>
                          <a:latin typeface="+mn-lt"/>
                        </a:rPr>
                        <a:t>2</a:t>
                      </a:r>
                      <a:endParaRPr lang="en-IN" sz="1400" b="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Technophiles</a:t>
                      </a:r>
                      <a:endParaRPr lang="en-US" sz="1400">
                        <a:effectLst/>
                      </a:endParaRPr>
                    </a:p>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a:t>
                      </a:r>
                      <a:r>
                        <a:rPr lang="en-US" sz="1400" b="0" i="0" u="none" strike="noStrike">
                          <a:solidFill>
                            <a:srgbClr val="000000"/>
                          </a:solidFill>
                          <a:effectLst/>
                          <a:latin typeface="Arial" panose="020B0604020202020204" pitchFamily="34" charset="0"/>
                        </a:rPr>
                        <a:t>Department of Computer Science)</a:t>
                      </a:r>
                      <a:endParaRPr lang="en-US"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Podcast on Preparing for Industry: Comparing Skills and Processes</a:t>
                      </a:r>
                      <a:endParaRPr lang="en-US"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DU Connection, Competitions Generator</a:t>
                      </a:r>
                      <a:endParaRPr lang="en-IN"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5 August 2024 – 5 August 2024 (1 day)</a:t>
                      </a:r>
                      <a:endParaRPr lang="en-US" sz="1400">
                        <a:effectLst/>
                      </a:endParaRPr>
                    </a:p>
                  </a:txBody>
                  <a:tcPr marL="25400" marR="25400" marT="25400" marB="25400"/>
                </a:tc>
                <a:tc>
                  <a:txBody>
                    <a:bodyPr/>
                    <a:lstStyle/>
                    <a:p>
                      <a:pPr rtl="0" fontAlgn="t">
                        <a:spcBef>
                          <a:spcPts val="1200"/>
                        </a:spcBef>
                        <a:spcAft>
                          <a:spcPts val="1200"/>
                        </a:spcAft>
                      </a:pPr>
                      <a:r>
                        <a:rPr lang="en-IN" sz="1400" b="0" i="0" u="none" strike="noStrike" dirty="0">
                          <a:solidFill>
                            <a:srgbClr val="000000"/>
                          </a:solidFill>
                          <a:effectLst/>
                          <a:latin typeface="Times New Roman" panose="02020603050405020304" pitchFamily="18" charset="0"/>
                        </a:rPr>
                        <a:t>1000</a:t>
                      </a:r>
                      <a:endParaRPr lang="en-IN" sz="1400" dirty="0">
                        <a:effectLst/>
                      </a:endParaRPr>
                    </a:p>
                  </a:txBody>
                  <a:tcPr marL="25400" marR="25400" marT="25400" marB="25400"/>
                </a:tc>
                <a:tc>
                  <a:txBody>
                    <a:bodyPr/>
                    <a:lstStyle/>
                    <a:p>
                      <a:pPr algn="ctr" rtl="0" fontAlgn="t">
                        <a:spcBef>
                          <a:spcPts val="0"/>
                        </a:spcBef>
                        <a:spcAft>
                          <a:spcPts val="0"/>
                        </a:spcAft>
                      </a:pPr>
                      <a:r>
                        <a:rPr lang="en-IN" sz="1400" b="0" i="0" u="none" strike="noStrike" dirty="0">
                          <a:solidFill>
                            <a:srgbClr val="000000"/>
                          </a:solidFill>
                          <a:effectLst/>
                          <a:latin typeface="+mn-lt"/>
                        </a:rPr>
                        <a:t>No</a:t>
                      </a:r>
                      <a:endParaRPr lang="en-IN" sz="1400" b="0" dirty="0">
                        <a:effectLst/>
                        <a:latin typeface="+mn-lt"/>
                      </a:endParaRPr>
                    </a:p>
                  </a:txBody>
                  <a:tcPr marL="57533" marR="57533" marT="36021" marB="36021"/>
                </a:tc>
                <a:extLst>
                  <a:ext uri="{0D108BD9-81ED-4DB2-BD59-A6C34878D82A}">
                    <a16:rowId xmlns:a16="http://schemas.microsoft.com/office/drawing/2014/main" val="3255859589"/>
                  </a:ext>
                </a:extLst>
              </a:tr>
            </a:tbl>
          </a:graphicData>
        </a:graphic>
      </p:graphicFrame>
    </p:spTree>
    <p:extLst>
      <p:ext uri="{BB962C8B-B14F-4D97-AF65-F5344CB8AC3E}">
        <p14:creationId xmlns:p14="http://schemas.microsoft.com/office/powerpoint/2010/main" val="4218894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25DD6-311F-48B2-9577-2EA2A43F4DD1}"/>
              </a:ext>
            </a:extLst>
          </p:cNvPr>
          <p:cNvSpPr>
            <a:spLocks noGrp="1"/>
          </p:cNvSpPr>
          <p:nvPr>
            <p:ph type="title"/>
          </p:nvPr>
        </p:nvSpPr>
        <p:spPr>
          <a:xfrm>
            <a:off x="1371597" y="348865"/>
            <a:ext cx="10044023" cy="877729"/>
          </a:xfrm>
        </p:spPr>
        <p:txBody>
          <a:bodyPr anchor="ctr">
            <a:normAutofit/>
          </a:bodyPr>
          <a:lstStyle/>
          <a:p>
            <a:pPr algn="ctr"/>
            <a:r>
              <a:rPr lang="en-IN" sz="4000" dirty="0">
                <a:solidFill>
                  <a:srgbClr val="FFFFFF"/>
                </a:solidFill>
              </a:rPr>
              <a:t>Seminar 2024-25</a:t>
            </a:r>
          </a:p>
        </p:txBody>
      </p:sp>
      <p:graphicFrame>
        <p:nvGraphicFramePr>
          <p:cNvPr id="4" name="Content Placeholder 3">
            <a:extLst>
              <a:ext uri="{FF2B5EF4-FFF2-40B4-BE49-F238E27FC236}">
                <a16:creationId xmlns:a16="http://schemas.microsoft.com/office/drawing/2014/main" id="{CB3BDF68-AEC4-4294-BEF7-E960930D23FB}"/>
              </a:ext>
            </a:extLst>
          </p:cNvPr>
          <p:cNvGraphicFramePr>
            <a:graphicFrameLocks noGrp="1"/>
          </p:cNvGraphicFramePr>
          <p:nvPr>
            <p:ph idx="1"/>
            <p:extLst>
              <p:ext uri="{D42A27DB-BD31-4B8C-83A1-F6EECF244321}">
                <p14:modId xmlns:p14="http://schemas.microsoft.com/office/powerpoint/2010/main" val="2718647236"/>
              </p:ext>
            </p:extLst>
          </p:nvPr>
        </p:nvGraphicFramePr>
        <p:xfrm>
          <a:off x="1587691" y="2112579"/>
          <a:ext cx="9040561" cy="4192806"/>
        </p:xfrm>
        <a:graphic>
          <a:graphicData uri="http://schemas.openxmlformats.org/drawingml/2006/table">
            <a:tbl>
              <a:tblPr firstRow="1" bandRow="1">
                <a:tableStyleId>{5C22544A-7EE6-4342-B048-85BDC9FD1C3A}</a:tableStyleId>
              </a:tblPr>
              <a:tblGrid>
                <a:gridCol w="1178176">
                  <a:extLst>
                    <a:ext uri="{9D8B030D-6E8A-4147-A177-3AD203B41FA5}">
                      <a16:colId xmlns:a16="http://schemas.microsoft.com/office/drawing/2014/main" val="4227677202"/>
                    </a:ext>
                  </a:extLst>
                </a:gridCol>
                <a:gridCol w="1183537">
                  <a:extLst>
                    <a:ext uri="{9D8B030D-6E8A-4147-A177-3AD203B41FA5}">
                      <a16:colId xmlns:a16="http://schemas.microsoft.com/office/drawing/2014/main" val="3847105750"/>
                    </a:ext>
                  </a:extLst>
                </a:gridCol>
                <a:gridCol w="1398202">
                  <a:extLst>
                    <a:ext uri="{9D8B030D-6E8A-4147-A177-3AD203B41FA5}">
                      <a16:colId xmlns:a16="http://schemas.microsoft.com/office/drawing/2014/main" val="103236071"/>
                    </a:ext>
                  </a:extLst>
                </a:gridCol>
                <a:gridCol w="1695473">
                  <a:extLst>
                    <a:ext uri="{9D8B030D-6E8A-4147-A177-3AD203B41FA5}">
                      <a16:colId xmlns:a16="http://schemas.microsoft.com/office/drawing/2014/main" val="1060744588"/>
                    </a:ext>
                  </a:extLst>
                </a:gridCol>
                <a:gridCol w="1218099">
                  <a:extLst>
                    <a:ext uri="{9D8B030D-6E8A-4147-A177-3AD203B41FA5}">
                      <a16:colId xmlns:a16="http://schemas.microsoft.com/office/drawing/2014/main" val="1014417067"/>
                    </a:ext>
                  </a:extLst>
                </a:gridCol>
                <a:gridCol w="1183537">
                  <a:extLst>
                    <a:ext uri="{9D8B030D-6E8A-4147-A177-3AD203B41FA5}">
                      <a16:colId xmlns:a16="http://schemas.microsoft.com/office/drawing/2014/main" val="3317313690"/>
                    </a:ext>
                  </a:extLst>
                </a:gridCol>
                <a:gridCol w="1183537">
                  <a:extLst>
                    <a:ext uri="{9D8B030D-6E8A-4147-A177-3AD203B41FA5}">
                      <a16:colId xmlns:a16="http://schemas.microsoft.com/office/drawing/2014/main" val="533992229"/>
                    </a:ext>
                  </a:extLst>
                </a:gridCol>
              </a:tblGrid>
              <a:tr h="965354">
                <a:tc>
                  <a:txBody>
                    <a:bodyPr/>
                    <a:lstStyle/>
                    <a:p>
                      <a:pPr marL="57150" marR="60325" algn="ctr" rtl="0" fontAlgn="t">
                        <a:spcBef>
                          <a:spcPts val="25"/>
                        </a:spcBef>
                        <a:spcAft>
                          <a:spcPts val="0"/>
                        </a:spcAft>
                      </a:pPr>
                      <a:r>
                        <a:rPr lang="en-IN" sz="1400" b="0" i="0" u="none" strike="noStrike">
                          <a:solidFill>
                            <a:schemeClr val="bg1"/>
                          </a:solidFill>
                          <a:effectLst/>
                          <a:latin typeface="+mn-lt"/>
                        </a:rPr>
                        <a:t>S. No.</a:t>
                      </a:r>
                      <a:endParaRPr lang="en-IN" sz="1400" b="0">
                        <a:solidFill>
                          <a:schemeClr val="bg1"/>
                        </a:solidFill>
                        <a:effectLst/>
                        <a:latin typeface="+mn-lt"/>
                      </a:endParaRPr>
                    </a:p>
                  </a:txBody>
                  <a:tcPr marL="57533" marR="57533" marT="36021" marB="36021"/>
                </a:tc>
                <a:tc>
                  <a:txBody>
                    <a:bodyPr/>
                    <a:lstStyle/>
                    <a:p>
                      <a:pPr marL="57150" marR="40640" algn="ctr" rtl="0" fontAlgn="t">
                        <a:spcBef>
                          <a:spcPts val="25"/>
                        </a:spcBef>
                        <a:spcAft>
                          <a:spcPts val="0"/>
                        </a:spcAft>
                      </a:pPr>
                      <a:r>
                        <a:rPr lang="en-IN" sz="1400" b="0" i="0" u="none" strike="noStrike" dirty="0">
                          <a:solidFill>
                            <a:schemeClr val="bg1"/>
                          </a:solidFill>
                          <a:effectLst/>
                          <a:latin typeface="+mn-lt"/>
                        </a:rPr>
                        <a:t>Name of Convener / Coordinator</a:t>
                      </a:r>
                      <a:endParaRPr lang="en-IN" sz="1400" b="0" dirty="0">
                        <a:solidFill>
                          <a:schemeClr val="bg1"/>
                        </a:solidFill>
                        <a:effectLst/>
                        <a:latin typeface="+mn-lt"/>
                      </a:endParaRPr>
                    </a:p>
                  </a:txBody>
                  <a:tcPr marL="57533" marR="57533" marT="36021" marB="36021"/>
                </a:tc>
                <a:tc>
                  <a:txBody>
                    <a:bodyPr/>
                    <a:lstStyle/>
                    <a:p>
                      <a:pPr marL="60325" algn="ctr" rtl="0" fontAlgn="t">
                        <a:spcBef>
                          <a:spcPts val="25"/>
                        </a:spcBef>
                        <a:spcAft>
                          <a:spcPts val="0"/>
                        </a:spcAft>
                      </a:pPr>
                      <a:r>
                        <a:rPr lang="en-IN" sz="1400" b="0" i="0" u="none" strike="noStrike">
                          <a:solidFill>
                            <a:schemeClr val="bg1"/>
                          </a:solidFill>
                          <a:effectLst/>
                          <a:latin typeface="+mn-lt"/>
                        </a:rPr>
                        <a:t>Title of seminar/course</a:t>
                      </a:r>
                      <a:endParaRPr lang="en-IN" sz="1400" b="0">
                        <a:solidFill>
                          <a:schemeClr val="bg1"/>
                        </a:solidFill>
                        <a:effectLst/>
                        <a:latin typeface="+mn-lt"/>
                      </a:endParaRPr>
                    </a:p>
                  </a:txBody>
                  <a:tcPr marL="57533" marR="57533" marT="36021" marB="36021"/>
                </a:tc>
                <a:tc>
                  <a:txBody>
                    <a:bodyPr/>
                    <a:lstStyle/>
                    <a:p>
                      <a:pPr marR="18669" indent="-60325" algn="ctr" rtl="0" fontAlgn="t">
                        <a:spcBef>
                          <a:spcPts val="25"/>
                        </a:spcBef>
                        <a:spcAft>
                          <a:spcPts val="0"/>
                        </a:spcAft>
                      </a:pPr>
                      <a:r>
                        <a:rPr lang="en-IN" sz="1400" b="0" i="0" u="none" strike="noStrike">
                          <a:solidFill>
                            <a:schemeClr val="bg1"/>
                          </a:solidFill>
                          <a:effectLst/>
                          <a:latin typeface="+mn-lt"/>
                        </a:rPr>
                        <a:t>Sponsoring   Agency</a:t>
                      </a:r>
                      <a:endParaRPr lang="en-IN"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Duration with dates</a:t>
                      </a:r>
                      <a:endParaRPr lang="en-IN" sz="1400" b="0">
                        <a:solidFill>
                          <a:schemeClr val="bg1"/>
                        </a:solidFill>
                        <a:effectLst/>
                        <a:latin typeface="+mn-lt"/>
                      </a:endParaRPr>
                    </a:p>
                  </a:txBody>
                  <a:tcPr marL="57533" marR="57533" marT="36021" marB="36021"/>
                </a:tc>
                <a:tc>
                  <a:txBody>
                    <a:bodyPr/>
                    <a:lstStyle/>
                    <a:p>
                      <a:pPr marR="31496" indent="-53975" algn="ctr" rtl="0" fontAlgn="t">
                        <a:spcBef>
                          <a:spcPts val="25"/>
                        </a:spcBef>
                        <a:spcAft>
                          <a:spcPts val="0"/>
                        </a:spcAft>
                      </a:pPr>
                      <a:r>
                        <a:rPr lang="en-US" sz="1400" b="0" i="0" u="none" strike="noStrike">
                          <a:solidFill>
                            <a:schemeClr val="bg1"/>
                          </a:solidFill>
                          <a:effectLst/>
                          <a:latin typeface="+mn-lt"/>
                        </a:rPr>
                        <a:t>No.      of internal and external participants</a:t>
                      </a:r>
                      <a:endParaRPr lang="en-US"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Proceedings published Yes/No</a:t>
                      </a:r>
                      <a:endParaRPr lang="en-IN" sz="1400" b="0">
                        <a:solidFill>
                          <a:schemeClr val="bg1"/>
                        </a:solidFill>
                        <a:effectLst/>
                        <a:latin typeface="+mn-lt"/>
                      </a:endParaRPr>
                    </a:p>
                  </a:txBody>
                  <a:tcPr marL="57533" marR="57533" marT="36021" marB="36021"/>
                </a:tc>
                <a:extLst>
                  <a:ext uri="{0D108BD9-81ED-4DB2-BD59-A6C34878D82A}">
                    <a16:rowId xmlns:a16="http://schemas.microsoft.com/office/drawing/2014/main" val="1431374845"/>
                  </a:ext>
                </a:extLst>
              </a:tr>
              <a:tr h="1829850">
                <a:tc>
                  <a:txBody>
                    <a:bodyPr/>
                    <a:lstStyle/>
                    <a:p>
                      <a:pPr algn="ctr" rtl="0" fontAlgn="t">
                        <a:spcBef>
                          <a:spcPts val="0"/>
                        </a:spcBef>
                        <a:spcAft>
                          <a:spcPts val="0"/>
                        </a:spcAft>
                      </a:pPr>
                      <a:r>
                        <a:rPr lang="en-IN" sz="1400" b="0" i="0" u="none" strike="noStrike" dirty="0">
                          <a:solidFill>
                            <a:srgbClr val="000000"/>
                          </a:solidFill>
                          <a:effectLst/>
                          <a:latin typeface="+mn-lt"/>
                        </a:rPr>
                        <a:t>3</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Technophiles</a:t>
                      </a:r>
                      <a:endParaRPr lang="en-US" sz="1400">
                        <a:effectLst/>
                      </a:endParaRPr>
                    </a:p>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a:t>
                      </a:r>
                      <a:r>
                        <a:rPr lang="en-US" sz="1400" b="0" i="0" u="none" strike="noStrike">
                          <a:solidFill>
                            <a:srgbClr val="000000"/>
                          </a:solidFill>
                          <a:effectLst/>
                          <a:latin typeface="Arial" panose="020B0604020202020204" pitchFamily="34" charset="0"/>
                        </a:rPr>
                        <a:t>Department of Computer Science)</a:t>
                      </a:r>
                      <a:endParaRPr lang="en-US"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Podcast on Program Management &amp; Developer Relations</a:t>
                      </a:r>
                      <a:endParaRPr lang="en-US" sz="1400">
                        <a:effectLst/>
                      </a:endParaRPr>
                    </a:p>
                  </a:txBody>
                  <a:tcPr marL="25400" marR="25400" marT="25400" marB="25400"/>
                </a:tc>
                <a:tc>
                  <a:txBody>
                    <a:bodyPr/>
                    <a:lstStyle/>
                    <a:p>
                      <a:pPr rtl="0" fontAlgn="t">
                        <a:spcBef>
                          <a:spcPts val="1200"/>
                        </a:spcBef>
                        <a:spcAft>
                          <a:spcPts val="1200"/>
                        </a:spcAft>
                      </a:pPr>
                      <a:r>
                        <a:rPr lang="fr-FR" sz="1400" b="0" i="0" u="none" strike="noStrike">
                          <a:solidFill>
                            <a:srgbClr val="000000"/>
                          </a:solidFill>
                          <a:effectLst/>
                          <a:latin typeface="Times New Roman" panose="02020603050405020304" pitchFamily="18" charset="0"/>
                        </a:rPr>
                        <a:t>DU Fest Vibe, DU Fest, DU Se Hai</a:t>
                      </a:r>
                      <a:endParaRPr lang="fr-FR"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8 September 2024 – 8 September 2024 (1 day)</a:t>
                      </a:r>
                      <a:endParaRPr lang="en-IN"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1000</a:t>
                      </a:r>
                      <a:endParaRPr lang="en-IN" sz="1400">
                        <a:effectLst/>
                      </a:endParaRPr>
                    </a:p>
                  </a:txBody>
                  <a:tcPr marL="25400" marR="25400" marT="25400" marB="25400"/>
                </a:tc>
                <a:tc>
                  <a:txBody>
                    <a:bodyPr/>
                    <a:lstStyle/>
                    <a:p>
                      <a:pPr algn="ctr" rtl="0" fontAlgn="t">
                        <a:spcBef>
                          <a:spcPts val="0"/>
                        </a:spcBef>
                        <a:spcAft>
                          <a:spcPts val="0"/>
                        </a:spcAft>
                      </a:pPr>
                      <a:r>
                        <a:rPr lang="en-IN" sz="1400" b="0" i="0" u="none" strike="noStrike">
                          <a:solidFill>
                            <a:srgbClr val="000000"/>
                          </a:solidFill>
                          <a:effectLst/>
                          <a:latin typeface="+mn-lt"/>
                        </a:rPr>
                        <a:t>No</a:t>
                      </a:r>
                      <a:endParaRPr lang="en-IN" sz="1400" b="0">
                        <a:effectLst/>
                        <a:latin typeface="+mn-lt"/>
                      </a:endParaRPr>
                    </a:p>
                  </a:txBody>
                  <a:tcPr marL="57533" marR="57533" marT="36021" marB="36021"/>
                </a:tc>
                <a:extLst>
                  <a:ext uri="{0D108BD9-81ED-4DB2-BD59-A6C34878D82A}">
                    <a16:rowId xmlns:a16="http://schemas.microsoft.com/office/drawing/2014/main" val="3140652698"/>
                  </a:ext>
                </a:extLst>
              </a:tr>
              <a:tr h="1397602">
                <a:tc>
                  <a:txBody>
                    <a:bodyPr/>
                    <a:lstStyle/>
                    <a:p>
                      <a:pPr algn="ctr" rtl="0" fontAlgn="t">
                        <a:spcBef>
                          <a:spcPts val="0"/>
                        </a:spcBef>
                        <a:spcAft>
                          <a:spcPts val="0"/>
                        </a:spcAft>
                      </a:pPr>
                      <a:r>
                        <a:rPr lang="en-IN" sz="1400" b="0" i="0" u="none" strike="noStrike" dirty="0">
                          <a:solidFill>
                            <a:srgbClr val="000000"/>
                          </a:solidFill>
                          <a:effectLst/>
                          <a:latin typeface="+mn-lt"/>
                        </a:rPr>
                        <a:t>4</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Technophiles</a:t>
                      </a:r>
                      <a:endParaRPr lang="en-US" sz="1400">
                        <a:effectLst/>
                      </a:endParaRPr>
                    </a:p>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a:t>
                      </a:r>
                      <a:r>
                        <a:rPr lang="en-US" sz="1400" b="0" i="0" u="none" strike="noStrike">
                          <a:solidFill>
                            <a:srgbClr val="000000"/>
                          </a:solidFill>
                          <a:effectLst/>
                          <a:latin typeface="Arial" panose="020B0604020202020204" pitchFamily="34" charset="0"/>
                        </a:rPr>
                        <a:t>Department of Computer Science)</a:t>
                      </a:r>
                      <a:endParaRPr lang="en-US"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Podcast on Gen AI Developer Roadmap</a:t>
                      </a:r>
                      <a:endParaRPr lang="en-US" sz="1400">
                        <a:effectLst/>
                      </a:endParaRPr>
                    </a:p>
                  </a:txBody>
                  <a:tcPr marL="25400" marR="25400" marT="25400" marB="25400"/>
                </a:tc>
                <a:tc>
                  <a:txBody>
                    <a:bodyPr/>
                    <a:lstStyle/>
                    <a:p>
                      <a:pPr rtl="0" fontAlgn="t">
                        <a:spcBef>
                          <a:spcPts val="1200"/>
                        </a:spcBef>
                        <a:spcAft>
                          <a:spcPts val="1200"/>
                        </a:spcAft>
                      </a:pPr>
                      <a:r>
                        <a:rPr lang="fr-FR" sz="1400" b="0" i="0" u="none" strike="noStrike">
                          <a:solidFill>
                            <a:srgbClr val="000000"/>
                          </a:solidFill>
                          <a:effectLst/>
                          <a:latin typeface="Times New Roman" panose="02020603050405020304" pitchFamily="18" charset="0"/>
                        </a:rPr>
                        <a:t>DU Fest Vibe, DU Fest, DU Se Hai</a:t>
                      </a:r>
                      <a:endParaRPr lang="fr-FR"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8 September 2024 – 8 September 2024 (1 day)</a:t>
                      </a:r>
                      <a:endParaRPr lang="en-IN" sz="1400">
                        <a:effectLst/>
                      </a:endParaRPr>
                    </a:p>
                  </a:txBody>
                  <a:tcPr marL="25400" marR="25400" marT="25400" marB="25400"/>
                </a:tc>
                <a:tc>
                  <a:txBody>
                    <a:bodyPr/>
                    <a:lstStyle/>
                    <a:p>
                      <a:pPr rtl="0" fontAlgn="t">
                        <a:spcBef>
                          <a:spcPts val="1200"/>
                        </a:spcBef>
                        <a:spcAft>
                          <a:spcPts val="1200"/>
                        </a:spcAft>
                      </a:pPr>
                      <a:r>
                        <a:rPr lang="en-IN" sz="1400" b="0" i="0" u="none" strike="noStrike" dirty="0">
                          <a:solidFill>
                            <a:srgbClr val="000000"/>
                          </a:solidFill>
                          <a:effectLst/>
                          <a:latin typeface="Times New Roman" panose="02020603050405020304" pitchFamily="18" charset="0"/>
                        </a:rPr>
                        <a:t>1000</a:t>
                      </a:r>
                      <a:endParaRPr lang="en-IN" sz="1400" dirty="0">
                        <a:effectLst/>
                      </a:endParaRPr>
                    </a:p>
                  </a:txBody>
                  <a:tcPr marL="25400" marR="25400" marT="25400" marB="25400"/>
                </a:tc>
                <a:tc>
                  <a:txBody>
                    <a:bodyPr/>
                    <a:lstStyle/>
                    <a:p>
                      <a:pPr algn="ctr" rtl="0" fontAlgn="t">
                        <a:spcBef>
                          <a:spcPts val="0"/>
                        </a:spcBef>
                        <a:spcAft>
                          <a:spcPts val="0"/>
                        </a:spcAft>
                      </a:pPr>
                      <a:r>
                        <a:rPr lang="en-IN" sz="1400" b="0" i="0" u="none" strike="noStrike" dirty="0">
                          <a:solidFill>
                            <a:srgbClr val="000000"/>
                          </a:solidFill>
                          <a:effectLst/>
                          <a:latin typeface="+mn-lt"/>
                        </a:rPr>
                        <a:t>No</a:t>
                      </a:r>
                      <a:endParaRPr lang="en-IN" sz="1400" b="0" dirty="0">
                        <a:effectLst/>
                        <a:latin typeface="+mn-lt"/>
                      </a:endParaRPr>
                    </a:p>
                  </a:txBody>
                  <a:tcPr marL="57533" marR="57533" marT="36021" marB="36021"/>
                </a:tc>
                <a:extLst>
                  <a:ext uri="{0D108BD9-81ED-4DB2-BD59-A6C34878D82A}">
                    <a16:rowId xmlns:a16="http://schemas.microsoft.com/office/drawing/2014/main" val="3255859589"/>
                  </a:ext>
                </a:extLst>
              </a:tr>
            </a:tbl>
          </a:graphicData>
        </a:graphic>
      </p:graphicFrame>
    </p:spTree>
    <p:extLst>
      <p:ext uri="{BB962C8B-B14F-4D97-AF65-F5344CB8AC3E}">
        <p14:creationId xmlns:p14="http://schemas.microsoft.com/office/powerpoint/2010/main" val="1603378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25DD6-311F-48B2-9577-2EA2A43F4DD1}"/>
              </a:ext>
            </a:extLst>
          </p:cNvPr>
          <p:cNvSpPr>
            <a:spLocks noGrp="1"/>
          </p:cNvSpPr>
          <p:nvPr>
            <p:ph type="title"/>
          </p:nvPr>
        </p:nvSpPr>
        <p:spPr>
          <a:xfrm>
            <a:off x="1371597" y="348865"/>
            <a:ext cx="10044023" cy="877729"/>
          </a:xfrm>
        </p:spPr>
        <p:txBody>
          <a:bodyPr anchor="ctr">
            <a:normAutofit/>
          </a:bodyPr>
          <a:lstStyle/>
          <a:p>
            <a:pPr algn="ctr"/>
            <a:r>
              <a:rPr lang="en-IN" sz="4000" dirty="0">
                <a:solidFill>
                  <a:srgbClr val="FFFFFF"/>
                </a:solidFill>
              </a:rPr>
              <a:t>Seminar 2024-25</a:t>
            </a:r>
          </a:p>
        </p:txBody>
      </p:sp>
      <p:graphicFrame>
        <p:nvGraphicFramePr>
          <p:cNvPr id="4" name="Content Placeholder 3">
            <a:extLst>
              <a:ext uri="{FF2B5EF4-FFF2-40B4-BE49-F238E27FC236}">
                <a16:creationId xmlns:a16="http://schemas.microsoft.com/office/drawing/2014/main" id="{CB3BDF68-AEC4-4294-BEF7-E960930D23FB}"/>
              </a:ext>
            </a:extLst>
          </p:cNvPr>
          <p:cNvGraphicFramePr>
            <a:graphicFrameLocks noGrp="1"/>
          </p:cNvGraphicFramePr>
          <p:nvPr>
            <p:ph idx="1"/>
            <p:extLst>
              <p:ext uri="{D42A27DB-BD31-4B8C-83A1-F6EECF244321}">
                <p14:modId xmlns:p14="http://schemas.microsoft.com/office/powerpoint/2010/main" val="3193852481"/>
              </p:ext>
            </p:extLst>
          </p:nvPr>
        </p:nvGraphicFramePr>
        <p:xfrm>
          <a:off x="1575719" y="1709331"/>
          <a:ext cx="9040561" cy="4998592"/>
        </p:xfrm>
        <a:graphic>
          <a:graphicData uri="http://schemas.openxmlformats.org/drawingml/2006/table">
            <a:tbl>
              <a:tblPr firstRow="1" bandRow="1">
                <a:tableStyleId>{5C22544A-7EE6-4342-B048-85BDC9FD1C3A}</a:tableStyleId>
              </a:tblPr>
              <a:tblGrid>
                <a:gridCol w="1178176">
                  <a:extLst>
                    <a:ext uri="{9D8B030D-6E8A-4147-A177-3AD203B41FA5}">
                      <a16:colId xmlns:a16="http://schemas.microsoft.com/office/drawing/2014/main" val="4227677202"/>
                    </a:ext>
                  </a:extLst>
                </a:gridCol>
                <a:gridCol w="1183537">
                  <a:extLst>
                    <a:ext uri="{9D8B030D-6E8A-4147-A177-3AD203B41FA5}">
                      <a16:colId xmlns:a16="http://schemas.microsoft.com/office/drawing/2014/main" val="3847105750"/>
                    </a:ext>
                  </a:extLst>
                </a:gridCol>
                <a:gridCol w="1398202">
                  <a:extLst>
                    <a:ext uri="{9D8B030D-6E8A-4147-A177-3AD203B41FA5}">
                      <a16:colId xmlns:a16="http://schemas.microsoft.com/office/drawing/2014/main" val="103236071"/>
                    </a:ext>
                  </a:extLst>
                </a:gridCol>
                <a:gridCol w="1695473">
                  <a:extLst>
                    <a:ext uri="{9D8B030D-6E8A-4147-A177-3AD203B41FA5}">
                      <a16:colId xmlns:a16="http://schemas.microsoft.com/office/drawing/2014/main" val="1060744588"/>
                    </a:ext>
                  </a:extLst>
                </a:gridCol>
                <a:gridCol w="1218099">
                  <a:extLst>
                    <a:ext uri="{9D8B030D-6E8A-4147-A177-3AD203B41FA5}">
                      <a16:colId xmlns:a16="http://schemas.microsoft.com/office/drawing/2014/main" val="1014417067"/>
                    </a:ext>
                  </a:extLst>
                </a:gridCol>
                <a:gridCol w="1183537">
                  <a:extLst>
                    <a:ext uri="{9D8B030D-6E8A-4147-A177-3AD203B41FA5}">
                      <a16:colId xmlns:a16="http://schemas.microsoft.com/office/drawing/2014/main" val="3317313690"/>
                    </a:ext>
                  </a:extLst>
                </a:gridCol>
                <a:gridCol w="1183537">
                  <a:extLst>
                    <a:ext uri="{9D8B030D-6E8A-4147-A177-3AD203B41FA5}">
                      <a16:colId xmlns:a16="http://schemas.microsoft.com/office/drawing/2014/main" val="533992229"/>
                    </a:ext>
                  </a:extLst>
                </a:gridCol>
              </a:tblGrid>
              <a:tr h="919936">
                <a:tc>
                  <a:txBody>
                    <a:bodyPr/>
                    <a:lstStyle/>
                    <a:p>
                      <a:pPr marL="57150" marR="60325" algn="ctr" rtl="0" fontAlgn="t">
                        <a:spcBef>
                          <a:spcPts val="25"/>
                        </a:spcBef>
                        <a:spcAft>
                          <a:spcPts val="0"/>
                        </a:spcAft>
                      </a:pPr>
                      <a:r>
                        <a:rPr lang="en-IN" sz="1400" b="0" i="0" u="none" strike="noStrike">
                          <a:solidFill>
                            <a:schemeClr val="bg1"/>
                          </a:solidFill>
                          <a:effectLst/>
                          <a:latin typeface="+mn-lt"/>
                        </a:rPr>
                        <a:t>S. No.</a:t>
                      </a:r>
                      <a:endParaRPr lang="en-IN" sz="1400" b="0">
                        <a:solidFill>
                          <a:schemeClr val="bg1"/>
                        </a:solidFill>
                        <a:effectLst/>
                        <a:latin typeface="+mn-lt"/>
                      </a:endParaRPr>
                    </a:p>
                  </a:txBody>
                  <a:tcPr marL="57533" marR="57533" marT="36021" marB="36021"/>
                </a:tc>
                <a:tc>
                  <a:txBody>
                    <a:bodyPr/>
                    <a:lstStyle/>
                    <a:p>
                      <a:pPr marL="57150" marR="40640" algn="ctr" rtl="0" fontAlgn="t">
                        <a:spcBef>
                          <a:spcPts val="25"/>
                        </a:spcBef>
                        <a:spcAft>
                          <a:spcPts val="0"/>
                        </a:spcAft>
                      </a:pPr>
                      <a:r>
                        <a:rPr lang="en-IN" sz="1400" b="0" i="0" u="none" strike="noStrike">
                          <a:solidFill>
                            <a:schemeClr val="bg1"/>
                          </a:solidFill>
                          <a:effectLst/>
                          <a:latin typeface="+mn-lt"/>
                        </a:rPr>
                        <a:t>Name of Convener / Coordinator</a:t>
                      </a:r>
                      <a:endParaRPr lang="en-IN" sz="1400" b="0">
                        <a:solidFill>
                          <a:schemeClr val="bg1"/>
                        </a:solidFill>
                        <a:effectLst/>
                        <a:latin typeface="+mn-lt"/>
                      </a:endParaRPr>
                    </a:p>
                  </a:txBody>
                  <a:tcPr marL="57533" marR="57533" marT="36021" marB="36021"/>
                </a:tc>
                <a:tc>
                  <a:txBody>
                    <a:bodyPr/>
                    <a:lstStyle/>
                    <a:p>
                      <a:pPr marL="60325" algn="ctr" rtl="0" fontAlgn="t">
                        <a:spcBef>
                          <a:spcPts val="25"/>
                        </a:spcBef>
                        <a:spcAft>
                          <a:spcPts val="0"/>
                        </a:spcAft>
                      </a:pPr>
                      <a:r>
                        <a:rPr lang="en-IN" sz="1400" b="0" i="0" u="none" strike="noStrike">
                          <a:solidFill>
                            <a:schemeClr val="bg1"/>
                          </a:solidFill>
                          <a:effectLst/>
                          <a:latin typeface="+mn-lt"/>
                        </a:rPr>
                        <a:t>Title of seminar/course</a:t>
                      </a:r>
                      <a:endParaRPr lang="en-IN" sz="1400" b="0">
                        <a:solidFill>
                          <a:schemeClr val="bg1"/>
                        </a:solidFill>
                        <a:effectLst/>
                        <a:latin typeface="+mn-lt"/>
                      </a:endParaRPr>
                    </a:p>
                  </a:txBody>
                  <a:tcPr marL="57533" marR="57533" marT="36021" marB="36021"/>
                </a:tc>
                <a:tc>
                  <a:txBody>
                    <a:bodyPr/>
                    <a:lstStyle/>
                    <a:p>
                      <a:pPr marR="18669" indent="-60325" algn="ctr" rtl="0" fontAlgn="t">
                        <a:spcBef>
                          <a:spcPts val="25"/>
                        </a:spcBef>
                        <a:spcAft>
                          <a:spcPts val="0"/>
                        </a:spcAft>
                      </a:pPr>
                      <a:r>
                        <a:rPr lang="en-IN" sz="1400" b="0" i="0" u="none" strike="noStrike">
                          <a:solidFill>
                            <a:schemeClr val="bg1"/>
                          </a:solidFill>
                          <a:effectLst/>
                          <a:latin typeface="+mn-lt"/>
                        </a:rPr>
                        <a:t>Sponsoring   Agency</a:t>
                      </a:r>
                      <a:endParaRPr lang="en-IN"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Duration with dates</a:t>
                      </a:r>
                      <a:endParaRPr lang="en-IN" sz="1400" b="0">
                        <a:solidFill>
                          <a:schemeClr val="bg1"/>
                        </a:solidFill>
                        <a:effectLst/>
                        <a:latin typeface="+mn-lt"/>
                      </a:endParaRPr>
                    </a:p>
                  </a:txBody>
                  <a:tcPr marL="57533" marR="57533" marT="36021" marB="36021"/>
                </a:tc>
                <a:tc>
                  <a:txBody>
                    <a:bodyPr/>
                    <a:lstStyle/>
                    <a:p>
                      <a:pPr marR="31496" indent="-53975" algn="ctr" rtl="0" fontAlgn="t">
                        <a:spcBef>
                          <a:spcPts val="25"/>
                        </a:spcBef>
                        <a:spcAft>
                          <a:spcPts val="0"/>
                        </a:spcAft>
                      </a:pPr>
                      <a:r>
                        <a:rPr lang="en-US" sz="1400" b="0" i="0" u="none" strike="noStrike">
                          <a:solidFill>
                            <a:schemeClr val="bg1"/>
                          </a:solidFill>
                          <a:effectLst/>
                          <a:latin typeface="+mn-lt"/>
                        </a:rPr>
                        <a:t>No.      of internal and external participants</a:t>
                      </a:r>
                      <a:endParaRPr lang="en-US"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dirty="0">
                          <a:solidFill>
                            <a:schemeClr val="bg1"/>
                          </a:solidFill>
                          <a:effectLst/>
                          <a:latin typeface="+mn-lt"/>
                        </a:rPr>
                        <a:t>Proceedings published Yes/No</a:t>
                      </a:r>
                      <a:endParaRPr lang="en-IN" sz="1400" b="0" dirty="0">
                        <a:solidFill>
                          <a:schemeClr val="bg1"/>
                        </a:solidFill>
                        <a:effectLst/>
                        <a:latin typeface="+mn-lt"/>
                      </a:endParaRPr>
                    </a:p>
                  </a:txBody>
                  <a:tcPr marL="57533" marR="57533" marT="36021" marB="36021"/>
                </a:tc>
                <a:extLst>
                  <a:ext uri="{0D108BD9-81ED-4DB2-BD59-A6C34878D82A}">
                    <a16:rowId xmlns:a16="http://schemas.microsoft.com/office/drawing/2014/main" val="1431374845"/>
                  </a:ext>
                </a:extLst>
              </a:tr>
              <a:tr h="1743759">
                <a:tc>
                  <a:txBody>
                    <a:bodyPr/>
                    <a:lstStyle/>
                    <a:p>
                      <a:pPr algn="ctr" rtl="0" fontAlgn="t">
                        <a:spcBef>
                          <a:spcPts val="0"/>
                        </a:spcBef>
                        <a:spcAft>
                          <a:spcPts val="0"/>
                        </a:spcAft>
                      </a:pPr>
                      <a:r>
                        <a:rPr lang="en-IN" sz="1400" b="0" i="0" u="none" strike="noStrike" dirty="0">
                          <a:solidFill>
                            <a:srgbClr val="000000"/>
                          </a:solidFill>
                          <a:effectLst/>
                          <a:latin typeface="+mn-lt"/>
                        </a:rPr>
                        <a:t>5</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dirty="0">
                          <a:solidFill>
                            <a:srgbClr val="000000"/>
                          </a:solidFill>
                          <a:effectLst/>
                          <a:latin typeface="Times New Roman" panose="02020603050405020304" pitchFamily="18" charset="0"/>
                        </a:rPr>
                        <a:t>Technophiles</a:t>
                      </a:r>
                      <a:endParaRPr lang="en-US" sz="1400" dirty="0">
                        <a:effectLst/>
                      </a:endParaRPr>
                    </a:p>
                    <a:p>
                      <a:pPr rtl="0" fontAlgn="t">
                        <a:spcBef>
                          <a:spcPts val="1200"/>
                        </a:spcBef>
                        <a:spcAft>
                          <a:spcPts val="1200"/>
                        </a:spcAft>
                      </a:pPr>
                      <a:r>
                        <a:rPr lang="en-US" sz="1400" b="0" i="0" u="none" strike="noStrike" dirty="0">
                          <a:solidFill>
                            <a:srgbClr val="000000"/>
                          </a:solidFill>
                          <a:effectLst/>
                          <a:latin typeface="Times New Roman" panose="02020603050405020304" pitchFamily="18" charset="0"/>
                        </a:rPr>
                        <a:t>(</a:t>
                      </a:r>
                      <a:r>
                        <a:rPr lang="en-US" sz="1400" b="0" i="0" u="none" strike="noStrike" dirty="0">
                          <a:solidFill>
                            <a:srgbClr val="000000"/>
                          </a:solidFill>
                          <a:effectLst/>
                          <a:latin typeface="Arial" panose="020B0604020202020204" pitchFamily="34" charset="0"/>
                        </a:rPr>
                        <a:t>Department of Computer Science)</a:t>
                      </a:r>
                      <a:endParaRPr lang="en-US" sz="1400" dirty="0">
                        <a:effectLst/>
                      </a:endParaRPr>
                    </a:p>
                    <a:p>
                      <a:pPr fontAlgn="t"/>
                      <a:br>
                        <a:rPr lang="en-US" sz="1400" dirty="0">
                          <a:effectLst/>
                        </a:rPr>
                      </a:br>
                      <a:endParaRPr lang="en-US" sz="1400" dirty="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Brand Collaboration – PeeSafe</a:t>
                      </a:r>
                      <a:endParaRPr lang="en-IN"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PeeSafe</a:t>
                      </a:r>
                      <a:endParaRPr lang="en-IN"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25 November 2024 – 25 November 2024 (1 day)</a:t>
                      </a:r>
                      <a:endParaRPr lang="en-IN" sz="1400">
                        <a:effectLst/>
                      </a:endParaRPr>
                    </a:p>
                  </a:txBody>
                  <a:tcPr marL="25400" marR="25400" marT="25400" marB="25400"/>
                </a:tc>
                <a:tc>
                  <a:txBody>
                    <a:bodyPr/>
                    <a:lstStyle/>
                    <a:p>
                      <a:pPr rtl="0" fontAlgn="t">
                        <a:spcBef>
                          <a:spcPts val="1200"/>
                        </a:spcBef>
                        <a:spcAft>
                          <a:spcPts val="1200"/>
                        </a:spcAft>
                      </a:pPr>
                      <a:r>
                        <a:rPr lang="en-IN" sz="1400" b="0" i="0" u="none" strike="noStrike" dirty="0">
                          <a:solidFill>
                            <a:srgbClr val="000000"/>
                          </a:solidFill>
                          <a:effectLst/>
                          <a:latin typeface="Times New Roman" panose="02020603050405020304" pitchFamily="18" charset="0"/>
                        </a:rPr>
                        <a:t>60</a:t>
                      </a:r>
                      <a:endParaRPr lang="en-IN" sz="1400" dirty="0">
                        <a:effectLst/>
                      </a:endParaRPr>
                    </a:p>
                  </a:txBody>
                  <a:tcPr marL="25400" marR="25400" marT="25400" marB="25400"/>
                </a:tc>
                <a:tc>
                  <a:txBody>
                    <a:bodyPr/>
                    <a:lstStyle/>
                    <a:p>
                      <a:pPr algn="ctr" rtl="0" fontAlgn="t">
                        <a:spcBef>
                          <a:spcPts val="0"/>
                        </a:spcBef>
                        <a:spcAft>
                          <a:spcPts val="0"/>
                        </a:spcAft>
                      </a:pPr>
                      <a:r>
                        <a:rPr lang="en-IN" sz="1400" b="0" i="0" u="none" strike="noStrike">
                          <a:solidFill>
                            <a:srgbClr val="000000"/>
                          </a:solidFill>
                          <a:effectLst/>
                          <a:latin typeface="+mn-lt"/>
                        </a:rPr>
                        <a:t>No</a:t>
                      </a:r>
                      <a:endParaRPr lang="en-IN" sz="1400" b="0">
                        <a:effectLst/>
                        <a:latin typeface="+mn-lt"/>
                      </a:endParaRPr>
                    </a:p>
                  </a:txBody>
                  <a:tcPr marL="57533" marR="57533" marT="36021" marB="36021"/>
                </a:tc>
                <a:extLst>
                  <a:ext uri="{0D108BD9-81ED-4DB2-BD59-A6C34878D82A}">
                    <a16:rowId xmlns:a16="http://schemas.microsoft.com/office/drawing/2014/main" val="3140652698"/>
                  </a:ext>
                </a:extLst>
              </a:tr>
              <a:tr h="2284950">
                <a:tc>
                  <a:txBody>
                    <a:bodyPr/>
                    <a:lstStyle/>
                    <a:p>
                      <a:pPr algn="ctr" rtl="0" fontAlgn="t">
                        <a:spcBef>
                          <a:spcPts val="0"/>
                        </a:spcBef>
                        <a:spcAft>
                          <a:spcPts val="0"/>
                        </a:spcAft>
                      </a:pPr>
                      <a:r>
                        <a:rPr lang="en-IN" sz="1400" b="0" i="0" u="none" strike="noStrike" dirty="0">
                          <a:solidFill>
                            <a:srgbClr val="000000"/>
                          </a:solidFill>
                          <a:effectLst/>
                          <a:latin typeface="+mn-lt"/>
                        </a:rPr>
                        <a:t>6</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dirty="0">
                          <a:solidFill>
                            <a:srgbClr val="000000"/>
                          </a:solidFill>
                          <a:effectLst/>
                          <a:latin typeface="Times New Roman" panose="02020603050405020304" pitchFamily="18" charset="0"/>
                        </a:rPr>
                        <a:t>Technophiles</a:t>
                      </a:r>
                      <a:endParaRPr lang="en-US" sz="1400" dirty="0">
                        <a:effectLst/>
                      </a:endParaRPr>
                    </a:p>
                    <a:p>
                      <a:pPr rtl="0" fontAlgn="t">
                        <a:spcBef>
                          <a:spcPts val="1200"/>
                        </a:spcBef>
                        <a:spcAft>
                          <a:spcPts val="1200"/>
                        </a:spcAft>
                      </a:pPr>
                      <a:r>
                        <a:rPr lang="en-US" sz="1400" b="0" i="0" u="none" strike="noStrike" dirty="0">
                          <a:solidFill>
                            <a:srgbClr val="000000"/>
                          </a:solidFill>
                          <a:effectLst/>
                          <a:latin typeface="Times New Roman" panose="02020603050405020304" pitchFamily="18" charset="0"/>
                        </a:rPr>
                        <a:t>(</a:t>
                      </a:r>
                      <a:r>
                        <a:rPr lang="en-US" sz="1400" b="0" i="0" u="none" strike="noStrike" dirty="0">
                          <a:solidFill>
                            <a:srgbClr val="000000"/>
                          </a:solidFill>
                          <a:effectLst/>
                          <a:latin typeface="Arial" panose="020B0604020202020204" pitchFamily="34" charset="0"/>
                        </a:rPr>
                        <a:t>Department of Computer Science)</a:t>
                      </a:r>
                      <a:endParaRPr lang="en-US" sz="1400" dirty="0">
                        <a:effectLst/>
                      </a:endParaRPr>
                    </a:p>
                    <a:p>
                      <a:pPr fontAlgn="t"/>
                      <a:br>
                        <a:rPr lang="en-US" sz="1400" dirty="0">
                          <a:effectLst/>
                        </a:rPr>
                      </a:br>
                      <a:endParaRPr lang="en-US" sz="1400" dirty="0">
                        <a:effectLst/>
                      </a:endParaRPr>
                    </a:p>
                  </a:txBody>
                  <a:tcPr marL="25400" marR="25400" marT="25400" marB="25400"/>
                </a:tc>
                <a:tc>
                  <a:txBody>
                    <a:bodyPr/>
                    <a:lstStyle/>
                    <a:p>
                      <a:pPr rtl="0" fontAlgn="t">
                        <a:spcBef>
                          <a:spcPts val="1200"/>
                        </a:spcBef>
                        <a:spcAft>
                          <a:spcPts val="1200"/>
                        </a:spcAft>
                      </a:pPr>
                      <a:r>
                        <a:rPr lang="en-US" sz="1400" b="0" i="0" u="none" strike="noStrike" dirty="0">
                          <a:solidFill>
                            <a:srgbClr val="000000"/>
                          </a:solidFill>
                          <a:effectLst/>
                          <a:latin typeface="Times New Roman" panose="02020603050405020304" pitchFamily="18" charset="0"/>
                        </a:rPr>
                        <a:t>Tech Talks: Podcast Season 4</a:t>
                      </a:r>
                      <a:endParaRPr lang="en-US" sz="1400" dirty="0">
                        <a:effectLst/>
                      </a:endParaRPr>
                    </a:p>
                  </a:txBody>
                  <a:tcPr marL="25400" marR="25400" marT="25400" marB="25400"/>
                </a:tc>
                <a:tc>
                  <a:txBody>
                    <a:bodyPr/>
                    <a:lstStyle/>
                    <a:p>
                      <a:pPr rtl="0" fontAlgn="t">
                        <a:spcBef>
                          <a:spcPts val="1200"/>
                        </a:spcBef>
                        <a:spcAft>
                          <a:spcPts val="1200"/>
                        </a:spcAft>
                      </a:pPr>
                      <a:r>
                        <a:rPr lang="fr-FR" sz="1400" b="0" i="0" u="none" strike="noStrike" dirty="0">
                          <a:solidFill>
                            <a:srgbClr val="000000"/>
                          </a:solidFill>
                          <a:effectLst/>
                          <a:latin typeface="Times New Roman" panose="02020603050405020304" pitchFamily="18" charset="0"/>
                        </a:rPr>
                        <a:t>DU </a:t>
                      </a:r>
                      <a:r>
                        <a:rPr lang="fr-FR" sz="1400" b="0" i="0" u="none" strike="noStrike" dirty="0" err="1">
                          <a:solidFill>
                            <a:srgbClr val="000000"/>
                          </a:solidFill>
                          <a:effectLst/>
                          <a:latin typeface="Times New Roman" panose="02020603050405020304" pitchFamily="18" charset="0"/>
                        </a:rPr>
                        <a:t>Hyped</a:t>
                      </a:r>
                      <a:r>
                        <a:rPr lang="fr-FR" sz="1400" b="0" i="0" u="none" strike="noStrike" dirty="0">
                          <a:solidFill>
                            <a:srgbClr val="000000"/>
                          </a:solidFill>
                          <a:effectLst/>
                          <a:latin typeface="Times New Roman" panose="02020603050405020304" pitchFamily="18" charset="0"/>
                        </a:rPr>
                        <a:t>, Trolls DU, DU </a:t>
                      </a:r>
                      <a:r>
                        <a:rPr lang="fr-FR" sz="1400" b="0" i="0" u="none" strike="noStrike" dirty="0" err="1">
                          <a:solidFill>
                            <a:srgbClr val="000000"/>
                          </a:solidFill>
                          <a:effectLst/>
                          <a:latin typeface="Times New Roman" panose="02020603050405020304" pitchFamily="18" charset="0"/>
                        </a:rPr>
                        <a:t>Ke</a:t>
                      </a:r>
                      <a:r>
                        <a:rPr lang="fr-FR" sz="1400" b="0" i="0" u="none" strike="noStrike" dirty="0">
                          <a:solidFill>
                            <a:srgbClr val="000000"/>
                          </a:solidFill>
                          <a:effectLst/>
                          <a:latin typeface="Times New Roman" panose="02020603050405020304" pitchFamily="18" charset="0"/>
                        </a:rPr>
                        <a:t> </a:t>
                      </a:r>
                      <a:r>
                        <a:rPr lang="fr-FR" sz="1400" b="0" i="0" u="none" strike="noStrike" dirty="0" err="1">
                          <a:solidFill>
                            <a:srgbClr val="000000"/>
                          </a:solidFill>
                          <a:effectLst/>
                          <a:latin typeface="Times New Roman" panose="02020603050405020304" pitchFamily="18" charset="0"/>
                        </a:rPr>
                        <a:t>Students</a:t>
                      </a:r>
                      <a:endParaRPr lang="fr-FR" sz="1400" dirty="0">
                        <a:effectLst/>
                      </a:endParaRPr>
                    </a:p>
                  </a:txBody>
                  <a:tcPr marL="25400" marR="25400" marT="25400" marB="25400"/>
                </a:tc>
                <a:tc>
                  <a:txBody>
                    <a:bodyPr/>
                    <a:lstStyle/>
                    <a:p>
                      <a:pPr rtl="0" fontAlgn="t">
                        <a:spcBef>
                          <a:spcPts val="1200"/>
                        </a:spcBef>
                        <a:spcAft>
                          <a:spcPts val="1200"/>
                        </a:spcAft>
                      </a:pPr>
                      <a:r>
                        <a:rPr lang="en-US" sz="1400" b="0" i="0" u="none" strike="noStrike" dirty="0">
                          <a:solidFill>
                            <a:srgbClr val="000000"/>
                          </a:solidFill>
                          <a:effectLst/>
                          <a:latin typeface="Times New Roman" panose="02020603050405020304" pitchFamily="18" charset="0"/>
                        </a:rPr>
                        <a:t>27 January 2025 – 27 January 2025 (1 day)</a:t>
                      </a:r>
                      <a:endParaRPr lang="en-US" sz="1400" dirty="0">
                        <a:effectLst/>
                      </a:endParaRPr>
                    </a:p>
                  </a:txBody>
                  <a:tcPr marL="25400" marR="25400" marT="25400" marB="25400"/>
                </a:tc>
                <a:tc>
                  <a:txBody>
                    <a:bodyPr/>
                    <a:lstStyle/>
                    <a:p>
                      <a:pPr rtl="0" fontAlgn="t">
                        <a:spcBef>
                          <a:spcPts val="1200"/>
                        </a:spcBef>
                        <a:spcAft>
                          <a:spcPts val="1200"/>
                        </a:spcAft>
                      </a:pPr>
                      <a:r>
                        <a:rPr lang="en-IN" sz="1400" b="0" i="0" u="none" strike="noStrike" dirty="0">
                          <a:solidFill>
                            <a:srgbClr val="000000"/>
                          </a:solidFill>
                          <a:effectLst/>
                          <a:latin typeface="Times New Roman" panose="02020603050405020304" pitchFamily="18" charset="0"/>
                        </a:rPr>
                        <a:t>1000</a:t>
                      </a:r>
                      <a:endParaRPr lang="en-IN" sz="1400" dirty="0">
                        <a:effectLst/>
                      </a:endParaRPr>
                    </a:p>
                  </a:txBody>
                  <a:tcPr marL="25400" marR="25400" marT="25400" marB="25400"/>
                </a:tc>
                <a:tc>
                  <a:txBody>
                    <a:bodyPr/>
                    <a:lstStyle/>
                    <a:p>
                      <a:pPr algn="ctr" rtl="0" fontAlgn="t">
                        <a:spcBef>
                          <a:spcPts val="0"/>
                        </a:spcBef>
                        <a:spcAft>
                          <a:spcPts val="0"/>
                        </a:spcAft>
                      </a:pPr>
                      <a:r>
                        <a:rPr lang="en-IN" sz="1400" b="0" i="0" u="none" strike="noStrike" dirty="0">
                          <a:solidFill>
                            <a:srgbClr val="000000"/>
                          </a:solidFill>
                          <a:effectLst/>
                          <a:latin typeface="+mn-lt"/>
                        </a:rPr>
                        <a:t>No</a:t>
                      </a:r>
                      <a:endParaRPr lang="en-IN" sz="1400" b="0" dirty="0">
                        <a:effectLst/>
                        <a:latin typeface="+mn-lt"/>
                      </a:endParaRPr>
                    </a:p>
                  </a:txBody>
                  <a:tcPr marL="57533" marR="57533" marT="36021" marB="36021"/>
                </a:tc>
                <a:extLst>
                  <a:ext uri="{0D108BD9-81ED-4DB2-BD59-A6C34878D82A}">
                    <a16:rowId xmlns:a16="http://schemas.microsoft.com/office/drawing/2014/main" val="3255859589"/>
                  </a:ext>
                </a:extLst>
              </a:tr>
            </a:tbl>
          </a:graphicData>
        </a:graphic>
      </p:graphicFrame>
    </p:spTree>
    <p:extLst>
      <p:ext uri="{BB962C8B-B14F-4D97-AF65-F5344CB8AC3E}">
        <p14:creationId xmlns:p14="http://schemas.microsoft.com/office/powerpoint/2010/main" val="463560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25DD6-311F-48B2-9577-2EA2A43F4DD1}"/>
              </a:ext>
            </a:extLst>
          </p:cNvPr>
          <p:cNvSpPr>
            <a:spLocks noGrp="1"/>
          </p:cNvSpPr>
          <p:nvPr>
            <p:ph type="title"/>
          </p:nvPr>
        </p:nvSpPr>
        <p:spPr>
          <a:xfrm>
            <a:off x="1371597" y="348865"/>
            <a:ext cx="10044023" cy="877729"/>
          </a:xfrm>
        </p:spPr>
        <p:txBody>
          <a:bodyPr anchor="ctr">
            <a:normAutofit/>
          </a:bodyPr>
          <a:lstStyle/>
          <a:p>
            <a:pPr algn="ctr"/>
            <a:r>
              <a:rPr lang="en-IN" sz="4000" dirty="0">
                <a:solidFill>
                  <a:srgbClr val="FFFFFF"/>
                </a:solidFill>
              </a:rPr>
              <a:t>Seminar 2024-25</a:t>
            </a:r>
          </a:p>
        </p:txBody>
      </p:sp>
      <p:graphicFrame>
        <p:nvGraphicFramePr>
          <p:cNvPr id="4" name="Content Placeholder 3">
            <a:extLst>
              <a:ext uri="{FF2B5EF4-FFF2-40B4-BE49-F238E27FC236}">
                <a16:creationId xmlns:a16="http://schemas.microsoft.com/office/drawing/2014/main" id="{CB3BDF68-AEC4-4294-BEF7-E960930D23FB}"/>
              </a:ext>
            </a:extLst>
          </p:cNvPr>
          <p:cNvGraphicFramePr>
            <a:graphicFrameLocks noGrp="1"/>
          </p:cNvGraphicFramePr>
          <p:nvPr>
            <p:ph idx="1"/>
            <p:extLst>
              <p:ext uri="{D42A27DB-BD31-4B8C-83A1-F6EECF244321}">
                <p14:modId xmlns:p14="http://schemas.microsoft.com/office/powerpoint/2010/main" val="1063559337"/>
              </p:ext>
            </p:extLst>
          </p:nvPr>
        </p:nvGraphicFramePr>
        <p:xfrm>
          <a:off x="1575719" y="1709331"/>
          <a:ext cx="9040561" cy="5067001"/>
        </p:xfrm>
        <a:graphic>
          <a:graphicData uri="http://schemas.openxmlformats.org/drawingml/2006/table">
            <a:tbl>
              <a:tblPr firstRow="1" bandRow="1">
                <a:tableStyleId>{5C22544A-7EE6-4342-B048-85BDC9FD1C3A}</a:tableStyleId>
              </a:tblPr>
              <a:tblGrid>
                <a:gridCol w="1178176">
                  <a:extLst>
                    <a:ext uri="{9D8B030D-6E8A-4147-A177-3AD203B41FA5}">
                      <a16:colId xmlns:a16="http://schemas.microsoft.com/office/drawing/2014/main" val="4227677202"/>
                    </a:ext>
                  </a:extLst>
                </a:gridCol>
                <a:gridCol w="1183537">
                  <a:extLst>
                    <a:ext uri="{9D8B030D-6E8A-4147-A177-3AD203B41FA5}">
                      <a16:colId xmlns:a16="http://schemas.microsoft.com/office/drawing/2014/main" val="3847105750"/>
                    </a:ext>
                  </a:extLst>
                </a:gridCol>
                <a:gridCol w="1398202">
                  <a:extLst>
                    <a:ext uri="{9D8B030D-6E8A-4147-A177-3AD203B41FA5}">
                      <a16:colId xmlns:a16="http://schemas.microsoft.com/office/drawing/2014/main" val="103236071"/>
                    </a:ext>
                  </a:extLst>
                </a:gridCol>
                <a:gridCol w="1695473">
                  <a:extLst>
                    <a:ext uri="{9D8B030D-6E8A-4147-A177-3AD203B41FA5}">
                      <a16:colId xmlns:a16="http://schemas.microsoft.com/office/drawing/2014/main" val="1060744588"/>
                    </a:ext>
                  </a:extLst>
                </a:gridCol>
                <a:gridCol w="1218099">
                  <a:extLst>
                    <a:ext uri="{9D8B030D-6E8A-4147-A177-3AD203B41FA5}">
                      <a16:colId xmlns:a16="http://schemas.microsoft.com/office/drawing/2014/main" val="1014417067"/>
                    </a:ext>
                  </a:extLst>
                </a:gridCol>
                <a:gridCol w="1183537">
                  <a:extLst>
                    <a:ext uri="{9D8B030D-6E8A-4147-A177-3AD203B41FA5}">
                      <a16:colId xmlns:a16="http://schemas.microsoft.com/office/drawing/2014/main" val="3317313690"/>
                    </a:ext>
                  </a:extLst>
                </a:gridCol>
                <a:gridCol w="1183537">
                  <a:extLst>
                    <a:ext uri="{9D8B030D-6E8A-4147-A177-3AD203B41FA5}">
                      <a16:colId xmlns:a16="http://schemas.microsoft.com/office/drawing/2014/main" val="533992229"/>
                    </a:ext>
                  </a:extLst>
                </a:gridCol>
              </a:tblGrid>
              <a:tr h="919936">
                <a:tc>
                  <a:txBody>
                    <a:bodyPr/>
                    <a:lstStyle/>
                    <a:p>
                      <a:pPr marL="57150" marR="60325" algn="ctr" rtl="0" fontAlgn="t">
                        <a:spcBef>
                          <a:spcPts val="25"/>
                        </a:spcBef>
                        <a:spcAft>
                          <a:spcPts val="0"/>
                        </a:spcAft>
                      </a:pPr>
                      <a:r>
                        <a:rPr lang="en-IN" sz="1400" b="0" i="0" u="none" strike="noStrike">
                          <a:solidFill>
                            <a:schemeClr val="bg1"/>
                          </a:solidFill>
                          <a:effectLst/>
                          <a:latin typeface="+mn-lt"/>
                        </a:rPr>
                        <a:t>S. No.</a:t>
                      </a:r>
                      <a:endParaRPr lang="en-IN" sz="1400" b="0">
                        <a:solidFill>
                          <a:schemeClr val="bg1"/>
                        </a:solidFill>
                        <a:effectLst/>
                        <a:latin typeface="+mn-lt"/>
                      </a:endParaRPr>
                    </a:p>
                  </a:txBody>
                  <a:tcPr marL="57533" marR="57533" marT="36021" marB="36021"/>
                </a:tc>
                <a:tc>
                  <a:txBody>
                    <a:bodyPr/>
                    <a:lstStyle/>
                    <a:p>
                      <a:pPr marL="57150" marR="40640" algn="ctr" rtl="0" fontAlgn="t">
                        <a:spcBef>
                          <a:spcPts val="25"/>
                        </a:spcBef>
                        <a:spcAft>
                          <a:spcPts val="0"/>
                        </a:spcAft>
                      </a:pPr>
                      <a:r>
                        <a:rPr lang="en-IN" sz="1400" b="0" i="0" u="none" strike="noStrike">
                          <a:solidFill>
                            <a:schemeClr val="bg1"/>
                          </a:solidFill>
                          <a:effectLst/>
                          <a:latin typeface="+mn-lt"/>
                        </a:rPr>
                        <a:t>Name of Convener / Coordinator</a:t>
                      </a:r>
                      <a:endParaRPr lang="en-IN" sz="1400" b="0">
                        <a:solidFill>
                          <a:schemeClr val="bg1"/>
                        </a:solidFill>
                        <a:effectLst/>
                        <a:latin typeface="+mn-lt"/>
                      </a:endParaRPr>
                    </a:p>
                  </a:txBody>
                  <a:tcPr marL="57533" marR="57533" marT="36021" marB="36021"/>
                </a:tc>
                <a:tc>
                  <a:txBody>
                    <a:bodyPr/>
                    <a:lstStyle/>
                    <a:p>
                      <a:pPr marL="60325" algn="ctr" rtl="0" fontAlgn="t">
                        <a:spcBef>
                          <a:spcPts val="25"/>
                        </a:spcBef>
                        <a:spcAft>
                          <a:spcPts val="0"/>
                        </a:spcAft>
                      </a:pPr>
                      <a:r>
                        <a:rPr lang="en-IN" sz="1400" b="0" i="0" u="none" strike="noStrike">
                          <a:solidFill>
                            <a:schemeClr val="bg1"/>
                          </a:solidFill>
                          <a:effectLst/>
                          <a:latin typeface="+mn-lt"/>
                        </a:rPr>
                        <a:t>Title of seminar/course</a:t>
                      </a:r>
                      <a:endParaRPr lang="en-IN" sz="1400" b="0">
                        <a:solidFill>
                          <a:schemeClr val="bg1"/>
                        </a:solidFill>
                        <a:effectLst/>
                        <a:latin typeface="+mn-lt"/>
                      </a:endParaRPr>
                    </a:p>
                  </a:txBody>
                  <a:tcPr marL="57533" marR="57533" marT="36021" marB="36021"/>
                </a:tc>
                <a:tc>
                  <a:txBody>
                    <a:bodyPr/>
                    <a:lstStyle/>
                    <a:p>
                      <a:pPr marR="18669" indent="-60325" algn="ctr" rtl="0" fontAlgn="t">
                        <a:spcBef>
                          <a:spcPts val="25"/>
                        </a:spcBef>
                        <a:spcAft>
                          <a:spcPts val="0"/>
                        </a:spcAft>
                      </a:pPr>
                      <a:r>
                        <a:rPr lang="en-IN" sz="1400" b="0" i="0" u="none" strike="noStrike">
                          <a:solidFill>
                            <a:schemeClr val="bg1"/>
                          </a:solidFill>
                          <a:effectLst/>
                          <a:latin typeface="+mn-lt"/>
                        </a:rPr>
                        <a:t>Sponsoring   Agency</a:t>
                      </a:r>
                      <a:endParaRPr lang="en-IN"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Duration with dates</a:t>
                      </a:r>
                      <a:endParaRPr lang="en-IN" sz="1400" b="0">
                        <a:solidFill>
                          <a:schemeClr val="bg1"/>
                        </a:solidFill>
                        <a:effectLst/>
                        <a:latin typeface="+mn-lt"/>
                      </a:endParaRPr>
                    </a:p>
                  </a:txBody>
                  <a:tcPr marL="57533" marR="57533" marT="36021" marB="36021"/>
                </a:tc>
                <a:tc>
                  <a:txBody>
                    <a:bodyPr/>
                    <a:lstStyle/>
                    <a:p>
                      <a:pPr marR="31496" indent="-53975" algn="ctr" rtl="0" fontAlgn="t">
                        <a:spcBef>
                          <a:spcPts val="25"/>
                        </a:spcBef>
                        <a:spcAft>
                          <a:spcPts val="0"/>
                        </a:spcAft>
                      </a:pPr>
                      <a:r>
                        <a:rPr lang="en-US" sz="1400" b="0" i="0" u="none" strike="noStrike">
                          <a:solidFill>
                            <a:schemeClr val="bg1"/>
                          </a:solidFill>
                          <a:effectLst/>
                          <a:latin typeface="+mn-lt"/>
                        </a:rPr>
                        <a:t>No.      of internal and external participants</a:t>
                      </a:r>
                      <a:endParaRPr lang="en-US"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Proceedings published Yes/No</a:t>
                      </a:r>
                      <a:endParaRPr lang="en-IN" sz="1400" b="0">
                        <a:solidFill>
                          <a:schemeClr val="bg1"/>
                        </a:solidFill>
                        <a:effectLst/>
                        <a:latin typeface="+mn-lt"/>
                      </a:endParaRPr>
                    </a:p>
                  </a:txBody>
                  <a:tcPr marL="57533" marR="57533" marT="36021" marB="36021"/>
                </a:tc>
                <a:extLst>
                  <a:ext uri="{0D108BD9-81ED-4DB2-BD59-A6C34878D82A}">
                    <a16:rowId xmlns:a16="http://schemas.microsoft.com/office/drawing/2014/main" val="1431374845"/>
                  </a:ext>
                </a:extLst>
              </a:tr>
              <a:tr h="1743759">
                <a:tc>
                  <a:txBody>
                    <a:bodyPr/>
                    <a:lstStyle/>
                    <a:p>
                      <a:pPr algn="ctr" rtl="0" fontAlgn="t">
                        <a:spcBef>
                          <a:spcPts val="0"/>
                        </a:spcBef>
                        <a:spcAft>
                          <a:spcPts val="0"/>
                        </a:spcAft>
                      </a:pPr>
                      <a:r>
                        <a:rPr lang="en-IN" sz="1400" b="0" i="0" u="none" strike="noStrike" dirty="0">
                          <a:solidFill>
                            <a:srgbClr val="000000"/>
                          </a:solidFill>
                          <a:effectLst/>
                          <a:latin typeface="+mn-lt"/>
                        </a:rPr>
                        <a:t>7</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dirty="0">
                          <a:solidFill>
                            <a:srgbClr val="000000"/>
                          </a:solidFill>
                          <a:effectLst/>
                          <a:latin typeface="Times New Roman" panose="02020603050405020304" pitchFamily="18" charset="0"/>
                        </a:rPr>
                        <a:t>Technophiles</a:t>
                      </a:r>
                      <a:endParaRPr lang="en-US" sz="1400" dirty="0">
                        <a:effectLst/>
                      </a:endParaRPr>
                    </a:p>
                    <a:p>
                      <a:pPr rtl="0" fontAlgn="t">
                        <a:spcBef>
                          <a:spcPts val="1200"/>
                        </a:spcBef>
                        <a:spcAft>
                          <a:spcPts val="1200"/>
                        </a:spcAft>
                      </a:pPr>
                      <a:r>
                        <a:rPr lang="en-US" sz="1400" b="0" i="0" u="none" strike="noStrike" dirty="0">
                          <a:solidFill>
                            <a:srgbClr val="000000"/>
                          </a:solidFill>
                          <a:effectLst/>
                          <a:latin typeface="Times New Roman" panose="02020603050405020304" pitchFamily="18" charset="0"/>
                        </a:rPr>
                        <a:t>(</a:t>
                      </a:r>
                      <a:r>
                        <a:rPr lang="en-US" sz="1400" b="0" i="0" u="none" strike="noStrike" dirty="0">
                          <a:solidFill>
                            <a:srgbClr val="000000"/>
                          </a:solidFill>
                          <a:effectLst/>
                          <a:latin typeface="Arial" panose="020B0604020202020204" pitchFamily="34" charset="0"/>
                        </a:rPr>
                        <a:t>Department of Computer Science)</a:t>
                      </a:r>
                      <a:endParaRPr lang="en-US" sz="1400" dirty="0">
                        <a:effectLst/>
                      </a:endParaRPr>
                    </a:p>
                  </a:txBody>
                  <a:tcPr marL="25400" marR="25400" marT="25400" marB="25400"/>
                </a:tc>
                <a:tc>
                  <a:txBody>
                    <a:bodyPr/>
                    <a:lstStyle/>
                    <a:p>
                      <a:pPr rtl="0" fontAlgn="t">
                        <a:spcBef>
                          <a:spcPts val="1200"/>
                        </a:spcBef>
                        <a:spcAft>
                          <a:spcPts val="1200"/>
                        </a:spcAft>
                      </a:pPr>
                      <a:r>
                        <a:rPr lang="en-IN" sz="1400" b="0" i="0" u="none" strike="noStrike" dirty="0" err="1">
                          <a:solidFill>
                            <a:srgbClr val="000000"/>
                          </a:solidFill>
                          <a:effectLst/>
                          <a:latin typeface="Times New Roman" panose="02020603050405020304" pitchFamily="18" charset="0"/>
                        </a:rPr>
                        <a:t>ThinkLocal</a:t>
                      </a:r>
                      <a:r>
                        <a:rPr lang="en-IN" sz="1400" b="0" i="0" u="none" strike="noStrike" dirty="0">
                          <a:solidFill>
                            <a:srgbClr val="000000"/>
                          </a:solidFill>
                          <a:effectLst/>
                          <a:latin typeface="Times New Roman" panose="02020603050405020304" pitchFamily="18" charset="0"/>
                        </a:rPr>
                        <a:t> Business Solutions Challenge</a:t>
                      </a:r>
                      <a:endParaRPr lang="en-IN" sz="1400" dirty="0">
                        <a:effectLst/>
                      </a:endParaRPr>
                    </a:p>
                  </a:txBody>
                  <a:tcPr marL="25400" marR="25400" marT="25400" marB="25400"/>
                </a:tc>
                <a:tc>
                  <a:txBody>
                    <a:bodyPr/>
                    <a:lstStyle/>
                    <a:p>
                      <a:pPr rtl="0" fontAlgn="t">
                        <a:spcBef>
                          <a:spcPts val="1200"/>
                        </a:spcBef>
                        <a:spcAft>
                          <a:spcPts val="1200"/>
                        </a:spcAft>
                      </a:pPr>
                      <a:r>
                        <a:rPr lang="en-IN" sz="1400" b="0" i="0" u="none" strike="noStrike" dirty="0" err="1">
                          <a:solidFill>
                            <a:srgbClr val="000000"/>
                          </a:solidFill>
                          <a:effectLst/>
                          <a:latin typeface="Times New Roman" panose="02020603050405020304" pitchFamily="18" charset="0"/>
                        </a:rPr>
                        <a:t>Voxago</a:t>
                      </a:r>
                      <a:r>
                        <a:rPr lang="en-IN" sz="1400" b="0" i="0" u="none" strike="noStrike" dirty="0">
                          <a:solidFill>
                            <a:srgbClr val="000000"/>
                          </a:solidFill>
                          <a:effectLst/>
                          <a:latin typeface="Times New Roman" panose="02020603050405020304" pitchFamily="18" charset="0"/>
                        </a:rPr>
                        <a:t>, DU Prime, Trips 24x7, Eve Placement, </a:t>
                      </a:r>
                      <a:r>
                        <a:rPr lang="en-IN" sz="1400" b="0" i="0" u="none" strike="noStrike" dirty="0" err="1">
                          <a:solidFill>
                            <a:srgbClr val="000000"/>
                          </a:solidFill>
                          <a:effectLst/>
                          <a:latin typeface="Times New Roman" panose="02020603050405020304" pitchFamily="18" charset="0"/>
                        </a:rPr>
                        <a:t>Humari</a:t>
                      </a:r>
                      <a:r>
                        <a:rPr lang="en-IN" sz="1400" b="0" i="0" u="none" strike="noStrike" dirty="0">
                          <a:solidFill>
                            <a:srgbClr val="000000"/>
                          </a:solidFill>
                          <a:effectLst/>
                          <a:latin typeface="Times New Roman" panose="02020603050405020304" pitchFamily="18" charset="0"/>
                        </a:rPr>
                        <a:t> </a:t>
                      </a:r>
                      <a:r>
                        <a:rPr lang="en-IN" sz="1400" b="0" i="0" u="none" strike="noStrike" dirty="0" err="1">
                          <a:solidFill>
                            <a:srgbClr val="000000"/>
                          </a:solidFill>
                          <a:effectLst/>
                          <a:latin typeface="Times New Roman" panose="02020603050405020304" pitchFamily="18" charset="0"/>
                        </a:rPr>
                        <a:t>Bagiya</a:t>
                      </a:r>
                      <a:r>
                        <a:rPr lang="en-IN" sz="1400" b="0" i="0" u="none" strike="noStrike" dirty="0">
                          <a:solidFill>
                            <a:srgbClr val="000000"/>
                          </a:solidFill>
                          <a:effectLst/>
                          <a:latin typeface="Times New Roman" panose="02020603050405020304" pitchFamily="18" charset="0"/>
                        </a:rPr>
                        <a:t>, Nandini Homeware, </a:t>
                      </a:r>
                      <a:r>
                        <a:rPr lang="en-IN" sz="1400" b="0" i="0" u="none" strike="noStrike" dirty="0" err="1">
                          <a:solidFill>
                            <a:srgbClr val="000000"/>
                          </a:solidFill>
                          <a:effectLst/>
                          <a:latin typeface="Times New Roman" panose="02020603050405020304" pitchFamily="18" charset="0"/>
                        </a:rPr>
                        <a:t>Pixelpeps</a:t>
                      </a:r>
                      <a:r>
                        <a:rPr lang="en-IN" sz="1400" b="0" i="0" u="none" strike="noStrike" dirty="0">
                          <a:solidFill>
                            <a:srgbClr val="000000"/>
                          </a:solidFill>
                          <a:effectLst/>
                          <a:latin typeface="Times New Roman" panose="02020603050405020304" pitchFamily="18" charset="0"/>
                        </a:rPr>
                        <a:t>, Unstop, </a:t>
                      </a:r>
                      <a:r>
                        <a:rPr lang="en-IN" sz="1400" b="0" i="0" u="none" strike="noStrike" dirty="0" err="1">
                          <a:solidFill>
                            <a:srgbClr val="000000"/>
                          </a:solidFill>
                          <a:effectLst/>
                          <a:latin typeface="Times New Roman" panose="02020603050405020304" pitchFamily="18" charset="0"/>
                        </a:rPr>
                        <a:t>Hypedin</a:t>
                      </a:r>
                      <a:r>
                        <a:rPr lang="en-IN" sz="1400" b="0" i="0" u="none" strike="noStrike" dirty="0">
                          <a:solidFill>
                            <a:srgbClr val="000000"/>
                          </a:solidFill>
                          <a:effectLst/>
                          <a:latin typeface="Times New Roman" panose="02020603050405020304" pitchFamily="18" charset="0"/>
                        </a:rPr>
                        <a:t>, </a:t>
                      </a:r>
                      <a:r>
                        <a:rPr lang="en-IN" sz="1400" b="0" i="0" u="none" strike="noStrike" dirty="0" err="1">
                          <a:solidFill>
                            <a:srgbClr val="000000"/>
                          </a:solidFill>
                          <a:effectLst/>
                          <a:latin typeface="Times New Roman" panose="02020603050405020304" pitchFamily="18" charset="0"/>
                        </a:rPr>
                        <a:t>Yumsum</a:t>
                      </a:r>
                      <a:endParaRPr lang="en-IN" sz="1400" dirty="0">
                        <a:effectLst/>
                      </a:endParaRPr>
                    </a:p>
                  </a:txBody>
                  <a:tcPr marL="25400" marR="25400" marT="25400" marB="25400"/>
                </a:tc>
                <a:tc>
                  <a:txBody>
                    <a:bodyPr/>
                    <a:lstStyle/>
                    <a:p>
                      <a:pPr rtl="0" fontAlgn="t">
                        <a:spcBef>
                          <a:spcPts val="1200"/>
                        </a:spcBef>
                        <a:spcAft>
                          <a:spcPts val="1200"/>
                        </a:spcAft>
                      </a:pPr>
                      <a:r>
                        <a:rPr lang="en-US" sz="1400" b="0" i="0" u="none" strike="noStrike" dirty="0">
                          <a:solidFill>
                            <a:srgbClr val="000000"/>
                          </a:solidFill>
                          <a:effectLst/>
                          <a:latin typeface="Times New Roman" panose="02020603050405020304" pitchFamily="18" charset="0"/>
                        </a:rPr>
                        <a:t>23 October 2024 – 23 October 2024 (1 day)</a:t>
                      </a:r>
                      <a:endParaRPr lang="en-US" sz="1400" dirty="0">
                        <a:effectLst/>
                      </a:endParaRPr>
                    </a:p>
                  </a:txBody>
                  <a:tcPr marL="25400" marR="25400" marT="25400" marB="25400"/>
                </a:tc>
                <a:tc>
                  <a:txBody>
                    <a:bodyPr/>
                    <a:lstStyle/>
                    <a:p>
                      <a:pPr rtl="0" fontAlgn="t">
                        <a:spcBef>
                          <a:spcPts val="1200"/>
                        </a:spcBef>
                        <a:spcAft>
                          <a:spcPts val="1200"/>
                        </a:spcAft>
                      </a:pPr>
                      <a:r>
                        <a:rPr lang="en-IN" sz="1400" b="0" i="0" u="none" strike="noStrike" dirty="0">
                          <a:solidFill>
                            <a:srgbClr val="000000"/>
                          </a:solidFill>
                          <a:effectLst/>
                          <a:latin typeface="Times New Roman" panose="02020603050405020304" pitchFamily="18" charset="0"/>
                        </a:rPr>
                        <a:t>70</a:t>
                      </a:r>
                      <a:endParaRPr lang="en-IN" sz="1400" dirty="0">
                        <a:effectLst/>
                      </a:endParaRPr>
                    </a:p>
                  </a:txBody>
                  <a:tcPr marL="25400" marR="25400" marT="25400" marB="25400"/>
                </a:tc>
                <a:tc>
                  <a:txBody>
                    <a:bodyPr/>
                    <a:lstStyle/>
                    <a:p>
                      <a:pPr algn="ctr" rtl="0" fontAlgn="t">
                        <a:spcBef>
                          <a:spcPts val="0"/>
                        </a:spcBef>
                        <a:spcAft>
                          <a:spcPts val="0"/>
                        </a:spcAft>
                      </a:pPr>
                      <a:r>
                        <a:rPr lang="en-IN" sz="1400" b="0" i="0" u="none" strike="noStrike">
                          <a:solidFill>
                            <a:srgbClr val="000000"/>
                          </a:solidFill>
                          <a:effectLst/>
                          <a:latin typeface="+mn-lt"/>
                        </a:rPr>
                        <a:t>No</a:t>
                      </a:r>
                      <a:endParaRPr lang="en-IN" sz="1400" b="0">
                        <a:effectLst/>
                        <a:latin typeface="+mn-lt"/>
                      </a:endParaRPr>
                    </a:p>
                  </a:txBody>
                  <a:tcPr marL="57533" marR="57533" marT="36021" marB="36021"/>
                </a:tc>
                <a:extLst>
                  <a:ext uri="{0D108BD9-81ED-4DB2-BD59-A6C34878D82A}">
                    <a16:rowId xmlns:a16="http://schemas.microsoft.com/office/drawing/2014/main" val="3140652698"/>
                  </a:ext>
                </a:extLst>
              </a:tr>
              <a:tr h="2284950">
                <a:tc>
                  <a:txBody>
                    <a:bodyPr/>
                    <a:lstStyle/>
                    <a:p>
                      <a:pPr algn="ctr" rtl="0" fontAlgn="t">
                        <a:spcBef>
                          <a:spcPts val="0"/>
                        </a:spcBef>
                        <a:spcAft>
                          <a:spcPts val="0"/>
                        </a:spcAft>
                      </a:pPr>
                      <a:r>
                        <a:rPr lang="en-IN" sz="1400" b="0" i="0" u="none" strike="noStrike" dirty="0">
                          <a:solidFill>
                            <a:srgbClr val="000000"/>
                          </a:solidFill>
                          <a:effectLst/>
                          <a:latin typeface="+mn-lt"/>
                        </a:rPr>
                        <a:t>8</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Technophiles</a:t>
                      </a:r>
                      <a:endParaRPr lang="en-US" sz="1400">
                        <a:effectLst/>
                      </a:endParaRPr>
                    </a:p>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a:t>
                      </a:r>
                      <a:r>
                        <a:rPr lang="en-US" sz="1400" b="0" i="0" u="none" strike="noStrike">
                          <a:solidFill>
                            <a:srgbClr val="000000"/>
                          </a:solidFill>
                          <a:effectLst/>
                          <a:latin typeface="Arial" panose="020B0604020202020204" pitchFamily="34" charset="0"/>
                        </a:rPr>
                        <a:t>Department of Computer Science)</a:t>
                      </a:r>
                      <a:endParaRPr lang="en-US"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TechX @ Microsoft Gurugram</a:t>
                      </a:r>
                      <a:endParaRPr lang="en-IN"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Microsoft Azure, Code Without Barriers, Azure Developer Community, Reskill, Essentially U, Commudle, Tech Pro Creator, GDSC ADGIPS, Kotlin Noida User Group, CS Sattva, The Breaking Prod, Sun Marketing</a:t>
                      </a:r>
                      <a:endParaRPr lang="en-IN"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23 November 2024 – 23 November 2024 (1 day)</a:t>
                      </a:r>
                      <a:endParaRPr lang="en-IN" sz="1400">
                        <a:effectLst/>
                      </a:endParaRPr>
                    </a:p>
                  </a:txBody>
                  <a:tcPr marL="25400" marR="25400" marT="25400" marB="25400"/>
                </a:tc>
                <a:tc>
                  <a:txBody>
                    <a:bodyPr/>
                    <a:lstStyle/>
                    <a:p>
                      <a:pPr rtl="0" fontAlgn="t">
                        <a:spcBef>
                          <a:spcPts val="1200"/>
                        </a:spcBef>
                        <a:spcAft>
                          <a:spcPts val="1200"/>
                        </a:spcAft>
                      </a:pPr>
                      <a:r>
                        <a:rPr lang="en-IN" sz="1400" b="0" i="0" u="none" strike="noStrike" dirty="0">
                          <a:solidFill>
                            <a:srgbClr val="000000"/>
                          </a:solidFill>
                          <a:effectLst/>
                          <a:latin typeface="Times New Roman" panose="02020603050405020304" pitchFamily="18" charset="0"/>
                        </a:rPr>
                        <a:t>300</a:t>
                      </a:r>
                      <a:endParaRPr lang="en-IN" sz="1400" dirty="0">
                        <a:effectLst/>
                      </a:endParaRPr>
                    </a:p>
                  </a:txBody>
                  <a:tcPr marL="25400" marR="25400" marT="25400" marB="25400"/>
                </a:tc>
                <a:tc>
                  <a:txBody>
                    <a:bodyPr/>
                    <a:lstStyle/>
                    <a:p>
                      <a:pPr algn="ctr" rtl="0" fontAlgn="t">
                        <a:spcBef>
                          <a:spcPts val="0"/>
                        </a:spcBef>
                        <a:spcAft>
                          <a:spcPts val="0"/>
                        </a:spcAft>
                      </a:pPr>
                      <a:r>
                        <a:rPr lang="en-IN" sz="1400" b="0" i="0" u="none" strike="noStrike" dirty="0">
                          <a:solidFill>
                            <a:srgbClr val="000000"/>
                          </a:solidFill>
                          <a:effectLst/>
                          <a:latin typeface="+mn-lt"/>
                        </a:rPr>
                        <a:t>No</a:t>
                      </a:r>
                      <a:endParaRPr lang="en-IN" sz="1400" b="0" dirty="0">
                        <a:effectLst/>
                        <a:latin typeface="+mn-lt"/>
                      </a:endParaRPr>
                    </a:p>
                  </a:txBody>
                  <a:tcPr marL="57533" marR="57533" marT="36021" marB="36021"/>
                </a:tc>
                <a:extLst>
                  <a:ext uri="{0D108BD9-81ED-4DB2-BD59-A6C34878D82A}">
                    <a16:rowId xmlns:a16="http://schemas.microsoft.com/office/drawing/2014/main" val="3255859589"/>
                  </a:ext>
                </a:extLst>
              </a:tr>
            </a:tbl>
          </a:graphicData>
        </a:graphic>
      </p:graphicFrame>
    </p:spTree>
    <p:extLst>
      <p:ext uri="{BB962C8B-B14F-4D97-AF65-F5344CB8AC3E}">
        <p14:creationId xmlns:p14="http://schemas.microsoft.com/office/powerpoint/2010/main" val="4291006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25DD6-311F-48B2-9577-2EA2A43F4DD1}"/>
              </a:ext>
            </a:extLst>
          </p:cNvPr>
          <p:cNvSpPr>
            <a:spLocks noGrp="1"/>
          </p:cNvSpPr>
          <p:nvPr>
            <p:ph type="title"/>
          </p:nvPr>
        </p:nvSpPr>
        <p:spPr>
          <a:xfrm>
            <a:off x="1371597" y="348865"/>
            <a:ext cx="10044023" cy="877729"/>
          </a:xfrm>
        </p:spPr>
        <p:txBody>
          <a:bodyPr anchor="ctr">
            <a:normAutofit/>
          </a:bodyPr>
          <a:lstStyle/>
          <a:p>
            <a:pPr algn="ctr"/>
            <a:r>
              <a:rPr lang="en-IN" sz="4000" dirty="0">
                <a:solidFill>
                  <a:srgbClr val="FFFFFF"/>
                </a:solidFill>
              </a:rPr>
              <a:t>Seminar 2024-25</a:t>
            </a:r>
          </a:p>
        </p:txBody>
      </p:sp>
      <p:graphicFrame>
        <p:nvGraphicFramePr>
          <p:cNvPr id="4" name="Content Placeholder 3">
            <a:extLst>
              <a:ext uri="{FF2B5EF4-FFF2-40B4-BE49-F238E27FC236}">
                <a16:creationId xmlns:a16="http://schemas.microsoft.com/office/drawing/2014/main" id="{CB3BDF68-AEC4-4294-BEF7-E960930D23FB}"/>
              </a:ext>
            </a:extLst>
          </p:cNvPr>
          <p:cNvGraphicFramePr>
            <a:graphicFrameLocks noGrp="1"/>
          </p:cNvGraphicFramePr>
          <p:nvPr>
            <p:ph idx="1"/>
            <p:extLst>
              <p:ext uri="{D42A27DB-BD31-4B8C-83A1-F6EECF244321}">
                <p14:modId xmlns:p14="http://schemas.microsoft.com/office/powerpoint/2010/main" val="2424994294"/>
              </p:ext>
            </p:extLst>
          </p:nvPr>
        </p:nvGraphicFramePr>
        <p:xfrm>
          <a:off x="1575719" y="1709331"/>
          <a:ext cx="9040561" cy="4954191"/>
        </p:xfrm>
        <a:graphic>
          <a:graphicData uri="http://schemas.openxmlformats.org/drawingml/2006/table">
            <a:tbl>
              <a:tblPr firstRow="1" bandRow="1">
                <a:tableStyleId>{5C22544A-7EE6-4342-B048-85BDC9FD1C3A}</a:tableStyleId>
              </a:tblPr>
              <a:tblGrid>
                <a:gridCol w="1178176">
                  <a:extLst>
                    <a:ext uri="{9D8B030D-6E8A-4147-A177-3AD203B41FA5}">
                      <a16:colId xmlns:a16="http://schemas.microsoft.com/office/drawing/2014/main" val="4227677202"/>
                    </a:ext>
                  </a:extLst>
                </a:gridCol>
                <a:gridCol w="1183537">
                  <a:extLst>
                    <a:ext uri="{9D8B030D-6E8A-4147-A177-3AD203B41FA5}">
                      <a16:colId xmlns:a16="http://schemas.microsoft.com/office/drawing/2014/main" val="3847105750"/>
                    </a:ext>
                  </a:extLst>
                </a:gridCol>
                <a:gridCol w="1398202">
                  <a:extLst>
                    <a:ext uri="{9D8B030D-6E8A-4147-A177-3AD203B41FA5}">
                      <a16:colId xmlns:a16="http://schemas.microsoft.com/office/drawing/2014/main" val="103236071"/>
                    </a:ext>
                  </a:extLst>
                </a:gridCol>
                <a:gridCol w="1695473">
                  <a:extLst>
                    <a:ext uri="{9D8B030D-6E8A-4147-A177-3AD203B41FA5}">
                      <a16:colId xmlns:a16="http://schemas.microsoft.com/office/drawing/2014/main" val="1060744588"/>
                    </a:ext>
                  </a:extLst>
                </a:gridCol>
                <a:gridCol w="1218099">
                  <a:extLst>
                    <a:ext uri="{9D8B030D-6E8A-4147-A177-3AD203B41FA5}">
                      <a16:colId xmlns:a16="http://schemas.microsoft.com/office/drawing/2014/main" val="1014417067"/>
                    </a:ext>
                  </a:extLst>
                </a:gridCol>
                <a:gridCol w="1183537">
                  <a:extLst>
                    <a:ext uri="{9D8B030D-6E8A-4147-A177-3AD203B41FA5}">
                      <a16:colId xmlns:a16="http://schemas.microsoft.com/office/drawing/2014/main" val="3317313690"/>
                    </a:ext>
                  </a:extLst>
                </a:gridCol>
                <a:gridCol w="1183537">
                  <a:extLst>
                    <a:ext uri="{9D8B030D-6E8A-4147-A177-3AD203B41FA5}">
                      <a16:colId xmlns:a16="http://schemas.microsoft.com/office/drawing/2014/main" val="533992229"/>
                    </a:ext>
                  </a:extLst>
                </a:gridCol>
              </a:tblGrid>
              <a:tr h="919936">
                <a:tc>
                  <a:txBody>
                    <a:bodyPr/>
                    <a:lstStyle/>
                    <a:p>
                      <a:pPr marL="57150" marR="60325" algn="ctr" rtl="0" fontAlgn="t">
                        <a:spcBef>
                          <a:spcPts val="25"/>
                        </a:spcBef>
                        <a:spcAft>
                          <a:spcPts val="0"/>
                        </a:spcAft>
                      </a:pPr>
                      <a:r>
                        <a:rPr lang="en-IN" sz="1400" b="0" i="0" u="none" strike="noStrike">
                          <a:solidFill>
                            <a:schemeClr val="bg1"/>
                          </a:solidFill>
                          <a:effectLst/>
                          <a:latin typeface="+mn-lt"/>
                        </a:rPr>
                        <a:t>S. No.</a:t>
                      </a:r>
                      <a:endParaRPr lang="en-IN" sz="1400" b="0">
                        <a:solidFill>
                          <a:schemeClr val="bg1"/>
                        </a:solidFill>
                        <a:effectLst/>
                        <a:latin typeface="+mn-lt"/>
                      </a:endParaRPr>
                    </a:p>
                  </a:txBody>
                  <a:tcPr marL="57533" marR="57533" marT="36021" marB="36021"/>
                </a:tc>
                <a:tc>
                  <a:txBody>
                    <a:bodyPr/>
                    <a:lstStyle/>
                    <a:p>
                      <a:pPr marL="57150" marR="40640" algn="ctr" rtl="0" fontAlgn="t">
                        <a:spcBef>
                          <a:spcPts val="25"/>
                        </a:spcBef>
                        <a:spcAft>
                          <a:spcPts val="0"/>
                        </a:spcAft>
                      </a:pPr>
                      <a:r>
                        <a:rPr lang="en-IN" sz="1400" b="0" i="0" u="none" strike="noStrike">
                          <a:solidFill>
                            <a:schemeClr val="bg1"/>
                          </a:solidFill>
                          <a:effectLst/>
                          <a:latin typeface="+mn-lt"/>
                        </a:rPr>
                        <a:t>Name of Convener / Coordinator</a:t>
                      </a:r>
                      <a:endParaRPr lang="en-IN" sz="1400" b="0">
                        <a:solidFill>
                          <a:schemeClr val="bg1"/>
                        </a:solidFill>
                        <a:effectLst/>
                        <a:latin typeface="+mn-lt"/>
                      </a:endParaRPr>
                    </a:p>
                  </a:txBody>
                  <a:tcPr marL="57533" marR="57533" marT="36021" marB="36021"/>
                </a:tc>
                <a:tc>
                  <a:txBody>
                    <a:bodyPr/>
                    <a:lstStyle/>
                    <a:p>
                      <a:pPr marL="60325" algn="ctr" rtl="0" fontAlgn="t">
                        <a:spcBef>
                          <a:spcPts val="25"/>
                        </a:spcBef>
                        <a:spcAft>
                          <a:spcPts val="0"/>
                        </a:spcAft>
                      </a:pPr>
                      <a:r>
                        <a:rPr lang="en-IN" sz="1400" b="0" i="0" u="none" strike="noStrike">
                          <a:solidFill>
                            <a:schemeClr val="bg1"/>
                          </a:solidFill>
                          <a:effectLst/>
                          <a:latin typeface="+mn-lt"/>
                        </a:rPr>
                        <a:t>Title of seminar/course</a:t>
                      </a:r>
                      <a:endParaRPr lang="en-IN" sz="1400" b="0">
                        <a:solidFill>
                          <a:schemeClr val="bg1"/>
                        </a:solidFill>
                        <a:effectLst/>
                        <a:latin typeface="+mn-lt"/>
                      </a:endParaRPr>
                    </a:p>
                  </a:txBody>
                  <a:tcPr marL="57533" marR="57533" marT="36021" marB="36021"/>
                </a:tc>
                <a:tc>
                  <a:txBody>
                    <a:bodyPr/>
                    <a:lstStyle/>
                    <a:p>
                      <a:pPr marR="18669" indent="-60325" algn="ctr" rtl="0" fontAlgn="t">
                        <a:spcBef>
                          <a:spcPts val="25"/>
                        </a:spcBef>
                        <a:spcAft>
                          <a:spcPts val="0"/>
                        </a:spcAft>
                      </a:pPr>
                      <a:r>
                        <a:rPr lang="en-IN" sz="1400" b="0" i="0" u="none" strike="noStrike">
                          <a:solidFill>
                            <a:schemeClr val="bg1"/>
                          </a:solidFill>
                          <a:effectLst/>
                          <a:latin typeface="+mn-lt"/>
                        </a:rPr>
                        <a:t>Sponsoring   Agency</a:t>
                      </a:r>
                      <a:endParaRPr lang="en-IN"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Duration with dates</a:t>
                      </a:r>
                      <a:endParaRPr lang="en-IN" sz="1400" b="0">
                        <a:solidFill>
                          <a:schemeClr val="bg1"/>
                        </a:solidFill>
                        <a:effectLst/>
                        <a:latin typeface="+mn-lt"/>
                      </a:endParaRPr>
                    </a:p>
                  </a:txBody>
                  <a:tcPr marL="57533" marR="57533" marT="36021" marB="36021"/>
                </a:tc>
                <a:tc>
                  <a:txBody>
                    <a:bodyPr/>
                    <a:lstStyle/>
                    <a:p>
                      <a:pPr marR="31496" indent="-53975" algn="ctr" rtl="0" fontAlgn="t">
                        <a:spcBef>
                          <a:spcPts val="25"/>
                        </a:spcBef>
                        <a:spcAft>
                          <a:spcPts val="0"/>
                        </a:spcAft>
                      </a:pPr>
                      <a:r>
                        <a:rPr lang="en-US" sz="1400" b="0" i="0" u="none" strike="noStrike">
                          <a:solidFill>
                            <a:schemeClr val="bg1"/>
                          </a:solidFill>
                          <a:effectLst/>
                          <a:latin typeface="+mn-lt"/>
                        </a:rPr>
                        <a:t>No.      of internal and external participants</a:t>
                      </a:r>
                      <a:endParaRPr lang="en-US" sz="1400" b="0">
                        <a:solidFill>
                          <a:schemeClr val="bg1"/>
                        </a:solidFill>
                        <a:effectLst/>
                        <a:latin typeface="+mn-lt"/>
                      </a:endParaRPr>
                    </a:p>
                  </a:txBody>
                  <a:tcPr marL="57533" marR="57533" marT="36021" marB="36021"/>
                </a:tc>
                <a:tc>
                  <a:txBody>
                    <a:bodyPr/>
                    <a:lstStyle/>
                    <a:p>
                      <a:pPr algn="ctr" rtl="0" fontAlgn="t">
                        <a:spcBef>
                          <a:spcPts val="25"/>
                        </a:spcBef>
                        <a:spcAft>
                          <a:spcPts val="0"/>
                        </a:spcAft>
                      </a:pPr>
                      <a:r>
                        <a:rPr lang="en-IN" sz="1400" b="0" i="0" u="none" strike="noStrike">
                          <a:solidFill>
                            <a:schemeClr val="bg1"/>
                          </a:solidFill>
                          <a:effectLst/>
                          <a:latin typeface="+mn-lt"/>
                        </a:rPr>
                        <a:t>Proceedings published Yes/No</a:t>
                      </a:r>
                      <a:endParaRPr lang="en-IN" sz="1400" b="0">
                        <a:solidFill>
                          <a:schemeClr val="bg1"/>
                        </a:solidFill>
                        <a:effectLst/>
                        <a:latin typeface="+mn-lt"/>
                      </a:endParaRPr>
                    </a:p>
                  </a:txBody>
                  <a:tcPr marL="57533" marR="57533" marT="36021" marB="36021"/>
                </a:tc>
                <a:extLst>
                  <a:ext uri="{0D108BD9-81ED-4DB2-BD59-A6C34878D82A}">
                    <a16:rowId xmlns:a16="http://schemas.microsoft.com/office/drawing/2014/main" val="1431374845"/>
                  </a:ext>
                </a:extLst>
              </a:tr>
              <a:tr h="1743759">
                <a:tc>
                  <a:txBody>
                    <a:bodyPr/>
                    <a:lstStyle/>
                    <a:p>
                      <a:pPr algn="ctr" rtl="0" fontAlgn="t">
                        <a:spcBef>
                          <a:spcPts val="0"/>
                        </a:spcBef>
                        <a:spcAft>
                          <a:spcPts val="0"/>
                        </a:spcAft>
                      </a:pPr>
                      <a:r>
                        <a:rPr lang="en-IN" sz="1400" b="0" dirty="0">
                          <a:effectLst/>
                          <a:latin typeface="+mn-lt"/>
                        </a:rPr>
                        <a:t>9</a:t>
                      </a: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Technophiles</a:t>
                      </a:r>
                      <a:endParaRPr lang="en-US" sz="1400">
                        <a:effectLst/>
                      </a:endParaRPr>
                    </a:p>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a:t>
                      </a:r>
                      <a:r>
                        <a:rPr lang="en-US" sz="1400" b="0" i="0" u="none" strike="noStrike">
                          <a:solidFill>
                            <a:srgbClr val="000000"/>
                          </a:solidFill>
                          <a:effectLst/>
                          <a:latin typeface="Arial" panose="020B0604020202020204" pitchFamily="34" charset="0"/>
                        </a:rPr>
                        <a:t>Department of Computer Science)</a:t>
                      </a:r>
                      <a:endParaRPr lang="en-US"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Skill Series Workshop by IMS Proschool – 2.0</a:t>
                      </a:r>
                      <a:endParaRPr lang="en-US"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IMS Proschool</a:t>
                      </a:r>
                      <a:endParaRPr lang="en-IN"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8 February 2025 – 9 February 2025 (2 days)</a:t>
                      </a:r>
                      <a:endParaRPr lang="en-US"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250</a:t>
                      </a:r>
                      <a:endParaRPr lang="en-IN" sz="1400">
                        <a:effectLst/>
                      </a:endParaRPr>
                    </a:p>
                  </a:txBody>
                  <a:tcPr marL="25400" marR="25400" marT="25400" marB="25400"/>
                </a:tc>
                <a:tc>
                  <a:txBody>
                    <a:bodyPr/>
                    <a:lstStyle/>
                    <a:p>
                      <a:pPr algn="ctr" rtl="0" fontAlgn="t">
                        <a:spcBef>
                          <a:spcPts val="0"/>
                        </a:spcBef>
                        <a:spcAft>
                          <a:spcPts val="0"/>
                        </a:spcAft>
                      </a:pPr>
                      <a:r>
                        <a:rPr lang="en-IN" sz="1400" b="0" i="0" u="none" strike="noStrike">
                          <a:solidFill>
                            <a:srgbClr val="000000"/>
                          </a:solidFill>
                          <a:effectLst/>
                          <a:latin typeface="+mn-lt"/>
                        </a:rPr>
                        <a:t>No</a:t>
                      </a:r>
                      <a:endParaRPr lang="en-IN" sz="1400" b="0">
                        <a:effectLst/>
                        <a:latin typeface="+mn-lt"/>
                      </a:endParaRPr>
                    </a:p>
                  </a:txBody>
                  <a:tcPr marL="57533" marR="57533" marT="36021" marB="36021"/>
                </a:tc>
                <a:extLst>
                  <a:ext uri="{0D108BD9-81ED-4DB2-BD59-A6C34878D82A}">
                    <a16:rowId xmlns:a16="http://schemas.microsoft.com/office/drawing/2014/main" val="3140652698"/>
                  </a:ext>
                </a:extLst>
              </a:tr>
              <a:tr h="2284950">
                <a:tc>
                  <a:txBody>
                    <a:bodyPr/>
                    <a:lstStyle/>
                    <a:p>
                      <a:pPr algn="ctr" rtl="0" fontAlgn="t">
                        <a:spcBef>
                          <a:spcPts val="0"/>
                        </a:spcBef>
                        <a:spcAft>
                          <a:spcPts val="0"/>
                        </a:spcAft>
                      </a:pPr>
                      <a:r>
                        <a:rPr lang="en-IN" sz="1400" b="0" i="0" u="none" strike="noStrike" dirty="0">
                          <a:solidFill>
                            <a:srgbClr val="000000"/>
                          </a:solidFill>
                          <a:effectLst/>
                          <a:latin typeface="+mn-lt"/>
                        </a:rPr>
                        <a:t>10</a:t>
                      </a:r>
                      <a:endParaRPr lang="en-IN" sz="1400" b="0" dirty="0">
                        <a:effectLst/>
                        <a:latin typeface="+mn-lt"/>
                      </a:endParaRPr>
                    </a:p>
                  </a:txBody>
                  <a:tcPr marL="57533" marR="57533" marT="36021" marB="36021"/>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Technophiles</a:t>
                      </a:r>
                      <a:endParaRPr lang="en-US" sz="1400">
                        <a:effectLst/>
                      </a:endParaRPr>
                    </a:p>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a:t>
                      </a:r>
                      <a:r>
                        <a:rPr lang="en-US" sz="1400" b="0" i="0" u="none" strike="noStrike">
                          <a:solidFill>
                            <a:srgbClr val="000000"/>
                          </a:solidFill>
                          <a:effectLst/>
                          <a:latin typeface="Arial" panose="020B0604020202020204" pitchFamily="34" charset="0"/>
                        </a:rPr>
                        <a:t>Department of Computer Science)</a:t>
                      </a:r>
                      <a:endParaRPr lang="en-US"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Skill Series Workshop by IMS Proschool – 3.0</a:t>
                      </a:r>
                      <a:endParaRPr lang="en-US" sz="1400">
                        <a:effectLst/>
                      </a:endParaRPr>
                    </a:p>
                  </a:txBody>
                  <a:tcPr marL="25400" marR="25400" marT="25400" marB="25400"/>
                </a:tc>
                <a:tc>
                  <a:txBody>
                    <a:bodyPr/>
                    <a:lstStyle/>
                    <a:p>
                      <a:pPr rtl="0" fontAlgn="t">
                        <a:spcBef>
                          <a:spcPts val="1200"/>
                        </a:spcBef>
                        <a:spcAft>
                          <a:spcPts val="1200"/>
                        </a:spcAft>
                      </a:pPr>
                      <a:r>
                        <a:rPr lang="en-IN" sz="1400" b="0" i="0" u="none" strike="noStrike">
                          <a:solidFill>
                            <a:srgbClr val="000000"/>
                          </a:solidFill>
                          <a:effectLst/>
                          <a:latin typeface="Times New Roman" panose="02020603050405020304" pitchFamily="18" charset="0"/>
                        </a:rPr>
                        <a:t>IMS Proschool</a:t>
                      </a:r>
                      <a:endParaRPr lang="en-IN" sz="1400">
                        <a:effectLst/>
                      </a:endParaRPr>
                    </a:p>
                  </a:txBody>
                  <a:tcPr marL="25400" marR="25400" marT="25400" marB="25400"/>
                </a:tc>
                <a:tc>
                  <a:txBody>
                    <a:bodyPr/>
                    <a:lstStyle/>
                    <a:p>
                      <a:pPr rtl="0" fontAlgn="t">
                        <a:spcBef>
                          <a:spcPts val="1200"/>
                        </a:spcBef>
                        <a:spcAft>
                          <a:spcPts val="1200"/>
                        </a:spcAft>
                      </a:pPr>
                      <a:r>
                        <a:rPr lang="en-US" sz="1400" b="0" i="0" u="none" strike="noStrike">
                          <a:solidFill>
                            <a:srgbClr val="000000"/>
                          </a:solidFill>
                          <a:effectLst/>
                          <a:latin typeface="Times New Roman" panose="02020603050405020304" pitchFamily="18" charset="0"/>
                        </a:rPr>
                        <a:t>22 March 2025 – 29 March 2025 (8 days)</a:t>
                      </a:r>
                      <a:endParaRPr lang="en-US" sz="1400">
                        <a:effectLst/>
                      </a:endParaRPr>
                    </a:p>
                  </a:txBody>
                  <a:tcPr marL="25400" marR="25400" marT="25400" marB="25400"/>
                </a:tc>
                <a:tc>
                  <a:txBody>
                    <a:bodyPr/>
                    <a:lstStyle/>
                    <a:p>
                      <a:pPr rtl="0" fontAlgn="t">
                        <a:spcBef>
                          <a:spcPts val="1200"/>
                        </a:spcBef>
                        <a:spcAft>
                          <a:spcPts val="1200"/>
                        </a:spcAft>
                      </a:pPr>
                      <a:r>
                        <a:rPr lang="en-IN" sz="1400" b="0" i="0" u="none" strike="noStrike" dirty="0">
                          <a:solidFill>
                            <a:srgbClr val="000000"/>
                          </a:solidFill>
                          <a:effectLst/>
                          <a:latin typeface="Times New Roman" panose="02020603050405020304" pitchFamily="18" charset="0"/>
                        </a:rPr>
                        <a:t>250</a:t>
                      </a:r>
                      <a:endParaRPr lang="en-IN" sz="1400" dirty="0">
                        <a:effectLst/>
                      </a:endParaRPr>
                    </a:p>
                  </a:txBody>
                  <a:tcPr marL="25400" marR="25400" marT="25400" marB="25400"/>
                </a:tc>
                <a:tc>
                  <a:txBody>
                    <a:bodyPr/>
                    <a:lstStyle/>
                    <a:p>
                      <a:pPr algn="ctr" rtl="0" fontAlgn="t">
                        <a:spcBef>
                          <a:spcPts val="0"/>
                        </a:spcBef>
                        <a:spcAft>
                          <a:spcPts val="0"/>
                        </a:spcAft>
                      </a:pPr>
                      <a:r>
                        <a:rPr lang="en-IN" sz="1400" b="0" i="0" u="none" strike="noStrike" dirty="0">
                          <a:solidFill>
                            <a:srgbClr val="000000"/>
                          </a:solidFill>
                          <a:effectLst/>
                          <a:latin typeface="+mn-lt"/>
                        </a:rPr>
                        <a:t>No</a:t>
                      </a:r>
                      <a:endParaRPr lang="en-IN" sz="1400" b="0" dirty="0">
                        <a:effectLst/>
                        <a:latin typeface="+mn-lt"/>
                      </a:endParaRPr>
                    </a:p>
                  </a:txBody>
                  <a:tcPr marL="57533" marR="57533" marT="36021" marB="36021"/>
                </a:tc>
                <a:extLst>
                  <a:ext uri="{0D108BD9-81ED-4DB2-BD59-A6C34878D82A}">
                    <a16:rowId xmlns:a16="http://schemas.microsoft.com/office/drawing/2014/main" val="3255859589"/>
                  </a:ext>
                </a:extLst>
              </a:tr>
            </a:tbl>
          </a:graphicData>
        </a:graphic>
      </p:graphicFrame>
    </p:spTree>
    <p:extLst>
      <p:ext uri="{BB962C8B-B14F-4D97-AF65-F5344CB8AC3E}">
        <p14:creationId xmlns:p14="http://schemas.microsoft.com/office/powerpoint/2010/main" val="637523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F11A67F1-4300-4BD8-A95D-509E2E3FCF44}"/>
              </a:ext>
            </a:extLst>
          </p:cNvPr>
          <p:cNvSpPr txBox="1"/>
          <p:nvPr/>
        </p:nvSpPr>
        <p:spPr>
          <a:xfrm>
            <a:off x="1383564" y="348865"/>
            <a:ext cx="9718111" cy="1576446"/>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kern="1200">
                <a:solidFill>
                  <a:srgbClr val="FFFFFF"/>
                </a:solidFill>
                <a:latin typeface="+mj-lt"/>
                <a:ea typeface="+mj-ea"/>
                <a:cs typeface="+mj-cs"/>
              </a:rPr>
              <a:t>Strength Of the Department</a:t>
            </a:r>
          </a:p>
        </p:txBody>
      </p:sp>
      <p:graphicFrame>
        <p:nvGraphicFramePr>
          <p:cNvPr id="21" name="TextBox 2">
            <a:extLst>
              <a:ext uri="{FF2B5EF4-FFF2-40B4-BE49-F238E27FC236}">
                <a16:creationId xmlns:a16="http://schemas.microsoft.com/office/drawing/2014/main" id="{D50A95FE-ECB4-3E2A-E64A-D4F825FE0F39}"/>
              </a:ext>
            </a:extLst>
          </p:cNvPr>
          <p:cNvGraphicFramePr/>
          <p:nvPr>
            <p:extLst>
              <p:ext uri="{D42A27DB-BD31-4B8C-83A1-F6EECF244321}">
                <p14:modId xmlns:p14="http://schemas.microsoft.com/office/powerpoint/2010/main" val="151390415"/>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50829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0D50299E-A4E6-4296-A10D-15E7A1A62A0F}"/>
              </a:ext>
            </a:extLst>
          </p:cNvPr>
          <p:cNvSpPr txBox="1"/>
          <p:nvPr/>
        </p:nvSpPr>
        <p:spPr>
          <a:xfrm>
            <a:off x="1371599" y="2318197"/>
            <a:ext cx="9724031" cy="3683358"/>
          </a:xfrm>
          <a:prstGeom prst="rect">
            <a:avLst/>
          </a:prstGeom>
        </p:spPr>
        <p:txBody>
          <a:bodyPr vert="horz" lIns="91440" tIns="45720" rIns="91440" bIns="45720" rtlCol="0" anchor="ctr">
            <a:normAutofit/>
          </a:bodyPr>
          <a:lstStyle/>
          <a:p>
            <a:pPr marL="285750" indent="-228600">
              <a:lnSpc>
                <a:spcPct val="90000"/>
              </a:lnSpc>
              <a:spcAft>
                <a:spcPts val="600"/>
              </a:spcAft>
              <a:buFont typeface="Arial" panose="020B0604020202020204" pitchFamily="34" charset="0"/>
              <a:buChar char="•"/>
            </a:pPr>
            <a:r>
              <a:rPr lang="en-US" sz="2000"/>
              <a:t>A Computer Science Department values diversity and easy to create an inclusive environment where students from all backgrounds feel welcome and supported.</a:t>
            </a:r>
          </a:p>
          <a:p>
            <a:pPr marL="285750" indent="-228600">
              <a:lnSpc>
                <a:spcPct val="90000"/>
              </a:lnSpc>
              <a:spcAft>
                <a:spcPts val="600"/>
              </a:spcAft>
              <a:buFont typeface="Arial" panose="020B0604020202020204" pitchFamily="34" charset="0"/>
              <a:buChar char="•"/>
            </a:pPr>
            <a:r>
              <a:rPr lang="en-US" sz="2000"/>
              <a:t>Department provides a supportive environment to provide academic advising, mentoring and career counseling of the students.</a:t>
            </a:r>
          </a:p>
          <a:p>
            <a:pPr marL="285750" indent="-228600">
              <a:lnSpc>
                <a:spcPct val="90000"/>
              </a:lnSpc>
              <a:spcAft>
                <a:spcPts val="600"/>
              </a:spcAft>
              <a:buFont typeface="Arial" panose="020B0604020202020204" pitchFamily="34" charset="0"/>
              <a:buChar char="•"/>
            </a:pPr>
            <a:r>
              <a:rPr lang="en-US" sz="2000"/>
              <a:t>Active engagement with industry partners through internships.</a:t>
            </a:r>
          </a:p>
          <a:p>
            <a:pPr marL="285750" indent="-228600">
              <a:lnSpc>
                <a:spcPct val="90000"/>
              </a:lnSpc>
              <a:spcAft>
                <a:spcPts val="600"/>
              </a:spcAft>
              <a:buFont typeface="Arial" panose="020B0604020202020204" pitchFamily="34" charset="0"/>
              <a:buChar char="•"/>
            </a:pPr>
            <a:r>
              <a:rPr lang="en-US" sz="2000"/>
              <a:t>Continuous assessment and feedback mechanisms to monitor student progress and ensure program effectiveness, with regular reviews and improvements based on findings and stakeholder input.</a:t>
            </a:r>
          </a:p>
          <a:p>
            <a:pPr indent="-228600">
              <a:lnSpc>
                <a:spcPct val="90000"/>
              </a:lnSpc>
              <a:spcAft>
                <a:spcPts val="600"/>
              </a:spcAft>
              <a:buFont typeface="Arial" panose="020B0604020202020204" pitchFamily="34" charset="0"/>
              <a:buChar char="•"/>
            </a:pPr>
            <a:endParaRPr lang="en-US" sz="2000"/>
          </a:p>
        </p:txBody>
      </p:sp>
      <p:sp>
        <p:nvSpPr>
          <p:cNvPr id="3" name="TextBox 2">
            <a:extLst>
              <a:ext uri="{FF2B5EF4-FFF2-40B4-BE49-F238E27FC236}">
                <a16:creationId xmlns:a16="http://schemas.microsoft.com/office/drawing/2014/main" id="{99B7E560-F0FF-4016-BCD6-3CE176CAE24E}"/>
              </a:ext>
            </a:extLst>
          </p:cNvPr>
          <p:cNvSpPr txBox="1"/>
          <p:nvPr/>
        </p:nvSpPr>
        <p:spPr>
          <a:xfrm>
            <a:off x="2820202" y="595590"/>
            <a:ext cx="6189044" cy="877163"/>
          </a:xfrm>
          <a:prstGeom prst="rect">
            <a:avLst/>
          </a:prstGeom>
          <a:noFill/>
        </p:spPr>
        <p:txBody>
          <a:bodyPr wrap="square" rtlCol="0">
            <a:spAutoFit/>
          </a:bodyPr>
          <a:lstStyle/>
          <a:p>
            <a:pPr algn="ctr">
              <a:spcAft>
                <a:spcPts val="600"/>
              </a:spcAft>
            </a:pPr>
            <a:r>
              <a:rPr lang="en-IN" sz="2800" dirty="0">
                <a:solidFill>
                  <a:schemeClr val="accent3">
                    <a:lumMod val="20000"/>
                    <a:lumOff val="80000"/>
                  </a:schemeClr>
                </a:solidFill>
              </a:rPr>
              <a:t>Strength Of the Department</a:t>
            </a:r>
          </a:p>
          <a:p>
            <a:pPr algn="ctr">
              <a:spcAft>
                <a:spcPts val="600"/>
              </a:spcAft>
            </a:pPr>
            <a:endParaRPr lang="en-IN" dirty="0"/>
          </a:p>
        </p:txBody>
      </p:sp>
    </p:spTree>
    <p:extLst>
      <p:ext uri="{BB962C8B-B14F-4D97-AF65-F5344CB8AC3E}">
        <p14:creationId xmlns:p14="http://schemas.microsoft.com/office/powerpoint/2010/main" val="2716097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987ED2CE-B3AA-499C-9297-7C4310D6901F}"/>
              </a:ext>
            </a:extLst>
          </p:cNvPr>
          <p:cNvSpPr txBox="1"/>
          <p:nvPr/>
        </p:nvSpPr>
        <p:spPr>
          <a:xfrm>
            <a:off x="1371597" y="348865"/>
            <a:ext cx="10044023" cy="87772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kern="1200">
                <a:solidFill>
                  <a:srgbClr val="FFFFFF"/>
                </a:solidFill>
                <a:latin typeface="+mj-lt"/>
                <a:ea typeface="+mj-ea"/>
                <a:cs typeface="+mj-cs"/>
              </a:rPr>
              <a:t>Weaknesses of the Department</a:t>
            </a:r>
          </a:p>
        </p:txBody>
      </p:sp>
      <p:graphicFrame>
        <p:nvGraphicFramePr>
          <p:cNvPr id="5" name="TextBox 2">
            <a:extLst>
              <a:ext uri="{FF2B5EF4-FFF2-40B4-BE49-F238E27FC236}">
                <a16:creationId xmlns:a16="http://schemas.microsoft.com/office/drawing/2014/main" id="{E6C612FE-1F6B-76FB-D160-671F9113C880}"/>
              </a:ext>
            </a:extLst>
          </p:cNvPr>
          <p:cNvGraphicFramePr/>
          <p:nvPr>
            <p:extLst>
              <p:ext uri="{D42A27DB-BD31-4B8C-83A1-F6EECF244321}">
                <p14:modId xmlns:p14="http://schemas.microsoft.com/office/powerpoint/2010/main" val="203187739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92761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C75095B-7B73-4BB0-8284-70F93BB4F076}"/>
              </a:ext>
            </a:extLst>
          </p:cNvPr>
          <p:cNvSpPr txBox="1"/>
          <p:nvPr/>
        </p:nvSpPr>
        <p:spPr>
          <a:xfrm>
            <a:off x="466722" y="586855"/>
            <a:ext cx="3201366" cy="3387497"/>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kern="1200">
                <a:solidFill>
                  <a:srgbClr val="FFFFFF"/>
                </a:solidFill>
                <a:latin typeface="+mj-lt"/>
                <a:ea typeface="+mj-ea"/>
                <a:cs typeface="+mj-cs"/>
              </a:rPr>
              <a:t>Opportunities</a:t>
            </a:r>
          </a:p>
        </p:txBody>
      </p:sp>
      <p:sp>
        <p:nvSpPr>
          <p:cNvPr id="4" name="TextBox 3">
            <a:extLst>
              <a:ext uri="{FF2B5EF4-FFF2-40B4-BE49-F238E27FC236}">
                <a16:creationId xmlns:a16="http://schemas.microsoft.com/office/drawing/2014/main" id="{852B2D2B-A8A7-4BE4-9AD6-5A7A84EA004D}"/>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marL="342900" indent="-228600">
              <a:lnSpc>
                <a:spcPct val="90000"/>
              </a:lnSpc>
              <a:spcAft>
                <a:spcPts val="600"/>
              </a:spcAft>
              <a:buFont typeface="Arial" panose="020B0604020202020204" pitchFamily="34" charset="0"/>
              <a:buChar char="•"/>
            </a:pPr>
            <a:r>
              <a:rPr lang="en-US" sz="2000" dirty="0"/>
              <a:t>The Courses - Python Programming,  DBMS,  Computer Architecture, Data Analysis, Operating System, Website  Designing  etc. strengthen job prospects of students.</a:t>
            </a:r>
          </a:p>
          <a:p>
            <a:pPr marL="342900" indent="-228600">
              <a:lnSpc>
                <a:spcPct val="90000"/>
              </a:lnSpc>
              <a:spcAft>
                <a:spcPts val="600"/>
              </a:spcAft>
              <a:buFont typeface="Arial" panose="020B0604020202020204" pitchFamily="34" charset="0"/>
              <a:buChar char="•"/>
            </a:pPr>
            <a:r>
              <a:rPr lang="en-US" sz="2000" dirty="0"/>
              <a:t>The Department ensures students participation in various internship </a:t>
            </a:r>
            <a:r>
              <a:rPr lang="en-US" sz="2000" dirty="0" err="1"/>
              <a:t>programmes</a:t>
            </a:r>
            <a:r>
              <a:rPr lang="en-US" sz="2000" dirty="0"/>
              <a:t> conducted by JNU, IIT, IIITD and other good institutes.</a:t>
            </a:r>
          </a:p>
          <a:p>
            <a:pPr marL="342900" indent="-228600">
              <a:lnSpc>
                <a:spcPct val="90000"/>
              </a:lnSpc>
              <a:spcAft>
                <a:spcPts val="600"/>
              </a:spcAft>
              <a:buFont typeface="Arial" panose="020B0604020202020204" pitchFamily="34" charset="0"/>
              <a:buChar char="•"/>
            </a:pPr>
            <a:r>
              <a:rPr lang="en-US" sz="2000" dirty="0"/>
              <a:t>The Department aims at preparing  students for technical skill based job  opportunities</a:t>
            </a:r>
          </a:p>
          <a:p>
            <a:pPr indent="-228600">
              <a:lnSpc>
                <a:spcPct val="90000"/>
              </a:lnSpc>
              <a:spcAft>
                <a:spcPts val="600"/>
              </a:spcAft>
              <a:buFont typeface="Arial" panose="020B0604020202020204" pitchFamily="34" charset="0"/>
              <a:buChar char="•"/>
            </a:pPr>
            <a:endParaRPr lang="en-US" sz="2000" dirty="0"/>
          </a:p>
          <a:p>
            <a:pPr marL="342900" indent="-228600">
              <a:lnSpc>
                <a:spcPct val="90000"/>
              </a:lnSpc>
              <a:spcAft>
                <a:spcPts val="6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2761651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6568975-0C90-4730-A5AF-777315CFA425}"/>
              </a:ext>
            </a:extLst>
          </p:cNvPr>
          <p:cNvSpPr txBox="1"/>
          <p:nvPr/>
        </p:nvSpPr>
        <p:spPr>
          <a:xfrm>
            <a:off x="1371597" y="348865"/>
            <a:ext cx="10044023" cy="87772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kern="1200">
                <a:solidFill>
                  <a:srgbClr val="FFFFFF"/>
                </a:solidFill>
                <a:latin typeface="+mj-lt"/>
                <a:ea typeface="+mj-ea"/>
                <a:cs typeface="+mj-cs"/>
              </a:rPr>
              <a:t>Vision and Mission of the Department</a:t>
            </a:r>
          </a:p>
        </p:txBody>
      </p:sp>
      <p:graphicFrame>
        <p:nvGraphicFramePr>
          <p:cNvPr id="29" name="TextBox 1">
            <a:extLst>
              <a:ext uri="{FF2B5EF4-FFF2-40B4-BE49-F238E27FC236}">
                <a16:creationId xmlns:a16="http://schemas.microsoft.com/office/drawing/2014/main" id="{B30341B1-8CF6-D471-B544-75A5F28CDD13}"/>
              </a:ext>
            </a:extLst>
          </p:cNvPr>
          <p:cNvGraphicFramePr/>
          <p:nvPr>
            <p:extLst>
              <p:ext uri="{D42A27DB-BD31-4B8C-83A1-F6EECF244321}">
                <p14:modId xmlns:p14="http://schemas.microsoft.com/office/powerpoint/2010/main" val="347919993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24473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47819F8C-BA14-E2C4-9947-15B6F0D1A6E5}"/>
              </a:ext>
            </a:extLst>
          </p:cNvPr>
          <p:cNvPicPr>
            <a:picLocks noChangeAspect="1"/>
          </p:cNvPicPr>
          <p:nvPr/>
        </p:nvPicPr>
        <p:blipFill rotWithShape="1">
          <a:blip r:embed="rId2"/>
          <a:srcRect t="8706" b="10067"/>
          <a:stretch/>
        </p:blipFill>
        <p:spPr>
          <a:xfrm>
            <a:off x="812770" y="457200"/>
            <a:ext cx="10566459" cy="5943600"/>
          </a:xfrm>
          <a:prstGeom prst="rect">
            <a:avLst/>
          </a:prstGeom>
        </p:spPr>
      </p:pic>
      <p:sp>
        <p:nvSpPr>
          <p:cNvPr id="3" name="TextBox 2">
            <a:extLst>
              <a:ext uri="{FF2B5EF4-FFF2-40B4-BE49-F238E27FC236}">
                <a16:creationId xmlns:a16="http://schemas.microsoft.com/office/drawing/2014/main" id="{A534B230-A015-46E6-BF06-EBF10C74BE41}"/>
              </a:ext>
            </a:extLst>
          </p:cNvPr>
          <p:cNvSpPr txBox="1"/>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a:latin typeface="+mj-lt"/>
                <a:ea typeface="+mj-ea"/>
                <a:cs typeface="+mj-cs"/>
              </a:rPr>
              <a:t>Challenges</a:t>
            </a:r>
          </a:p>
          <a:p>
            <a:pPr>
              <a:lnSpc>
                <a:spcPct val="90000"/>
              </a:lnSpc>
              <a:spcBef>
                <a:spcPct val="0"/>
              </a:spcBef>
              <a:spcAft>
                <a:spcPts val="600"/>
              </a:spcAft>
            </a:pPr>
            <a:endParaRPr lang="en-US" sz="4400">
              <a:latin typeface="+mj-lt"/>
              <a:ea typeface="+mj-ea"/>
              <a:cs typeface="+mj-cs"/>
            </a:endParaRPr>
          </a:p>
        </p:txBody>
      </p:sp>
      <p:graphicFrame>
        <p:nvGraphicFramePr>
          <p:cNvPr id="5" name="TextBox 1">
            <a:extLst>
              <a:ext uri="{FF2B5EF4-FFF2-40B4-BE49-F238E27FC236}">
                <a16:creationId xmlns:a16="http://schemas.microsoft.com/office/drawing/2014/main" id="{0C85C955-288E-766F-ED3F-C7AFA6DFC0C1}"/>
              </a:ext>
            </a:extLst>
          </p:cNvPr>
          <p:cNvGraphicFramePr/>
          <p:nvPr>
            <p:extLst>
              <p:ext uri="{D42A27DB-BD31-4B8C-83A1-F6EECF244321}">
                <p14:modId xmlns:p14="http://schemas.microsoft.com/office/powerpoint/2010/main" val="364904012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31875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Rectangle 10">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graphicFrame>
        <p:nvGraphicFramePr>
          <p:cNvPr id="2" name="Table 1">
            <a:extLst>
              <a:ext uri="{FF2B5EF4-FFF2-40B4-BE49-F238E27FC236}">
                <a16:creationId xmlns:a16="http://schemas.microsoft.com/office/drawing/2014/main" id="{24E0F6A3-6845-40DF-964D-A99D6E4FF15B}"/>
              </a:ext>
            </a:extLst>
          </p:cNvPr>
          <p:cNvGraphicFramePr>
            <a:graphicFrameLocks noGrp="1"/>
          </p:cNvGraphicFramePr>
          <p:nvPr>
            <p:extLst>
              <p:ext uri="{D42A27DB-BD31-4B8C-83A1-F6EECF244321}">
                <p14:modId xmlns:p14="http://schemas.microsoft.com/office/powerpoint/2010/main" val="3857838483"/>
              </p:ext>
            </p:extLst>
          </p:nvPr>
        </p:nvGraphicFramePr>
        <p:xfrm>
          <a:off x="1887440" y="1286934"/>
          <a:ext cx="8417125" cy="4656723"/>
        </p:xfrm>
        <a:graphic>
          <a:graphicData uri="http://schemas.openxmlformats.org/drawingml/2006/table">
            <a:tbl>
              <a:tblPr firstRow="1" bandRow="1">
                <a:tableStyleId>{5C22544A-7EE6-4342-B048-85BDC9FD1C3A}</a:tableStyleId>
              </a:tblPr>
              <a:tblGrid>
                <a:gridCol w="1775053">
                  <a:extLst>
                    <a:ext uri="{9D8B030D-6E8A-4147-A177-3AD203B41FA5}">
                      <a16:colId xmlns:a16="http://schemas.microsoft.com/office/drawing/2014/main" val="3171550387"/>
                    </a:ext>
                  </a:extLst>
                </a:gridCol>
                <a:gridCol w="1367378">
                  <a:extLst>
                    <a:ext uri="{9D8B030D-6E8A-4147-A177-3AD203B41FA5}">
                      <a16:colId xmlns:a16="http://schemas.microsoft.com/office/drawing/2014/main" val="1920792515"/>
                    </a:ext>
                  </a:extLst>
                </a:gridCol>
                <a:gridCol w="1724588">
                  <a:extLst>
                    <a:ext uri="{9D8B030D-6E8A-4147-A177-3AD203B41FA5}">
                      <a16:colId xmlns:a16="http://schemas.microsoft.com/office/drawing/2014/main" val="4255729473"/>
                    </a:ext>
                  </a:extLst>
                </a:gridCol>
                <a:gridCol w="1775053">
                  <a:extLst>
                    <a:ext uri="{9D8B030D-6E8A-4147-A177-3AD203B41FA5}">
                      <a16:colId xmlns:a16="http://schemas.microsoft.com/office/drawing/2014/main" val="612052134"/>
                    </a:ext>
                  </a:extLst>
                </a:gridCol>
                <a:gridCol w="1775053">
                  <a:extLst>
                    <a:ext uri="{9D8B030D-6E8A-4147-A177-3AD203B41FA5}">
                      <a16:colId xmlns:a16="http://schemas.microsoft.com/office/drawing/2014/main" val="3296551259"/>
                    </a:ext>
                  </a:extLst>
                </a:gridCol>
              </a:tblGrid>
              <a:tr h="329675">
                <a:tc>
                  <a:txBody>
                    <a:bodyPr/>
                    <a:lstStyle/>
                    <a:p>
                      <a:r>
                        <a:rPr lang="en-IN" sz="1500" dirty="0"/>
                        <a:t>Name </a:t>
                      </a:r>
                    </a:p>
                  </a:txBody>
                  <a:tcPr marL="74926" marR="74926" marT="37463" marB="37463"/>
                </a:tc>
                <a:tc>
                  <a:txBody>
                    <a:bodyPr/>
                    <a:lstStyle/>
                    <a:p>
                      <a:r>
                        <a:rPr lang="en-IN" sz="1500"/>
                        <a:t>Course</a:t>
                      </a:r>
                    </a:p>
                  </a:txBody>
                  <a:tcPr marL="74926" marR="74926" marT="37463" marB="37463"/>
                </a:tc>
                <a:tc>
                  <a:txBody>
                    <a:bodyPr/>
                    <a:lstStyle/>
                    <a:p>
                      <a:r>
                        <a:rPr lang="en-IN" sz="1500" dirty="0"/>
                        <a:t>Year</a:t>
                      </a:r>
                    </a:p>
                  </a:txBody>
                  <a:tcPr marL="74926" marR="74926" marT="37463" marB="37463"/>
                </a:tc>
                <a:tc>
                  <a:txBody>
                    <a:bodyPr/>
                    <a:lstStyle/>
                    <a:p>
                      <a:r>
                        <a:rPr lang="en-IN" sz="1500" dirty="0"/>
                        <a:t>Progression</a:t>
                      </a:r>
                    </a:p>
                  </a:txBody>
                  <a:tcPr marL="74926" marR="74926" marT="37463" marB="37463"/>
                </a:tc>
                <a:tc>
                  <a:txBody>
                    <a:bodyPr/>
                    <a:lstStyle/>
                    <a:p>
                      <a:r>
                        <a:rPr lang="en-IN" sz="1500" dirty="0"/>
                        <a:t>University</a:t>
                      </a:r>
                    </a:p>
                  </a:txBody>
                  <a:tcPr marL="74926" marR="74926" marT="37463" marB="37463"/>
                </a:tc>
                <a:extLst>
                  <a:ext uri="{0D108BD9-81ED-4DB2-BD59-A6C34878D82A}">
                    <a16:rowId xmlns:a16="http://schemas.microsoft.com/office/drawing/2014/main" val="2960285027"/>
                  </a:ext>
                </a:extLst>
              </a:tr>
              <a:tr h="554453">
                <a:tc>
                  <a:txBody>
                    <a:bodyPr/>
                    <a:lstStyle/>
                    <a:p>
                      <a:r>
                        <a:rPr lang="en-IN" sz="1800" dirty="0">
                          <a:latin typeface="+mn-lt"/>
                        </a:rPr>
                        <a:t>Anisha Sinha</a:t>
                      </a: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BA Prog</a:t>
                      </a:r>
                    </a:p>
                    <a:p>
                      <a:endParaRPr lang="en-IN" sz="1800" dirty="0">
                        <a:latin typeface="+mn-lt"/>
                      </a:endParaRP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2022-23</a:t>
                      </a:r>
                    </a:p>
                    <a:p>
                      <a:endParaRPr lang="en-IN" sz="1800" dirty="0">
                        <a:latin typeface="+mn-lt"/>
                      </a:endParaRPr>
                    </a:p>
                  </a:txBody>
                  <a:tcPr marL="74926" marR="74926" marT="37463" marB="37463"/>
                </a:tc>
                <a:tc>
                  <a:txBody>
                    <a:bodyPr/>
                    <a:lstStyle/>
                    <a:p>
                      <a:r>
                        <a:rPr lang="en-IN" sz="1800" dirty="0">
                          <a:latin typeface="+mn-lt"/>
                        </a:rPr>
                        <a:t>LLB-Legal Studies</a:t>
                      </a:r>
                    </a:p>
                  </a:txBody>
                  <a:tcPr marL="74926" marR="74926" marT="37463" marB="37463"/>
                </a:tc>
                <a:tc>
                  <a:txBody>
                    <a:bodyPr/>
                    <a:lstStyle/>
                    <a:p>
                      <a:endParaRPr lang="en-IN" sz="1800" dirty="0">
                        <a:latin typeface="+mn-lt"/>
                      </a:endParaRPr>
                    </a:p>
                  </a:txBody>
                  <a:tcPr marL="74926" marR="74926" marT="37463" marB="37463"/>
                </a:tc>
                <a:extLst>
                  <a:ext uri="{0D108BD9-81ED-4DB2-BD59-A6C34878D82A}">
                    <a16:rowId xmlns:a16="http://schemas.microsoft.com/office/drawing/2014/main" val="370277614"/>
                  </a:ext>
                </a:extLst>
              </a:tr>
              <a:tr h="554453">
                <a:tc>
                  <a:txBody>
                    <a:bodyPr/>
                    <a:lstStyle/>
                    <a:p>
                      <a:r>
                        <a:rPr lang="en-IN" sz="1800" dirty="0">
                          <a:latin typeface="+mn-lt"/>
                        </a:rPr>
                        <a:t>Aditi </a:t>
                      </a:r>
                      <a:r>
                        <a:rPr lang="en-IN" sz="1800" dirty="0" err="1">
                          <a:latin typeface="+mn-lt"/>
                        </a:rPr>
                        <a:t>Pattnaik</a:t>
                      </a:r>
                      <a:endParaRPr lang="en-IN" sz="1800" dirty="0">
                        <a:latin typeface="+mn-lt"/>
                      </a:endParaRP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a:latin typeface="+mn-lt"/>
                        </a:rPr>
                        <a:t>BA Prog</a:t>
                      </a:r>
                    </a:p>
                    <a:p>
                      <a:endParaRPr lang="en-IN" sz="1800">
                        <a:latin typeface="+mn-lt"/>
                      </a:endParaRP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2022-23</a:t>
                      </a:r>
                    </a:p>
                    <a:p>
                      <a:endParaRPr lang="en-IN" sz="1800" dirty="0">
                        <a:latin typeface="+mn-lt"/>
                      </a:endParaRP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MA in Economic</a:t>
                      </a:r>
                    </a:p>
                    <a:p>
                      <a:endParaRPr lang="en-IN" sz="1800" dirty="0">
                        <a:latin typeface="+mn-lt"/>
                      </a:endParaRP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University of Mumbai</a:t>
                      </a:r>
                    </a:p>
                    <a:p>
                      <a:endParaRPr lang="en-IN" sz="1800" dirty="0">
                        <a:latin typeface="+mn-lt"/>
                      </a:endParaRPr>
                    </a:p>
                  </a:txBody>
                  <a:tcPr marL="74926" marR="74926" marT="37463" marB="37463"/>
                </a:tc>
                <a:extLst>
                  <a:ext uri="{0D108BD9-81ED-4DB2-BD59-A6C34878D82A}">
                    <a16:rowId xmlns:a16="http://schemas.microsoft.com/office/drawing/2014/main" val="3719139182"/>
                  </a:ext>
                </a:extLst>
              </a:tr>
              <a:tr h="554453">
                <a:tc>
                  <a:txBody>
                    <a:bodyPr/>
                    <a:lstStyle/>
                    <a:p>
                      <a:r>
                        <a:rPr lang="en-IN" sz="1800" dirty="0" err="1">
                          <a:latin typeface="+mn-lt"/>
                        </a:rPr>
                        <a:t>Damini</a:t>
                      </a:r>
                      <a:r>
                        <a:rPr lang="en-IN" sz="1800" dirty="0">
                          <a:latin typeface="+mn-lt"/>
                        </a:rPr>
                        <a:t> </a:t>
                      </a:r>
                      <a:r>
                        <a:rPr lang="en-IN" sz="1800" dirty="0" err="1">
                          <a:latin typeface="+mn-lt"/>
                        </a:rPr>
                        <a:t>Hoon</a:t>
                      </a:r>
                      <a:endParaRPr lang="en-IN" sz="1800" dirty="0">
                        <a:latin typeface="+mn-lt"/>
                      </a:endParaRP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BA Prog</a:t>
                      </a:r>
                    </a:p>
                    <a:p>
                      <a:endParaRPr lang="en-IN" sz="1800" dirty="0">
                        <a:latin typeface="+mn-lt"/>
                      </a:endParaRP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2022-23</a:t>
                      </a:r>
                    </a:p>
                    <a:p>
                      <a:endParaRPr lang="en-IN" sz="1800" dirty="0">
                        <a:latin typeface="+mn-lt"/>
                      </a:endParaRPr>
                    </a:p>
                  </a:txBody>
                  <a:tcPr marL="74926" marR="74926" marT="37463" marB="37463"/>
                </a:tc>
                <a:tc>
                  <a:txBody>
                    <a:bodyPr/>
                    <a:lstStyle/>
                    <a:p>
                      <a:r>
                        <a:rPr lang="en-IN" sz="1800" dirty="0">
                          <a:latin typeface="+mn-lt"/>
                        </a:rPr>
                        <a:t>MBA</a:t>
                      </a:r>
                    </a:p>
                  </a:txBody>
                  <a:tcPr marL="74926" marR="74926" marT="37463" marB="37463"/>
                </a:tc>
                <a:tc>
                  <a:txBody>
                    <a:bodyPr/>
                    <a:lstStyle/>
                    <a:p>
                      <a:r>
                        <a:rPr lang="en-IN" sz="1800" dirty="0">
                          <a:latin typeface="+mn-lt"/>
                        </a:rPr>
                        <a:t>IIM Jammu</a:t>
                      </a:r>
                    </a:p>
                  </a:txBody>
                  <a:tcPr marL="74926" marR="74926" marT="37463" marB="37463"/>
                </a:tc>
                <a:extLst>
                  <a:ext uri="{0D108BD9-81ED-4DB2-BD59-A6C34878D82A}">
                    <a16:rowId xmlns:a16="http://schemas.microsoft.com/office/drawing/2014/main" val="288525225"/>
                  </a:ext>
                </a:extLst>
              </a:tr>
              <a:tr h="779232">
                <a:tc>
                  <a:txBody>
                    <a:bodyPr/>
                    <a:lstStyle/>
                    <a:p>
                      <a:r>
                        <a:rPr lang="en-IN" sz="1800" dirty="0" err="1">
                          <a:latin typeface="+mn-lt"/>
                        </a:rPr>
                        <a:t>Sejal</a:t>
                      </a:r>
                      <a:r>
                        <a:rPr lang="en-IN" sz="1800" dirty="0">
                          <a:latin typeface="+mn-lt"/>
                        </a:rPr>
                        <a:t> Mehta</a:t>
                      </a: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BA Prog</a:t>
                      </a:r>
                    </a:p>
                    <a:p>
                      <a:endParaRPr lang="en-IN" sz="1800" dirty="0">
                        <a:latin typeface="+mn-lt"/>
                      </a:endParaRP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2022-23</a:t>
                      </a:r>
                    </a:p>
                    <a:p>
                      <a:endParaRPr lang="en-IN" sz="1800" dirty="0">
                        <a:latin typeface="+mn-lt"/>
                      </a:endParaRPr>
                    </a:p>
                  </a:txBody>
                  <a:tcPr marL="74926" marR="74926" marT="37463" marB="37463"/>
                </a:tc>
                <a:tc>
                  <a:txBody>
                    <a:bodyPr/>
                    <a:lstStyle/>
                    <a:p>
                      <a:r>
                        <a:rPr lang="en-IN" sz="1800" dirty="0">
                          <a:latin typeface="+mn-lt"/>
                        </a:rPr>
                        <a:t>PGDCA(diploma in data Analytics)</a:t>
                      </a:r>
                    </a:p>
                  </a:txBody>
                  <a:tcPr marL="74926" marR="74926" marT="37463" marB="37463"/>
                </a:tc>
                <a:tc>
                  <a:txBody>
                    <a:bodyPr/>
                    <a:lstStyle/>
                    <a:p>
                      <a:r>
                        <a:rPr lang="en-IN" sz="1800" dirty="0">
                          <a:latin typeface="+mn-lt"/>
                        </a:rPr>
                        <a:t>GGSIPU</a:t>
                      </a:r>
                    </a:p>
                  </a:txBody>
                  <a:tcPr marL="74926" marR="74926" marT="37463" marB="37463"/>
                </a:tc>
                <a:extLst>
                  <a:ext uri="{0D108BD9-81ED-4DB2-BD59-A6C34878D82A}">
                    <a16:rowId xmlns:a16="http://schemas.microsoft.com/office/drawing/2014/main" val="3025052843"/>
                  </a:ext>
                </a:extLst>
              </a:tr>
              <a:tr h="554453">
                <a:tc>
                  <a:txBody>
                    <a:bodyPr/>
                    <a:lstStyle/>
                    <a:p>
                      <a:r>
                        <a:rPr lang="en-IN" sz="1800" dirty="0">
                          <a:latin typeface="+mn-lt"/>
                        </a:rPr>
                        <a:t>Shivani </a:t>
                      </a:r>
                      <a:r>
                        <a:rPr lang="en-IN" sz="1800" dirty="0" err="1">
                          <a:latin typeface="+mn-lt"/>
                        </a:rPr>
                        <a:t>Dhoundiyal</a:t>
                      </a:r>
                      <a:endParaRPr lang="en-IN" sz="1800" dirty="0">
                        <a:latin typeface="+mn-lt"/>
                      </a:endParaRPr>
                    </a:p>
                  </a:txBody>
                  <a:tcPr marL="74926" marR="74926" marT="37463" marB="37463"/>
                </a:tc>
                <a:tc>
                  <a:txBody>
                    <a:bodyPr/>
                    <a:lstStyle/>
                    <a:p>
                      <a:r>
                        <a:rPr lang="en-IN" sz="1800" dirty="0">
                          <a:latin typeface="+mn-lt"/>
                        </a:rPr>
                        <a:t>BA Prog</a:t>
                      </a: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2022-23</a:t>
                      </a:r>
                    </a:p>
                    <a:p>
                      <a:endParaRPr lang="en-IN" sz="1800" dirty="0">
                        <a:latin typeface="+mn-lt"/>
                      </a:endParaRPr>
                    </a:p>
                  </a:txBody>
                  <a:tcPr marL="74926" marR="74926" marT="37463" marB="37463"/>
                </a:tc>
                <a:tc>
                  <a:txBody>
                    <a:bodyPr/>
                    <a:lstStyle/>
                    <a:p>
                      <a:r>
                        <a:rPr lang="en-IN" sz="1800" dirty="0" err="1">
                          <a:latin typeface="+mn-lt"/>
                        </a:rPr>
                        <a:t>B.Ed</a:t>
                      </a:r>
                      <a:endParaRPr lang="en-IN" sz="1800" dirty="0">
                        <a:latin typeface="+mn-lt"/>
                      </a:endParaRPr>
                    </a:p>
                  </a:txBody>
                  <a:tcPr marL="74926" marR="74926" marT="37463" marB="37463"/>
                </a:tc>
                <a:tc>
                  <a:txBody>
                    <a:bodyPr/>
                    <a:lstStyle/>
                    <a:p>
                      <a:endParaRPr lang="en-IN" sz="1800" dirty="0">
                        <a:latin typeface="+mn-lt"/>
                      </a:endParaRPr>
                    </a:p>
                  </a:txBody>
                  <a:tcPr marL="74926" marR="74926" marT="37463" marB="37463"/>
                </a:tc>
                <a:extLst>
                  <a:ext uri="{0D108BD9-81ED-4DB2-BD59-A6C34878D82A}">
                    <a16:rowId xmlns:a16="http://schemas.microsoft.com/office/drawing/2014/main" val="2728733731"/>
                  </a:ext>
                </a:extLst>
              </a:tr>
              <a:tr h="779232">
                <a:tc>
                  <a:txBody>
                    <a:bodyPr/>
                    <a:lstStyle/>
                    <a:p>
                      <a:r>
                        <a:rPr lang="en-IN" sz="1800" dirty="0">
                          <a:latin typeface="+mn-lt"/>
                        </a:rPr>
                        <a:t>Shivani Singh</a:t>
                      </a:r>
                    </a:p>
                  </a:txBody>
                  <a:tcPr marL="74926" marR="74926" marT="37463" marB="37463"/>
                </a:tc>
                <a:tc>
                  <a:txBody>
                    <a:bodyPr/>
                    <a:lstStyle/>
                    <a:p>
                      <a:r>
                        <a:rPr lang="en-IN" sz="1800" dirty="0">
                          <a:latin typeface="+mn-lt"/>
                        </a:rPr>
                        <a:t>BA Prog</a:t>
                      </a:r>
                    </a:p>
                  </a:txBody>
                  <a:tcPr marL="74926" marR="74926" marT="37463" marB="3746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mn-lt"/>
                        </a:rPr>
                        <a:t>2022-23</a:t>
                      </a:r>
                    </a:p>
                    <a:p>
                      <a:endParaRPr lang="en-IN" sz="1800" dirty="0">
                        <a:latin typeface="+mn-lt"/>
                      </a:endParaRPr>
                    </a:p>
                  </a:txBody>
                  <a:tcPr marL="74926" marR="74926" marT="37463" marB="37463"/>
                </a:tc>
                <a:tc>
                  <a:txBody>
                    <a:bodyPr/>
                    <a:lstStyle/>
                    <a:p>
                      <a:r>
                        <a:rPr lang="en-IN" sz="1800" dirty="0">
                          <a:latin typeface="+mn-lt"/>
                        </a:rPr>
                        <a:t>M.Sc. (Data Science)</a:t>
                      </a:r>
                    </a:p>
                  </a:txBody>
                  <a:tcPr marL="74926" marR="74926" marT="37463" marB="37463"/>
                </a:tc>
                <a:tc>
                  <a:txBody>
                    <a:bodyPr/>
                    <a:lstStyle/>
                    <a:p>
                      <a:r>
                        <a:rPr lang="en-IN" sz="1800" dirty="0">
                          <a:latin typeface="+mn-lt"/>
                        </a:rPr>
                        <a:t>SNDT, Mumbai</a:t>
                      </a:r>
                    </a:p>
                    <a:p>
                      <a:endParaRPr lang="en-IN" sz="1800" dirty="0">
                        <a:latin typeface="+mn-lt"/>
                      </a:endParaRPr>
                    </a:p>
                  </a:txBody>
                  <a:tcPr marL="74926" marR="74926" marT="37463" marB="37463"/>
                </a:tc>
                <a:extLst>
                  <a:ext uri="{0D108BD9-81ED-4DB2-BD59-A6C34878D82A}">
                    <a16:rowId xmlns:a16="http://schemas.microsoft.com/office/drawing/2014/main" val="168548080"/>
                  </a:ext>
                </a:extLst>
              </a:tr>
            </a:tbl>
          </a:graphicData>
        </a:graphic>
      </p:graphicFrame>
    </p:spTree>
    <p:extLst>
      <p:ext uri="{BB962C8B-B14F-4D97-AF65-F5344CB8AC3E}">
        <p14:creationId xmlns:p14="http://schemas.microsoft.com/office/powerpoint/2010/main" val="25910532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Rectangle 10">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graphicFrame>
        <p:nvGraphicFramePr>
          <p:cNvPr id="2" name="Table 1">
            <a:extLst>
              <a:ext uri="{FF2B5EF4-FFF2-40B4-BE49-F238E27FC236}">
                <a16:creationId xmlns:a16="http://schemas.microsoft.com/office/drawing/2014/main" id="{24E0F6A3-6845-40DF-964D-A99D6E4FF15B}"/>
              </a:ext>
            </a:extLst>
          </p:cNvPr>
          <p:cNvGraphicFramePr>
            <a:graphicFrameLocks noGrp="1"/>
          </p:cNvGraphicFramePr>
          <p:nvPr>
            <p:extLst>
              <p:ext uri="{D42A27DB-BD31-4B8C-83A1-F6EECF244321}">
                <p14:modId xmlns:p14="http://schemas.microsoft.com/office/powerpoint/2010/main" val="1174913845"/>
              </p:ext>
            </p:extLst>
          </p:nvPr>
        </p:nvGraphicFramePr>
        <p:xfrm>
          <a:off x="1362974" y="1286934"/>
          <a:ext cx="8941591" cy="3212172"/>
        </p:xfrm>
        <a:graphic>
          <a:graphicData uri="http://schemas.openxmlformats.org/drawingml/2006/table">
            <a:tbl>
              <a:tblPr firstRow="1" bandRow="1">
                <a:tableStyleId>{5C22544A-7EE6-4342-B048-85BDC9FD1C3A}</a:tableStyleId>
              </a:tblPr>
              <a:tblGrid>
                <a:gridCol w="2299519">
                  <a:extLst>
                    <a:ext uri="{9D8B030D-6E8A-4147-A177-3AD203B41FA5}">
                      <a16:colId xmlns:a16="http://schemas.microsoft.com/office/drawing/2014/main" val="3171550387"/>
                    </a:ext>
                  </a:extLst>
                </a:gridCol>
                <a:gridCol w="1367378">
                  <a:extLst>
                    <a:ext uri="{9D8B030D-6E8A-4147-A177-3AD203B41FA5}">
                      <a16:colId xmlns:a16="http://schemas.microsoft.com/office/drawing/2014/main" val="1920792515"/>
                    </a:ext>
                  </a:extLst>
                </a:gridCol>
                <a:gridCol w="1207027">
                  <a:extLst>
                    <a:ext uri="{9D8B030D-6E8A-4147-A177-3AD203B41FA5}">
                      <a16:colId xmlns:a16="http://schemas.microsoft.com/office/drawing/2014/main" val="4255729473"/>
                    </a:ext>
                  </a:extLst>
                </a:gridCol>
                <a:gridCol w="2292614">
                  <a:extLst>
                    <a:ext uri="{9D8B030D-6E8A-4147-A177-3AD203B41FA5}">
                      <a16:colId xmlns:a16="http://schemas.microsoft.com/office/drawing/2014/main" val="612052134"/>
                    </a:ext>
                  </a:extLst>
                </a:gridCol>
                <a:gridCol w="1775053">
                  <a:extLst>
                    <a:ext uri="{9D8B030D-6E8A-4147-A177-3AD203B41FA5}">
                      <a16:colId xmlns:a16="http://schemas.microsoft.com/office/drawing/2014/main" val="3296551259"/>
                    </a:ext>
                  </a:extLst>
                </a:gridCol>
              </a:tblGrid>
              <a:tr h="317262">
                <a:tc>
                  <a:txBody>
                    <a:bodyPr/>
                    <a:lstStyle/>
                    <a:p>
                      <a:r>
                        <a:rPr lang="en-IN" sz="1500"/>
                        <a:t>Name </a:t>
                      </a:r>
                    </a:p>
                  </a:txBody>
                  <a:tcPr marL="74926" marR="74926" marT="37463" marB="37463"/>
                </a:tc>
                <a:tc>
                  <a:txBody>
                    <a:bodyPr/>
                    <a:lstStyle/>
                    <a:p>
                      <a:r>
                        <a:rPr lang="en-IN" sz="1500"/>
                        <a:t>Course</a:t>
                      </a:r>
                    </a:p>
                  </a:txBody>
                  <a:tcPr marL="74926" marR="74926" marT="37463" marB="37463"/>
                </a:tc>
                <a:tc>
                  <a:txBody>
                    <a:bodyPr/>
                    <a:lstStyle/>
                    <a:p>
                      <a:r>
                        <a:rPr lang="en-IN" sz="1500" dirty="0"/>
                        <a:t>Year</a:t>
                      </a:r>
                    </a:p>
                  </a:txBody>
                  <a:tcPr marL="74926" marR="74926" marT="37463" marB="37463"/>
                </a:tc>
                <a:tc>
                  <a:txBody>
                    <a:bodyPr/>
                    <a:lstStyle/>
                    <a:p>
                      <a:r>
                        <a:rPr lang="en-IN" sz="1500"/>
                        <a:t>Company</a:t>
                      </a:r>
                    </a:p>
                  </a:txBody>
                  <a:tcPr marL="74926" marR="74926" marT="37463" marB="37463"/>
                </a:tc>
                <a:tc>
                  <a:txBody>
                    <a:bodyPr/>
                    <a:lstStyle/>
                    <a:p>
                      <a:r>
                        <a:rPr lang="en-IN" sz="1500"/>
                        <a:t>Position</a:t>
                      </a:r>
                    </a:p>
                  </a:txBody>
                  <a:tcPr marL="74926" marR="74926" marT="37463" marB="37463"/>
                </a:tc>
                <a:extLst>
                  <a:ext uri="{0D108BD9-81ED-4DB2-BD59-A6C34878D82A}">
                    <a16:rowId xmlns:a16="http://schemas.microsoft.com/office/drawing/2014/main" val="2960285027"/>
                  </a:ext>
                </a:extLst>
              </a:tr>
              <a:tr h="616846">
                <a:tc>
                  <a:txBody>
                    <a:bodyPr/>
                    <a:lstStyle/>
                    <a:p>
                      <a:r>
                        <a:rPr lang="en-IN" sz="1800" dirty="0"/>
                        <a:t>Manisha Sharma</a:t>
                      </a:r>
                    </a:p>
                  </a:txBody>
                  <a:tcPr marL="74926" marR="74926" marT="37463" marB="37463" anchor="ctr"/>
                </a:tc>
                <a:tc>
                  <a:txBody>
                    <a:bodyPr/>
                    <a:lstStyle/>
                    <a:p>
                      <a:r>
                        <a:rPr lang="en-IN" sz="1800" dirty="0"/>
                        <a:t>BA Prog</a:t>
                      </a:r>
                    </a:p>
                  </a:txBody>
                  <a:tcPr marL="74926" marR="74926" marT="37463" marB="37463" anchor="ctr"/>
                </a:tc>
                <a:tc>
                  <a:txBody>
                    <a:bodyPr/>
                    <a:lstStyle/>
                    <a:p>
                      <a:r>
                        <a:rPr lang="en-IN" sz="1800" dirty="0"/>
                        <a:t>2019-20</a:t>
                      </a:r>
                    </a:p>
                  </a:txBody>
                  <a:tcPr marL="74926" marR="74926" marT="37463" marB="37463" anchor="ctr"/>
                </a:tc>
                <a:tc>
                  <a:txBody>
                    <a:bodyPr/>
                    <a:lstStyle/>
                    <a:p>
                      <a:r>
                        <a:rPr lang="en-IN" sz="1800" dirty="0"/>
                        <a:t>Supreme Court of India</a:t>
                      </a:r>
                    </a:p>
                  </a:txBody>
                  <a:tcPr marL="74926" marR="74926" marT="37463" marB="37463" anchor="ctr"/>
                </a:tc>
                <a:tc>
                  <a:txBody>
                    <a:bodyPr/>
                    <a:lstStyle/>
                    <a:p>
                      <a:r>
                        <a:rPr lang="en-IN" sz="1800" dirty="0"/>
                        <a:t>Junior Court Assistant</a:t>
                      </a:r>
                    </a:p>
                  </a:txBody>
                  <a:tcPr marL="74926" marR="74926" marT="37463" marB="37463" anchor="ctr"/>
                </a:tc>
                <a:extLst>
                  <a:ext uri="{0D108BD9-81ED-4DB2-BD59-A6C34878D82A}">
                    <a16:rowId xmlns:a16="http://schemas.microsoft.com/office/drawing/2014/main" val="168548080"/>
                  </a:ext>
                </a:extLst>
              </a:tr>
              <a:tr h="616846">
                <a:tc>
                  <a:txBody>
                    <a:bodyPr/>
                    <a:lstStyle/>
                    <a:p>
                      <a:r>
                        <a:rPr lang="en-IN" sz="1800" dirty="0"/>
                        <a:t>Monalisa Patnaik</a:t>
                      </a:r>
                    </a:p>
                  </a:txBody>
                  <a:tcPr marL="74926" marR="74926" marT="37463" marB="37463" anchor="ctr"/>
                </a:tc>
                <a:tc>
                  <a:txBody>
                    <a:bodyPr/>
                    <a:lstStyle/>
                    <a:p>
                      <a:r>
                        <a:rPr lang="en-IN" sz="1800" dirty="0"/>
                        <a:t>BA Prog</a:t>
                      </a:r>
                    </a:p>
                  </a:txBody>
                  <a:tcPr marL="74926" marR="74926" marT="37463" marB="37463" anchor="ctr"/>
                </a:tc>
                <a:tc>
                  <a:txBody>
                    <a:bodyPr/>
                    <a:lstStyle/>
                    <a:p>
                      <a:r>
                        <a:rPr lang="en-IN" sz="1800" dirty="0"/>
                        <a:t>2019-20</a:t>
                      </a:r>
                    </a:p>
                  </a:txBody>
                  <a:tcPr marL="74926" marR="74926" marT="37463" marB="37463" anchor="ctr"/>
                </a:tc>
                <a:tc>
                  <a:txBody>
                    <a:bodyPr/>
                    <a:lstStyle/>
                    <a:p>
                      <a:r>
                        <a:rPr lang="en-IN" sz="1800" dirty="0"/>
                        <a:t>IFFCO MC Crop Science Pvt Ltd</a:t>
                      </a:r>
                    </a:p>
                  </a:txBody>
                  <a:tcPr marL="74926" marR="74926" marT="37463" marB="37463" anchor="ctr"/>
                </a:tc>
                <a:tc>
                  <a:txBody>
                    <a:bodyPr/>
                    <a:lstStyle/>
                    <a:p>
                      <a:r>
                        <a:rPr lang="en-IN" sz="1800" dirty="0"/>
                        <a:t>Assistant Finance</a:t>
                      </a:r>
                    </a:p>
                  </a:txBody>
                  <a:tcPr marL="74926" marR="74926" marT="37463" marB="37463" anchor="ctr"/>
                </a:tc>
                <a:extLst>
                  <a:ext uri="{0D108BD9-81ED-4DB2-BD59-A6C34878D82A}">
                    <a16:rowId xmlns:a16="http://schemas.microsoft.com/office/drawing/2014/main" val="1828619771"/>
                  </a:ext>
                </a:extLst>
              </a:tr>
              <a:tr h="888209">
                <a:tc>
                  <a:txBody>
                    <a:bodyPr/>
                    <a:lstStyle/>
                    <a:p>
                      <a:r>
                        <a:rPr lang="en-IN" sz="1800" dirty="0"/>
                        <a:t>Ananya Gaur</a:t>
                      </a:r>
                    </a:p>
                  </a:txBody>
                  <a:tcPr marL="74926" marR="74926" marT="37463" marB="374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t>BA Prog</a:t>
                      </a:r>
                    </a:p>
                  </a:txBody>
                  <a:tcPr marL="74926" marR="74926" marT="37463" marB="374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t>2022-23</a:t>
                      </a:r>
                    </a:p>
                  </a:txBody>
                  <a:tcPr marL="74926" marR="74926" marT="37463" marB="37463" anchor="ctr"/>
                </a:tc>
                <a:tc>
                  <a:txBody>
                    <a:bodyPr/>
                    <a:lstStyle/>
                    <a:p>
                      <a:r>
                        <a:rPr lang="en-IN" sz="1800" dirty="0" err="1"/>
                        <a:t>CTech</a:t>
                      </a:r>
                      <a:r>
                        <a:rPr lang="en-IN" sz="1800" dirty="0"/>
                        <a:t> Engineers </a:t>
                      </a:r>
                      <a:r>
                        <a:rPr lang="en-IN" sz="1800" dirty="0" err="1"/>
                        <a:t>Pvt.</a:t>
                      </a:r>
                      <a:r>
                        <a:rPr lang="en-IN" sz="1800" dirty="0"/>
                        <a:t> Ltd.</a:t>
                      </a:r>
                    </a:p>
                  </a:txBody>
                  <a:tcPr marL="74926" marR="74926" marT="37463" marB="37463" anchor="ctr"/>
                </a:tc>
                <a:tc>
                  <a:txBody>
                    <a:bodyPr/>
                    <a:lstStyle/>
                    <a:p>
                      <a:r>
                        <a:rPr lang="en-IN" sz="1800" dirty="0"/>
                        <a:t>Business Operation Manager</a:t>
                      </a:r>
                    </a:p>
                  </a:txBody>
                  <a:tcPr marL="74926" marR="74926" marT="37463" marB="37463" anchor="ctr"/>
                </a:tc>
                <a:extLst>
                  <a:ext uri="{0D108BD9-81ED-4DB2-BD59-A6C34878D82A}">
                    <a16:rowId xmlns:a16="http://schemas.microsoft.com/office/drawing/2014/main" val="1614436245"/>
                  </a:ext>
                </a:extLst>
              </a:tr>
              <a:tr h="374946">
                <a:tc>
                  <a:txBody>
                    <a:bodyPr/>
                    <a:lstStyle/>
                    <a:p>
                      <a:r>
                        <a:rPr lang="en-IN" sz="1800" dirty="0" err="1"/>
                        <a:t>Divanshi</a:t>
                      </a:r>
                      <a:r>
                        <a:rPr lang="en-IN" sz="1800" dirty="0"/>
                        <a:t> Sabharwal</a:t>
                      </a:r>
                    </a:p>
                  </a:txBody>
                  <a:tcPr marL="74926" marR="74926" marT="37463" marB="374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a:t>BA Prog</a:t>
                      </a:r>
                    </a:p>
                  </a:txBody>
                  <a:tcPr marL="74926" marR="74926" marT="37463" marB="374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t>2022-23</a:t>
                      </a:r>
                    </a:p>
                  </a:txBody>
                  <a:tcPr marL="74926" marR="74926" marT="37463" marB="37463" anchor="ctr"/>
                </a:tc>
                <a:tc>
                  <a:txBody>
                    <a:bodyPr/>
                    <a:lstStyle/>
                    <a:p>
                      <a:r>
                        <a:rPr lang="en-IN" sz="1800" dirty="0"/>
                        <a:t>Total solutions group </a:t>
                      </a:r>
                    </a:p>
                  </a:txBody>
                  <a:tcPr marL="74926" marR="74926" marT="37463" marB="37463" anchor="ctr"/>
                </a:tc>
                <a:tc>
                  <a:txBody>
                    <a:bodyPr/>
                    <a:lstStyle/>
                    <a:p>
                      <a:r>
                        <a:rPr lang="en-IN" sz="1800" dirty="0"/>
                        <a:t>Internship</a:t>
                      </a:r>
                    </a:p>
                  </a:txBody>
                  <a:tcPr marL="74926" marR="74926" marT="37463" marB="37463" anchor="ctr"/>
                </a:tc>
                <a:extLst>
                  <a:ext uri="{0D108BD9-81ED-4DB2-BD59-A6C34878D82A}">
                    <a16:rowId xmlns:a16="http://schemas.microsoft.com/office/drawing/2014/main" val="4138704437"/>
                  </a:ext>
                </a:extLst>
              </a:tr>
              <a:tr h="374946">
                <a:tc>
                  <a:txBody>
                    <a:bodyPr/>
                    <a:lstStyle/>
                    <a:p>
                      <a:r>
                        <a:rPr lang="en-IN" sz="1800" dirty="0"/>
                        <a:t>Bhavna Gupta</a:t>
                      </a:r>
                    </a:p>
                  </a:txBody>
                  <a:tcPr marL="74926" marR="74926" marT="37463" marB="37463" anchor="ctr"/>
                </a:tc>
                <a:tc>
                  <a:txBody>
                    <a:bodyPr/>
                    <a:lstStyle/>
                    <a:p>
                      <a:r>
                        <a:rPr lang="en-IN" sz="1800" dirty="0"/>
                        <a:t>BA Prog</a:t>
                      </a:r>
                    </a:p>
                  </a:txBody>
                  <a:tcPr marL="74926" marR="74926" marT="37463" marB="374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t>2022-23</a:t>
                      </a:r>
                    </a:p>
                  </a:txBody>
                  <a:tcPr marL="74926" marR="74926" marT="37463" marB="37463" anchor="ctr"/>
                </a:tc>
                <a:tc>
                  <a:txBody>
                    <a:bodyPr/>
                    <a:lstStyle/>
                    <a:p>
                      <a:r>
                        <a:rPr lang="en-IN" sz="1800" dirty="0"/>
                        <a:t>Accenture</a:t>
                      </a:r>
                    </a:p>
                  </a:txBody>
                  <a:tcPr marL="74926" marR="74926" marT="37463" marB="37463" anchor="ctr"/>
                </a:tc>
                <a:tc>
                  <a:txBody>
                    <a:bodyPr/>
                    <a:lstStyle/>
                    <a:p>
                      <a:r>
                        <a:rPr lang="en-IN" sz="1800" dirty="0"/>
                        <a:t>New Associates</a:t>
                      </a:r>
                    </a:p>
                  </a:txBody>
                  <a:tcPr marL="74926" marR="74926" marT="37463" marB="37463" anchor="ctr"/>
                </a:tc>
                <a:extLst>
                  <a:ext uri="{0D108BD9-81ED-4DB2-BD59-A6C34878D82A}">
                    <a16:rowId xmlns:a16="http://schemas.microsoft.com/office/drawing/2014/main" val="3349630962"/>
                  </a:ext>
                </a:extLst>
              </a:tr>
            </a:tbl>
          </a:graphicData>
        </a:graphic>
      </p:graphicFrame>
    </p:spTree>
    <p:extLst>
      <p:ext uri="{BB962C8B-B14F-4D97-AF65-F5344CB8AC3E}">
        <p14:creationId xmlns:p14="http://schemas.microsoft.com/office/powerpoint/2010/main" val="17032047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Rectangle 10">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graphicFrame>
        <p:nvGraphicFramePr>
          <p:cNvPr id="2" name="Table 1">
            <a:extLst>
              <a:ext uri="{FF2B5EF4-FFF2-40B4-BE49-F238E27FC236}">
                <a16:creationId xmlns:a16="http://schemas.microsoft.com/office/drawing/2014/main" id="{F14833D3-B231-4658-B15B-FE04337C187B}"/>
              </a:ext>
            </a:extLst>
          </p:cNvPr>
          <p:cNvGraphicFramePr>
            <a:graphicFrameLocks noGrp="1"/>
          </p:cNvGraphicFramePr>
          <p:nvPr>
            <p:extLst>
              <p:ext uri="{D42A27DB-BD31-4B8C-83A1-F6EECF244321}">
                <p14:modId xmlns:p14="http://schemas.microsoft.com/office/powerpoint/2010/main" val="3087122540"/>
              </p:ext>
            </p:extLst>
          </p:nvPr>
        </p:nvGraphicFramePr>
        <p:xfrm>
          <a:off x="1285875" y="715434"/>
          <a:ext cx="9439274" cy="5075981"/>
        </p:xfrm>
        <a:graphic>
          <a:graphicData uri="http://schemas.openxmlformats.org/drawingml/2006/table">
            <a:tbl>
              <a:tblPr firstRow="1" bandRow="1">
                <a:tableStyleId>{5C22544A-7EE6-4342-B048-85BDC9FD1C3A}</a:tableStyleId>
              </a:tblPr>
              <a:tblGrid>
                <a:gridCol w="1860958">
                  <a:extLst>
                    <a:ext uri="{9D8B030D-6E8A-4147-A177-3AD203B41FA5}">
                      <a16:colId xmlns:a16="http://schemas.microsoft.com/office/drawing/2014/main" val="2820998315"/>
                    </a:ext>
                  </a:extLst>
                </a:gridCol>
                <a:gridCol w="1860958">
                  <a:extLst>
                    <a:ext uri="{9D8B030D-6E8A-4147-A177-3AD203B41FA5}">
                      <a16:colId xmlns:a16="http://schemas.microsoft.com/office/drawing/2014/main" val="2503013101"/>
                    </a:ext>
                  </a:extLst>
                </a:gridCol>
                <a:gridCol w="1860958">
                  <a:extLst>
                    <a:ext uri="{9D8B030D-6E8A-4147-A177-3AD203B41FA5}">
                      <a16:colId xmlns:a16="http://schemas.microsoft.com/office/drawing/2014/main" val="248225244"/>
                    </a:ext>
                  </a:extLst>
                </a:gridCol>
                <a:gridCol w="1860958">
                  <a:extLst>
                    <a:ext uri="{9D8B030D-6E8A-4147-A177-3AD203B41FA5}">
                      <a16:colId xmlns:a16="http://schemas.microsoft.com/office/drawing/2014/main" val="3532348880"/>
                    </a:ext>
                  </a:extLst>
                </a:gridCol>
                <a:gridCol w="1995442">
                  <a:extLst>
                    <a:ext uri="{9D8B030D-6E8A-4147-A177-3AD203B41FA5}">
                      <a16:colId xmlns:a16="http://schemas.microsoft.com/office/drawing/2014/main" val="2036057763"/>
                    </a:ext>
                  </a:extLst>
                </a:gridCol>
              </a:tblGrid>
              <a:tr h="379542">
                <a:tc>
                  <a:txBody>
                    <a:bodyPr/>
                    <a:lstStyle/>
                    <a:p>
                      <a:r>
                        <a:rPr lang="en-IN" sz="1700"/>
                        <a:t>Name</a:t>
                      </a:r>
                    </a:p>
                  </a:txBody>
                  <a:tcPr marL="86259" marR="86259" marT="43130" marB="43130"/>
                </a:tc>
                <a:tc>
                  <a:txBody>
                    <a:bodyPr/>
                    <a:lstStyle/>
                    <a:p>
                      <a:r>
                        <a:rPr lang="en-IN" sz="1700" dirty="0"/>
                        <a:t>Course</a:t>
                      </a:r>
                    </a:p>
                  </a:txBody>
                  <a:tcPr marL="86259" marR="86259" marT="43130" marB="43130"/>
                </a:tc>
                <a:tc>
                  <a:txBody>
                    <a:bodyPr/>
                    <a:lstStyle/>
                    <a:p>
                      <a:r>
                        <a:rPr lang="en-IN" sz="1700" dirty="0"/>
                        <a:t>Year</a:t>
                      </a:r>
                    </a:p>
                  </a:txBody>
                  <a:tcPr marL="86259" marR="86259" marT="43130" marB="43130"/>
                </a:tc>
                <a:tc>
                  <a:txBody>
                    <a:bodyPr/>
                    <a:lstStyle/>
                    <a:p>
                      <a:r>
                        <a:rPr lang="en-IN" sz="1700" dirty="0"/>
                        <a:t>Progression</a:t>
                      </a:r>
                    </a:p>
                  </a:txBody>
                  <a:tcPr marL="86259" marR="86259" marT="43130" marB="43130"/>
                </a:tc>
                <a:tc>
                  <a:txBody>
                    <a:bodyPr/>
                    <a:lstStyle/>
                    <a:p>
                      <a:r>
                        <a:rPr lang="en-IN" sz="1700" dirty="0"/>
                        <a:t>University</a:t>
                      </a:r>
                    </a:p>
                  </a:txBody>
                  <a:tcPr marL="86259" marR="86259" marT="43130" marB="43130"/>
                </a:tc>
                <a:extLst>
                  <a:ext uri="{0D108BD9-81ED-4DB2-BD59-A6C34878D82A}">
                    <a16:rowId xmlns:a16="http://schemas.microsoft.com/office/drawing/2014/main" val="3946824805"/>
                  </a:ext>
                </a:extLst>
              </a:tr>
              <a:tr h="897099">
                <a:tc>
                  <a:txBody>
                    <a:bodyPr/>
                    <a:lstStyle/>
                    <a:p>
                      <a:r>
                        <a:rPr lang="en-IN" sz="1700" dirty="0"/>
                        <a:t>Khushi Rajpal</a:t>
                      </a:r>
                    </a:p>
                  </a:txBody>
                  <a:tcPr marL="86259" marR="86259" marT="43130" marB="43130"/>
                </a:tc>
                <a:tc>
                  <a:txBody>
                    <a:bodyPr/>
                    <a:lstStyle/>
                    <a:p>
                      <a:r>
                        <a:rPr lang="en-IN" sz="1700"/>
                        <a:t>BA Prog</a:t>
                      </a:r>
                    </a:p>
                  </a:txBody>
                  <a:tcPr marL="86259" marR="86259" marT="43130" marB="43130"/>
                </a:tc>
                <a:tc>
                  <a:txBody>
                    <a:bodyPr/>
                    <a:lstStyle/>
                    <a:p>
                      <a:r>
                        <a:rPr lang="en-IN" sz="1700" dirty="0"/>
                        <a:t>2022-23</a:t>
                      </a:r>
                    </a:p>
                  </a:txBody>
                  <a:tcPr marL="86259" marR="86259" marT="43130" marB="43130"/>
                </a:tc>
                <a:tc>
                  <a:txBody>
                    <a:bodyPr/>
                    <a:lstStyle/>
                    <a:p>
                      <a:r>
                        <a:rPr lang="en-IN" sz="1700" dirty="0"/>
                        <a:t>MBA(Finance and Business Analytics)</a:t>
                      </a:r>
                    </a:p>
                  </a:txBody>
                  <a:tcPr marL="86259" marR="86259" marT="43130" marB="43130"/>
                </a:tc>
                <a:tc>
                  <a:txBody>
                    <a:bodyPr/>
                    <a:lstStyle/>
                    <a:p>
                      <a:r>
                        <a:rPr lang="en-IN" sz="1700" dirty="0"/>
                        <a:t>Bharti Vidyapeeth University Institute of Management and Research</a:t>
                      </a:r>
                    </a:p>
                  </a:txBody>
                  <a:tcPr marL="86259" marR="86259" marT="43130" marB="43130"/>
                </a:tc>
                <a:extLst>
                  <a:ext uri="{0D108BD9-81ED-4DB2-BD59-A6C34878D82A}">
                    <a16:rowId xmlns:a16="http://schemas.microsoft.com/office/drawing/2014/main" val="2664272115"/>
                  </a:ext>
                </a:extLst>
              </a:tr>
              <a:tr h="897099">
                <a:tc>
                  <a:txBody>
                    <a:bodyPr/>
                    <a:lstStyle/>
                    <a:p>
                      <a:r>
                        <a:rPr lang="en-IN" sz="1700" dirty="0"/>
                        <a:t>Srishti Gandhi</a:t>
                      </a:r>
                    </a:p>
                  </a:txBody>
                  <a:tcPr marL="86259" marR="86259" marT="43130" marB="43130"/>
                </a:tc>
                <a:tc>
                  <a:txBody>
                    <a:bodyPr/>
                    <a:lstStyle/>
                    <a:p>
                      <a:r>
                        <a:rPr lang="en-IN" sz="1700" dirty="0"/>
                        <a:t>BA Prog</a:t>
                      </a:r>
                    </a:p>
                  </a:txBody>
                  <a:tcPr marL="86259" marR="86259" marT="43130" marB="43130"/>
                </a:tc>
                <a:tc>
                  <a:txBody>
                    <a:bodyPr/>
                    <a:lstStyle/>
                    <a:p>
                      <a:r>
                        <a:rPr lang="en-IN" sz="1700" dirty="0"/>
                        <a:t>2022-23</a:t>
                      </a:r>
                    </a:p>
                  </a:txBody>
                  <a:tcPr marL="86259" marR="86259" marT="43130" marB="43130"/>
                </a:tc>
                <a:tc>
                  <a:txBody>
                    <a:bodyPr/>
                    <a:lstStyle/>
                    <a:p>
                      <a:r>
                        <a:rPr lang="en-IN" sz="1700" dirty="0"/>
                        <a:t>PGDM</a:t>
                      </a:r>
                    </a:p>
                  </a:txBody>
                  <a:tcPr marL="86259" marR="86259" marT="43130" marB="43130"/>
                </a:tc>
                <a:tc>
                  <a:txBody>
                    <a:bodyPr/>
                    <a:lstStyle/>
                    <a:p>
                      <a:r>
                        <a:rPr lang="en-IN" sz="1700" dirty="0"/>
                        <a:t>Birla Institute of Management Technology</a:t>
                      </a:r>
                    </a:p>
                  </a:txBody>
                  <a:tcPr marL="86259" marR="86259" marT="43130" marB="43130"/>
                </a:tc>
                <a:extLst>
                  <a:ext uri="{0D108BD9-81ED-4DB2-BD59-A6C34878D82A}">
                    <a16:rowId xmlns:a16="http://schemas.microsoft.com/office/drawing/2014/main" val="3212318558"/>
                  </a:ext>
                </a:extLst>
              </a:tr>
              <a:tr h="638320">
                <a:tc>
                  <a:txBody>
                    <a:bodyPr/>
                    <a:lstStyle/>
                    <a:p>
                      <a:r>
                        <a:rPr lang="en-IN" sz="1700" dirty="0"/>
                        <a:t>Vinita Bhardwaj</a:t>
                      </a:r>
                    </a:p>
                  </a:txBody>
                  <a:tcPr marL="86259" marR="86259" marT="43130" marB="43130"/>
                </a:tc>
                <a:tc>
                  <a:txBody>
                    <a:bodyPr/>
                    <a:lstStyle/>
                    <a:p>
                      <a:r>
                        <a:rPr lang="en-IN" sz="1700" dirty="0"/>
                        <a:t>BA Prog</a:t>
                      </a:r>
                    </a:p>
                  </a:txBody>
                  <a:tcPr marL="86259" marR="86259" marT="43130" marB="43130"/>
                </a:tc>
                <a:tc>
                  <a:txBody>
                    <a:bodyPr/>
                    <a:lstStyle/>
                    <a:p>
                      <a:r>
                        <a:rPr lang="en-IN" sz="1700" dirty="0"/>
                        <a:t>2022-23</a:t>
                      </a:r>
                    </a:p>
                  </a:txBody>
                  <a:tcPr marL="86259" marR="86259" marT="43130" marB="43130"/>
                </a:tc>
                <a:tc>
                  <a:txBody>
                    <a:bodyPr/>
                    <a:lstStyle/>
                    <a:p>
                      <a:r>
                        <a:rPr lang="en-IN" sz="1700" dirty="0"/>
                        <a:t>LLB</a:t>
                      </a:r>
                    </a:p>
                  </a:txBody>
                  <a:tcPr marL="86259" marR="86259" marT="43130" marB="43130"/>
                </a:tc>
                <a:tc>
                  <a:txBody>
                    <a:bodyPr/>
                    <a:lstStyle/>
                    <a:p>
                      <a:r>
                        <a:rPr lang="en-IN" sz="1700" dirty="0"/>
                        <a:t>National Forensic Science University, Gandhinagar</a:t>
                      </a:r>
                    </a:p>
                  </a:txBody>
                  <a:tcPr marL="86259" marR="86259" marT="43130" marB="43130"/>
                </a:tc>
                <a:extLst>
                  <a:ext uri="{0D108BD9-81ED-4DB2-BD59-A6C34878D82A}">
                    <a16:rowId xmlns:a16="http://schemas.microsoft.com/office/drawing/2014/main" val="2472259158"/>
                  </a:ext>
                </a:extLst>
              </a:tr>
              <a:tr h="431298">
                <a:tc>
                  <a:txBody>
                    <a:bodyPr/>
                    <a:lstStyle/>
                    <a:p>
                      <a:r>
                        <a:rPr lang="en-IN" sz="1700" dirty="0"/>
                        <a:t>Suhani Agarwal</a:t>
                      </a:r>
                    </a:p>
                  </a:txBody>
                  <a:tcPr marL="86259" marR="86259" marT="43130" marB="4313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700" dirty="0"/>
                        <a:t>BA Prog</a:t>
                      </a:r>
                    </a:p>
                    <a:p>
                      <a:endParaRPr lang="en-IN" sz="1700" dirty="0"/>
                    </a:p>
                  </a:txBody>
                  <a:tcPr marL="86259" marR="86259" marT="43130" marB="43130"/>
                </a:tc>
                <a:tc>
                  <a:txBody>
                    <a:bodyPr/>
                    <a:lstStyle/>
                    <a:p>
                      <a:r>
                        <a:rPr lang="en-IN" sz="1700" dirty="0"/>
                        <a:t>2023-24</a:t>
                      </a:r>
                    </a:p>
                  </a:txBody>
                  <a:tcPr marL="86259" marR="86259" marT="43130" marB="43130"/>
                </a:tc>
                <a:tc>
                  <a:txBody>
                    <a:bodyPr/>
                    <a:lstStyle/>
                    <a:p>
                      <a:r>
                        <a:rPr lang="en-IN" sz="1700" dirty="0"/>
                        <a:t>MBA</a:t>
                      </a:r>
                    </a:p>
                  </a:txBody>
                  <a:tcPr marL="86259" marR="86259" marT="43130" marB="43130"/>
                </a:tc>
                <a:tc>
                  <a:txBody>
                    <a:bodyPr/>
                    <a:lstStyle/>
                    <a:p>
                      <a:r>
                        <a:rPr lang="en-IN" sz="1700" dirty="0"/>
                        <a:t>Sharda University</a:t>
                      </a:r>
                    </a:p>
                  </a:txBody>
                  <a:tcPr marL="86259" marR="86259" marT="43130" marB="43130"/>
                </a:tc>
                <a:extLst>
                  <a:ext uri="{0D108BD9-81ED-4DB2-BD59-A6C34878D82A}">
                    <a16:rowId xmlns:a16="http://schemas.microsoft.com/office/drawing/2014/main" val="4049266621"/>
                  </a:ext>
                </a:extLst>
              </a:tr>
              <a:tr h="431298">
                <a:tc>
                  <a:txBody>
                    <a:bodyPr/>
                    <a:lstStyle/>
                    <a:p>
                      <a:r>
                        <a:rPr lang="en-IN" sz="1700" dirty="0" err="1"/>
                        <a:t>Subhangi</a:t>
                      </a:r>
                      <a:r>
                        <a:rPr lang="en-IN" sz="1700" dirty="0"/>
                        <a:t> </a:t>
                      </a:r>
                      <a:r>
                        <a:rPr lang="en-IN" sz="1700" dirty="0" err="1"/>
                        <a:t>Basantia</a:t>
                      </a:r>
                      <a:endParaRPr lang="en-IN" sz="1700" dirty="0"/>
                    </a:p>
                  </a:txBody>
                  <a:tcPr marL="86259" marR="86259" marT="43130" marB="4313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700" dirty="0"/>
                        <a:t>BA Prog</a:t>
                      </a:r>
                    </a:p>
                    <a:p>
                      <a:endParaRPr lang="en-IN" sz="1700" dirty="0"/>
                    </a:p>
                  </a:txBody>
                  <a:tcPr marL="86259" marR="86259" marT="43130" marB="43130"/>
                </a:tc>
                <a:tc>
                  <a:txBody>
                    <a:bodyPr/>
                    <a:lstStyle/>
                    <a:p>
                      <a:r>
                        <a:rPr lang="en-IN" sz="1700" dirty="0"/>
                        <a:t>2023-24</a:t>
                      </a:r>
                    </a:p>
                  </a:txBody>
                  <a:tcPr marL="86259" marR="86259" marT="43130" marB="43130"/>
                </a:tc>
                <a:tc>
                  <a:txBody>
                    <a:bodyPr/>
                    <a:lstStyle/>
                    <a:p>
                      <a:r>
                        <a:rPr lang="en-IN" sz="1700" dirty="0"/>
                        <a:t>Information Security</a:t>
                      </a:r>
                    </a:p>
                  </a:txBody>
                  <a:tcPr marL="86259" marR="86259" marT="43130" marB="43130"/>
                </a:tc>
                <a:tc>
                  <a:txBody>
                    <a:bodyPr/>
                    <a:lstStyle/>
                    <a:p>
                      <a:r>
                        <a:rPr lang="en-IN" sz="1700" dirty="0"/>
                        <a:t>IGNOU</a:t>
                      </a:r>
                    </a:p>
                  </a:txBody>
                  <a:tcPr marL="86259" marR="86259" marT="43130" marB="43130"/>
                </a:tc>
                <a:extLst>
                  <a:ext uri="{0D108BD9-81ED-4DB2-BD59-A6C34878D82A}">
                    <a16:rowId xmlns:a16="http://schemas.microsoft.com/office/drawing/2014/main" val="1689327842"/>
                  </a:ext>
                </a:extLst>
              </a:tr>
              <a:tr h="431298">
                <a:tc>
                  <a:txBody>
                    <a:bodyPr/>
                    <a:lstStyle/>
                    <a:p>
                      <a:r>
                        <a:rPr lang="en-IN" sz="1700" dirty="0"/>
                        <a:t>Shweta Sharma</a:t>
                      </a:r>
                    </a:p>
                  </a:txBody>
                  <a:tcPr marL="86259" marR="86259" marT="43130" marB="4313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700" dirty="0"/>
                        <a:t>BA Prog</a:t>
                      </a:r>
                    </a:p>
                    <a:p>
                      <a:endParaRPr lang="en-IN" sz="1700" dirty="0"/>
                    </a:p>
                  </a:txBody>
                  <a:tcPr marL="86259" marR="86259" marT="43130" marB="43130"/>
                </a:tc>
                <a:tc>
                  <a:txBody>
                    <a:bodyPr/>
                    <a:lstStyle/>
                    <a:p>
                      <a:r>
                        <a:rPr lang="en-IN" sz="1700" dirty="0"/>
                        <a:t>2023-24</a:t>
                      </a:r>
                    </a:p>
                  </a:txBody>
                  <a:tcPr marL="86259" marR="86259" marT="43130" marB="43130"/>
                </a:tc>
                <a:tc>
                  <a:txBody>
                    <a:bodyPr/>
                    <a:lstStyle/>
                    <a:p>
                      <a:r>
                        <a:rPr lang="en-IN" sz="1700" dirty="0" err="1"/>
                        <a:t>M.Ed</a:t>
                      </a:r>
                      <a:endParaRPr lang="en-IN" sz="1700" dirty="0"/>
                    </a:p>
                  </a:txBody>
                  <a:tcPr marL="86259" marR="86259" marT="43130" marB="43130"/>
                </a:tc>
                <a:tc>
                  <a:txBody>
                    <a:bodyPr/>
                    <a:lstStyle/>
                    <a:p>
                      <a:r>
                        <a:rPr lang="en-IN" sz="1700" dirty="0"/>
                        <a:t>GGSIPU</a:t>
                      </a:r>
                    </a:p>
                  </a:txBody>
                  <a:tcPr marL="86259" marR="86259" marT="43130" marB="43130"/>
                </a:tc>
                <a:extLst>
                  <a:ext uri="{0D108BD9-81ED-4DB2-BD59-A6C34878D82A}">
                    <a16:rowId xmlns:a16="http://schemas.microsoft.com/office/drawing/2014/main" val="3545914367"/>
                  </a:ext>
                </a:extLst>
              </a:tr>
            </a:tbl>
          </a:graphicData>
        </a:graphic>
      </p:graphicFrame>
    </p:spTree>
    <p:extLst>
      <p:ext uri="{BB962C8B-B14F-4D97-AF65-F5344CB8AC3E}">
        <p14:creationId xmlns:p14="http://schemas.microsoft.com/office/powerpoint/2010/main" val="3900517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73A42-A6DE-45F9-AAD2-89D85E6D114D}"/>
              </a:ext>
            </a:extLst>
          </p:cNvPr>
          <p:cNvSpPr txBox="1">
            <a:spLocks/>
          </p:cNvSpPr>
          <p:nvPr/>
        </p:nvSpPr>
        <p:spPr>
          <a:xfrm>
            <a:off x="838200" y="365125"/>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IN" sz="4000">
                <a:latin typeface="+mn-lt"/>
              </a:rPr>
              <a:t>Road Map</a:t>
            </a:r>
            <a:endParaRPr lang="en-IN" sz="4000" dirty="0">
              <a:latin typeface="+mn-lt"/>
            </a:endParaRPr>
          </a:p>
        </p:txBody>
      </p:sp>
      <p:graphicFrame>
        <p:nvGraphicFramePr>
          <p:cNvPr id="3" name="Content Placeholder 12">
            <a:extLst>
              <a:ext uri="{FF2B5EF4-FFF2-40B4-BE49-F238E27FC236}">
                <a16:creationId xmlns:a16="http://schemas.microsoft.com/office/drawing/2014/main" id="{395C6FD1-F6B4-4906-99A8-70732FB47FF3}"/>
              </a:ext>
            </a:extLst>
          </p:cNvPr>
          <p:cNvGraphicFramePr>
            <a:graphicFrameLocks/>
          </p:cNvGraphicFramePr>
          <p:nvPr>
            <p:extLst>
              <p:ext uri="{D42A27DB-BD31-4B8C-83A1-F6EECF244321}">
                <p14:modId xmlns:p14="http://schemas.microsoft.com/office/powerpoint/2010/main" val="122207640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6231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6">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FD3ACC67-2B01-43C9-A98B-0BAC77EE7B20}"/>
              </a:ext>
            </a:extLst>
          </p:cNvPr>
          <p:cNvSpPr txBox="1"/>
          <p:nvPr/>
        </p:nvSpPr>
        <p:spPr>
          <a:xfrm>
            <a:off x="838200" y="127053"/>
            <a:ext cx="10515600" cy="1505883"/>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3600" b="1" kern="1200" dirty="0">
                <a:solidFill>
                  <a:schemeClr val="tx1"/>
                </a:solidFill>
                <a:latin typeface="+mj-lt"/>
                <a:ea typeface="+mj-ea"/>
                <a:cs typeface="+mj-cs"/>
              </a:rPr>
              <a:t>Students Details- 2023-24</a:t>
            </a:r>
          </a:p>
        </p:txBody>
      </p:sp>
      <p:graphicFrame>
        <p:nvGraphicFramePr>
          <p:cNvPr id="2" name="Table 1">
            <a:extLst>
              <a:ext uri="{FF2B5EF4-FFF2-40B4-BE49-F238E27FC236}">
                <a16:creationId xmlns:a16="http://schemas.microsoft.com/office/drawing/2014/main" id="{4A024FE9-B887-48D7-BB8B-0A15F05D38DC}"/>
              </a:ext>
            </a:extLst>
          </p:cNvPr>
          <p:cNvGraphicFramePr>
            <a:graphicFrameLocks noGrp="1"/>
          </p:cNvGraphicFramePr>
          <p:nvPr>
            <p:extLst>
              <p:ext uri="{D42A27DB-BD31-4B8C-83A1-F6EECF244321}">
                <p14:modId xmlns:p14="http://schemas.microsoft.com/office/powerpoint/2010/main" val="1968197101"/>
              </p:ext>
            </p:extLst>
          </p:nvPr>
        </p:nvGraphicFramePr>
        <p:xfrm>
          <a:off x="907825" y="1421887"/>
          <a:ext cx="10445975" cy="3699042"/>
        </p:xfrm>
        <a:graphic>
          <a:graphicData uri="http://schemas.openxmlformats.org/drawingml/2006/table">
            <a:tbl>
              <a:tblPr firstRow="1" bandRow="1">
                <a:tableStyleId>{5C22544A-7EE6-4342-B048-85BDC9FD1C3A}</a:tableStyleId>
              </a:tblPr>
              <a:tblGrid>
                <a:gridCol w="1542565">
                  <a:extLst>
                    <a:ext uri="{9D8B030D-6E8A-4147-A177-3AD203B41FA5}">
                      <a16:colId xmlns:a16="http://schemas.microsoft.com/office/drawing/2014/main" val="1217988001"/>
                    </a:ext>
                  </a:extLst>
                </a:gridCol>
                <a:gridCol w="1540585">
                  <a:extLst>
                    <a:ext uri="{9D8B030D-6E8A-4147-A177-3AD203B41FA5}">
                      <a16:colId xmlns:a16="http://schemas.microsoft.com/office/drawing/2014/main" val="3092107374"/>
                    </a:ext>
                  </a:extLst>
                </a:gridCol>
                <a:gridCol w="1590675">
                  <a:extLst>
                    <a:ext uri="{9D8B030D-6E8A-4147-A177-3AD203B41FA5}">
                      <a16:colId xmlns:a16="http://schemas.microsoft.com/office/drawing/2014/main" val="1469507013"/>
                    </a:ext>
                  </a:extLst>
                </a:gridCol>
                <a:gridCol w="1859324">
                  <a:extLst>
                    <a:ext uri="{9D8B030D-6E8A-4147-A177-3AD203B41FA5}">
                      <a16:colId xmlns:a16="http://schemas.microsoft.com/office/drawing/2014/main" val="188088360"/>
                    </a:ext>
                  </a:extLst>
                </a:gridCol>
                <a:gridCol w="1332424">
                  <a:extLst>
                    <a:ext uri="{9D8B030D-6E8A-4147-A177-3AD203B41FA5}">
                      <a16:colId xmlns:a16="http://schemas.microsoft.com/office/drawing/2014/main" val="720885181"/>
                    </a:ext>
                  </a:extLst>
                </a:gridCol>
                <a:gridCol w="1267165">
                  <a:extLst>
                    <a:ext uri="{9D8B030D-6E8A-4147-A177-3AD203B41FA5}">
                      <a16:colId xmlns:a16="http://schemas.microsoft.com/office/drawing/2014/main" val="1765068745"/>
                    </a:ext>
                  </a:extLst>
                </a:gridCol>
                <a:gridCol w="1313237">
                  <a:extLst>
                    <a:ext uri="{9D8B030D-6E8A-4147-A177-3AD203B41FA5}">
                      <a16:colId xmlns:a16="http://schemas.microsoft.com/office/drawing/2014/main" val="3795826597"/>
                    </a:ext>
                  </a:extLst>
                </a:gridCol>
              </a:tblGrid>
              <a:tr h="1147578">
                <a:tc>
                  <a:txBody>
                    <a:bodyPr/>
                    <a:lstStyle/>
                    <a:p>
                      <a:r>
                        <a:rPr lang="en-IN" sz="1700"/>
                        <a:t>Name Of Program</a:t>
                      </a:r>
                    </a:p>
                  </a:txBody>
                  <a:tcPr marL="85819" marR="85819" marT="42909" marB="42909"/>
                </a:tc>
                <a:tc>
                  <a:txBody>
                    <a:bodyPr/>
                    <a:lstStyle/>
                    <a:p>
                      <a:pPr algn="ctr"/>
                      <a:r>
                        <a:rPr lang="en-IN" sz="1700" dirty="0"/>
                        <a:t>Intake Capacity</a:t>
                      </a:r>
                    </a:p>
                  </a:txBody>
                  <a:tcPr marL="85819" marR="85819" marT="42909" marB="42909"/>
                </a:tc>
                <a:tc>
                  <a:txBody>
                    <a:bodyPr/>
                    <a:lstStyle/>
                    <a:p>
                      <a:pPr algn="ctr"/>
                      <a:r>
                        <a:rPr lang="en-IN" sz="1700" dirty="0"/>
                        <a:t>Enrolment</a:t>
                      </a:r>
                    </a:p>
                  </a:txBody>
                  <a:tcPr marL="85819" marR="85819" marT="42909" marB="42909"/>
                </a:tc>
                <a:tc>
                  <a:txBody>
                    <a:bodyPr/>
                    <a:lstStyle/>
                    <a:p>
                      <a:pPr algn="ctr"/>
                      <a:r>
                        <a:rPr lang="en-IN" sz="1700"/>
                        <a:t>From the state  where University is Located</a:t>
                      </a:r>
                    </a:p>
                  </a:txBody>
                  <a:tcPr marL="85819" marR="85819" marT="42909" marB="42909"/>
                </a:tc>
                <a:tc>
                  <a:txBody>
                    <a:bodyPr/>
                    <a:lstStyle/>
                    <a:p>
                      <a:pPr algn="ctr"/>
                      <a:r>
                        <a:rPr lang="en-IN" sz="1700"/>
                        <a:t>From Other State of India</a:t>
                      </a:r>
                    </a:p>
                  </a:txBody>
                  <a:tcPr marL="85819" marR="85819" marT="42909" marB="42909"/>
                </a:tc>
                <a:tc>
                  <a:txBody>
                    <a:bodyPr/>
                    <a:lstStyle/>
                    <a:p>
                      <a:pPr algn="ctr"/>
                      <a:r>
                        <a:rPr lang="en-IN" sz="1700"/>
                        <a:t>Number of Student Graduating</a:t>
                      </a:r>
                    </a:p>
                  </a:txBody>
                  <a:tcPr marL="85819" marR="85819" marT="42909" marB="42909"/>
                </a:tc>
                <a:tc>
                  <a:txBody>
                    <a:bodyPr/>
                    <a:lstStyle/>
                    <a:p>
                      <a:pPr algn="ctr"/>
                      <a:r>
                        <a:rPr lang="en-IN" sz="1700"/>
                        <a:t>Student Progression to Higher Studies</a:t>
                      </a:r>
                    </a:p>
                  </a:txBody>
                  <a:tcPr marL="85819" marR="85819" marT="42909" marB="42909"/>
                </a:tc>
                <a:extLst>
                  <a:ext uri="{0D108BD9-81ED-4DB2-BD59-A6C34878D82A}">
                    <a16:rowId xmlns:a16="http://schemas.microsoft.com/office/drawing/2014/main" val="2116630732"/>
                  </a:ext>
                </a:extLst>
              </a:tr>
              <a:tr h="1147578">
                <a:tc>
                  <a:txBody>
                    <a:bodyPr/>
                    <a:lstStyle/>
                    <a:p>
                      <a:r>
                        <a:rPr lang="en-IN" sz="1700"/>
                        <a:t>B.A Prog (Computer Application + Economics)</a:t>
                      </a:r>
                    </a:p>
                  </a:txBody>
                  <a:tcPr marL="85819" marR="85819" marT="42909" marB="42909"/>
                </a:tc>
                <a:tc>
                  <a:txBody>
                    <a:bodyPr/>
                    <a:lstStyle/>
                    <a:p>
                      <a:pPr algn="ctr"/>
                      <a:r>
                        <a:rPr lang="en-IN" sz="1700" dirty="0"/>
                        <a:t>21</a:t>
                      </a:r>
                    </a:p>
                  </a:txBody>
                  <a:tcPr marL="85819" marR="85819" marT="42909" marB="42909"/>
                </a:tc>
                <a:tc>
                  <a:txBody>
                    <a:bodyPr/>
                    <a:lstStyle/>
                    <a:p>
                      <a:pPr algn="ctr"/>
                      <a:r>
                        <a:rPr lang="en-IN" sz="1700" dirty="0"/>
                        <a:t>15</a:t>
                      </a:r>
                    </a:p>
                  </a:txBody>
                  <a:tcPr marL="85819" marR="85819" marT="42909" marB="42909"/>
                </a:tc>
                <a:tc>
                  <a:txBody>
                    <a:bodyPr/>
                    <a:lstStyle/>
                    <a:p>
                      <a:pPr algn="ctr"/>
                      <a:r>
                        <a:rPr lang="en-IN" sz="1700" dirty="0"/>
                        <a:t>07</a:t>
                      </a:r>
                    </a:p>
                  </a:txBody>
                  <a:tcPr marL="85819" marR="85819" marT="42909" marB="42909"/>
                </a:tc>
                <a:tc>
                  <a:txBody>
                    <a:bodyPr/>
                    <a:lstStyle/>
                    <a:p>
                      <a:pPr algn="ctr"/>
                      <a:r>
                        <a:rPr lang="en-IN" sz="1700" dirty="0"/>
                        <a:t>08</a:t>
                      </a:r>
                    </a:p>
                  </a:txBody>
                  <a:tcPr marL="85819" marR="85819" marT="42909" marB="42909"/>
                </a:tc>
                <a:tc>
                  <a:txBody>
                    <a:bodyPr/>
                    <a:lstStyle/>
                    <a:p>
                      <a:pPr algn="ctr"/>
                      <a:r>
                        <a:rPr lang="en-IN" sz="1700" dirty="0"/>
                        <a:t>19</a:t>
                      </a:r>
                    </a:p>
                  </a:txBody>
                  <a:tcPr marL="85819" marR="85819" marT="42909" marB="42909"/>
                </a:tc>
                <a:tc rowSpan="2">
                  <a:txBody>
                    <a:bodyPr/>
                    <a:lstStyle/>
                    <a:p>
                      <a:pPr algn="ctr"/>
                      <a:r>
                        <a:rPr lang="en-IN" sz="1700" dirty="0"/>
                        <a:t>20</a:t>
                      </a:r>
                    </a:p>
                    <a:p>
                      <a:pPr algn="ctr"/>
                      <a:endParaRPr lang="en-IN" sz="1700" dirty="0"/>
                    </a:p>
                  </a:txBody>
                  <a:tcPr marL="85819" marR="85819" marT="42909" marB="42909"/>
                </a:tc>
                <a:extLst>
                  <a:ext uri="{0D108BD9-81ED-4DB2-BD59-A6C34878D82A}">
                    <a16:rowId xmlns:a16="http://schemas.microsoft.com/office/drawing/2014/main" val="2966968785"/>
                  </a:ext>
                </a:extLst>
              </a:tr>
              <a:tr h="1403886">
                <a:tc>
                  <a:txBody>
                    <a:bodyPr/>
                    <a:lstStyle/>
                    <a:p>
                      <a:r>
                        <a:rPr lang="en-IN" sz="1700" dirty="0"/>
                        <a:t>B.A Prog. (Computer Application + Political Science)</a:t>
                      </a:r>
                    </a:p>
                  </a:txBody>
                  <a:tcPr marL="85819" marR="85819" marT="42909" marB="42909"/>
                </a:tc>
                <a:tc>
                  <a:txBody>
                    <a:bodyPr/>
                    <a:lstStyle/>
                    <a:p>
                      <a:pPr algn="ctr"/>
                      <a:r>
                        <a:rPr lang="en-IN" sz="1700" dirty="0"/>
                        <a:t>23</a:t>
                      </a:r>
                    </a:p>
                  </a:txBody>
                  <a:tcPr marL="85819" marR="85819" marT="42909" marB="42909"/>
                </a:tc>
                <a:tc>
                  <a:txBody>
                    <a:bodyPr/>
                    <a:lstStyle/>
                    <a:p>
                      <a:pPr algn="ctr"/>
                      <a:r>
                        <a:rPr lang="en-IN" sz="1700" dirty="0"/>
                        <a:t>18</a:t>
                      </a:r>
                    </a:p>
                  </a:txBody>
                  <a:tcPr marL="85819" marR="85819" marT="42909" marB="42909"/>
                </a:tc>
                <a:tc>
                  <a:txBody>
                    <a:bodyPr/>
                    <a:lstStyle/>
                    <a:p>
                      <a:pPr algn="ctr"/>
                      <a:r>
                        <a:rPr lang="en-IN" sz="1700" dirty="0"/>
                        <a:t>09</a:t>
                      </a:r>
                    </a:p>
                  </a:txBody>
                  <a:tcPr marL="85819" marR="85819" marT="42909" marB="42909"/>
                </a:tc>
                <a:tc>
                  <a:txBody>
                    <a:bodyPr/>
                    <a:lstStyle/>
                    <a:p>
                      <a:pPr algn="ctr"/>
                      <a:r>
                        <a:rPr lang="en-IN" sz="1700" dirty="0"/>
                        <a:t>09</a:t>
                      </a:r>
                    </a:p>
                  </a:txBody>
                  <a:tcPr marL="85819" marR="85819" marT="42909" marB="42909"/>
                </a:tc>
                <a:tc>
                  <a:txBody>
                    <a:bodyPr/>
                    <a:lstStyle/>
                    <a:p>
                      <a:pPr algn="ctr"/>
                      <a:r>
                        <a:rPr lang="en-IN" sz="1700" dirty="0"/>
                        <a:t>22</a:t>
                      </a:r>
                    </a:p>
                  </a:txBody>
                  <a:tcPr marL="85819" marR="85819" marT="42909" marB="42909"/>
                </a:tc>
                <a:tc vMerge="1">
                  <a:txBody>
                    <a:bodyPr/>
                    <a:lstStyle/>
                    <a:p>
                      <a:endParaRPr lang="en-IN" dirty="0"/>
                    </a:p>
                  </a:txBody>
                  <a:tcPr/>
                </a:tc>
                <a:extLst>
                  <a:ext uri="{0D108BD9-81ED-4DB2-BD59-A6C34878D82A}">
                    <a16:rowId xmlns:a16="http://schemas.microsoft.com/office/drawing/2014/main" val="1344875734"/>
                  </a:ext>
                </a:extLst>
              </a:tr>
            </a:tbl>
          </a:graphicData>
        </a:graphic>
      </p:graphicFrame>
    </p:spTree>
    <p:extLst>
      <p:ext uri="{BB962C8B-B14F-4D97-AF65-F5344CB8AC3E}">
        <p14:creationId xmlns:p14="http://schemas.microsoft.com/office/powerpoint/2010/main" val="2407905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6">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FD3ACC67-2B01-43C9-A98B-0BAC77EE7B20}"/>
              </a:ext>
            </a:extLst>
          </p:cNvPr>
          <p:cNvSpPr txBox="1"/>
          <p:nvPr/>
        </p:nvSpPr>
        <p:spPr>
          <a:xfrm>
            <a:off x="838200" y="127053"/>
            <a:ext cx="10515600" cy="1505883"/>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3600" b="1" kern="1200" dirty="0">
                <a:solidFill>
                  <a:schemeClr val="tx1"/>
                </a:solidFill>
                <a:latin typeface="Times New Roman" panose="02020603050405020304" pitchFamily="18" charset="0"/>
                <a:ea typeface="+mj-ea"/>
                <a:cs typeface="Times New Roman" panose="02020603050405020304" pitchFamily="18" charset="0"/>
              </a:rPr>
              <a:t>Students Details- 2024-25</a:t>
            </a:r>
          </a:p>
        </p:txBody>
      </p:sp>
      <p:graphicFrame>
        <p:nvGraphicFramePr>
          <p:cNvPr id="2" name="Table 1">
            <a:extLst>
              <a:ext uri="{FF2B5EF4-FFF2-40B4-BE49-F238E27FC236}">
                <a16:creationId xmlns:a16="http://schemas.microsoft.com/office/drawing/2014/main" id="{4A024FE9-B887-48D7-BB8B-0A15F05D38DC}"/>
              </a:ext>
            </a:extLst>
          </p:cNvPr>
          <p:cNvGraphicFramePr>
            <a:graphicFrameLocks noGrp="1"/>
          </p:cNvGraphicFramePr>
          <p:nvPr>
            <p:extLst>
              <p:ext uri="{D42A27DB-BD31-4B8C-83A1-F6EECF244321}">
                <p14:modId xmlns:p14="http://schemas.microsoft.com/office/powerpoint/2010/main" val="676449358"/>
              </p:ext>
            </p:extLst>
          </p:nvPr>
        </p:nvGraphicFramePr>
        <p:xfrm>
          <a:off x="692460" y="1632935"/>
          <a:ext cx="11159230" cy="3556151"/>
        </p:xfrm>
        <a:graphic>
          <a:graphicData uri="http://schemas.openxmlformats.org/drawingml/2006/table">
            <a:tbl>
              <a:tblPr firstRow="1" bandRow="1">
                <a:tableStyleId>{5C22544A-7EE6-4342-B048-85BDC9FD1C3A}</a:tableStyleId>
              </a:tblPr>
              <a:tblGrid>
                <a:gridCol w="4399840">
                  <a:extLst>
                    <a:ext uri="{9D8B030D-6E8A-4147-A177-3AD203B41FA5}">
                      <a16:colId xmlns:a16="http://schemas.microsoft.com/office/drawing/2014/main" val="1217988001"/>
                    </a:ext>
                  </a:extLst>
                </a:gridCol>
                <a:gridCol w="1371960">
                  <a:extLst>
                    <a:ext uri="{9D8B030D-6E8A-4147-A177-3AD203B41FA5}">
                      <a16:colId xmlns:a16="http://schemas.microsoft.com/office/drawing/2014/main" val="3092107374"/>
                    </a:ext>
                  </a:extLst>
                </a:gridCol>
                <a:gridCol w="1416567">
                  <a:extLst>
                    <a:ext uri="{9D8B030D-6E8A-4147-A177-3AD203B41FA5}">
                      <a16:colId xmlns:a16="http://schemas.microsoft.com/office/drawing/2014/main" val="1469507013"/>
                    </a:ext>
                  </a:extLst>
                </a:gridCol>
                <a:gridCol w="1655812">
                  <a:extLst>
                    <a:ext uri="{9D8B030D-6E8A-4147-A177-3AD203B41FA5}">
                      <a16:colId xmlns:a16="http://schemas.microsoft.com/office/drawing/2014/main" val="188088360"/>
                    </a:ext>
                  </a:extLst>
                </a:gridCol>
                <a:gridCol w="2315051">
                  <a:extLst>
                    <a:ext uri="{9D8B030D-6E8A-4147-A177-3AD203B41FA5}">
                      <a16:colId xmlns:a16="http://schemas.microsoft.com/office/drawing/2014/main" val="720885181"/>
                    </a:ext>
                  </a:extLst>
                </a:gridCol>
              </a:tblGrid>
              <a:tr h="1094752">
                <a:tc>
                  <a:txBody>
                    <a:bodyPr/>
                    <a:lstStyle/>
                    <a:p>
                      <a:r>
                        <a:rPr lang="en-IN" sz="1700"/>
                        <a:t>Name Of Program</a:t>
                      </a:r>
                    </a:p>
                  </a:txBody>
                  <a:tcPr marL="85819" marR="85819" marT="42909" marB="42909"/>
                </a:tc>
                <a:tc>
                  <a:txBody>
                    <a:bodyPr/>
                    <a:lstStyle/>
                    <a:p>
                      <a:r>
                        <a:rPr lang="en-IN" sz="1700" dirty="0"/>
                        <a:t>Intake Capacity</a:t>
                      </a:r>
                    </a:p>
                  </a:txBody>
                  <a:tcPr marL="85819" marR="85819" marT="42909" marB="42909"/>
                </a:tc>
                <a:tc>
                  <a:txBody>
                    <a:bodyPr/>
                    <a:lstStyle/>
                    <a:p>
                      <a:r>
                        <a:rPr lang="en-IN" sz="1700" dirty="0" err="1"/>
                        <a:t>Enrollment</a:t>
                      </a:r>
                      <a:endParaRPr lang="en-IN" sz="1700" dirty="0"/>
                    </a:p>
                  </a:txBody>
                  <a:tcPr marL="85819" marR="85819" marT="42909" marB="42909"/>
                </a:tc>
                <a:tc>
                  <a:txBody>
                    <a:bodyPr/>
                    <a:lstStyle/>
                    <a:p>
                      <a:r>
                        <a:rPr lang="en-IN" sz="1700"/>
                        <a:t>From the state  where University is Located</a:t>
                      </a:r>
                    </a:p>
                  </a:txBody>
                  <a:tcPr marL="85819" marR="85819" marT="42909" marB="42909"/>
                </a:tc>
                <a:tc>
                  <a:txBody>
                    <a:bodyPr/>
                    <a:lstStyle/>
                    <a:p>
                      <a:r>
                        <a:rPr lang="en-IN" sz="1700" dirty="0"/>
                        <a:t>From Other State of India</a:t>
                      </a:r>
                    </a:p>
                  </a:txBody>
                  <a:tcPr marL="85819" marR="85819" marT="42909" marB="42909"/>
                </a:tc>
                <a:extLst>
                  <a:ext uri="{0D108BD9-81ED-4DB2-BD59-A6C34878D82A}">
                    <a16:rowId xmlns:a16="http://schemas.microsoft.com/office/drawing/2014/main" val="2116630732"/>
                  </a:ext>
                </a:extLst>
              </a:tr>
              <a:tr h="1094752">
                <a:tc>
                  <a:txBody>
                    <a:bodyPr/>
                    <a:lstStyle/>
                    <a:p>
                      <a:r>
                        <a:rPr lang="en-IN" sz="1700" dirty="0"/>
                        <a:t>B.A Prog (Computer Application + Economics)</a:t>
                      </a:r>
                    </a:p>
                  </a:txBody>
                  <a:tcPr marL="85819" marR="85819" marT="42909" marB="42909"/>
                </a:tc>
                <a:tc>
                  <a:txBody>
                    <a:bodyPr/>
                    <a:lstStyle/>
                    <a:p>
                      <a:r>
                        <a:rPr lang="en-IN" sz="1700" dirty="0"/>
                        <a:t>21</a:t>
                      </a:r>
                    </a:p>
                  </a:txBody>
                  <a:tcPr marL="85819" marR="85819" marT="42909" marB="42909"/>
                </a:tc>
                <a:tc>
                  <a:txBody>
                    <a:bodyPr/>
                    <a:lstStyle/>
                    <a:p>
                      <a:r>
                        <a:rPr lang="en-IN" sz="1700" dirty="0"/>
                        <a:t>14</a:t>
                      </a:r>
                    </a:p>
                  </a:txBody>
                  <a:tcPr marL="85819" marR="85819" marT="42909" marB="42909"/>
                </a:tc>
                <a:tc>
                  <a:txBody>
                    <a:bodyPr/>
                    <a:lstStyle/>
                    <a:p>
                      <a:r>
                        <a:rPr lang="en-IN" sz="1700" dirty="0"/>
                        <a:t>07</a:t>
                      </a:r>
                    </a:p>
                  </a:txBody>
                  <a:tcPr marL="85819" marR="85819" marT="42909" marB="42909"/>
                </a:tc>
                <a:tc>
                  <a:txBody>
                    <a:bodyPr/>
                    <a:lstStyle/>
                    <a:p>
                      <a:r>
                        <a:rPr lang="en-IN" sz="1700" dirty="0"/>
                        <a:t>07</a:t>
                      </a:r>
                    </a:p>
                  </a:txBody>
                  <a:tcPr marL="85819" marR="85819" marT="42909" marB="42909"/>
                </a:tc>
                <a:extLst>
                  <a:ext uri="{0D108BD9-81ED-4DB2-BD59-A6C34878D82A}">
                    <a16:rowId xmlns:a16="http://schemas.microsoft.com/office/drawing/2014/main" val="2966968785"/>
                  </a:ext>
                </a:extLst>
              </a:tr>
              <a:tr h="1339261">
                <a:tc>
                  <a:txBody>
                    <a:bodyPr/>
                    <a:lstStyle/>
                    <a:p>
                      <a:r>
                        <a:rPr lang="en-IN" sz="1700" dirty="0"/>
                        <a:t>B.A Prog. (Computer Application + Political Science)</a:t>
                      </a:r>
                    </a:p>
                  </a:txBody>
                  <a:tcPr marL="85819" marR="85819" marT="42909" marB="42909"/>
                </a:tc>
                <a:tc>
                  <a:txBody>
                    <a:bodyPr/>
                    <a:lstStyle/>
                    <a:p>
                      <a:r>
                        <a:rPr lang="en-IN" sz="1700" dirty="0"/>
                        <a:t>23</a:t>
                      </a:r>
                    </a:p>
                  </a:txBody>
                  <a:tcPr marL="85819" marR="85819" marT="42909" marB="42909"/>
                </a:tc>
                <a:tc>
                  <a:txBody>
                    <a:bodyPr/>
                    <a:lstStyle/>
                    <a:p>
                      <a:r>
                        <a:rPr lang="en-IN" sz="1700" dirty="0"/>
                        <a:t>11</a:t>
                      </a:r>
                    </a:p>
                  </a:txBody>
                  <a:tcPr marL="85819" marR="85819" marT="42909" marB="42909"/>
                </a:tc>
                <a:tc>
                  <a:txBody>
                    <a:bodyPr/>
                    <a:lstStyle/>
                    <a:p>
                      <a:r>
                        <a:rPr lang="en-IN" sz="1700" dirty="0"/>
                        <a:t>04</a:t>
                      </a:r>
                    </a:p>
                  </a:txBody>
                  <a:tcPr marL="85819" marR="85819" marT="42909" marB="42909"/>
                </a:tc>
                <a:tc>
                  <a:txBody>
                    <a:bodyPr/>
                    <a:lstStyle/>
                    <a:p>
                      <a:r>
                        <a:rPr lang="en-IN" sz="1700" dirty="0"/>
                        <a:t>07</a:t>
                      </a:r>
                    </a:p>
                  </a:txBody>
                  <a:tcPr marL="85819" marR="85819" marT="42909" marB="42909"/>
                </a:tc>
                <a:extLst>
                  <a:ext uri="{0D108BD9-81ED-4DB2-BD59-A6C34878D82A}">
                    <a16:rowId xmlns:a16="http://schemas.microsoft.com/office/drawing/2014/main" val="1344875734"/>
                  </a:ext>
                </a:extLst>
              </a:tr>
            </a:tbl>
          </a:graphicData>
        </a:graphic>
      </p:graphicFrame>
    </p:spTree>
    <p:extLst>
      <p:ext uri="{BB962C8B-B14F-4D97-AF65-F5344CB8AC3E}">
        <p14:creationId xmlns:p14="http://schemas.microsoft.com/office/powerpoint/2010/main" val="66834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50601-29A1-4595-BC4E-679631DF22D3}"/>
              </a:ext>
            </a:extLst>
          </p:cNvPr>
          <p:cNvSpPr>
            <a:spLocks noGrp="1"/>
          </p:cNvSpPr>
          <p:nvPr>
            <p:ph type="title"/>
          </p:nvPr>
        </p:nvSpPr>
        <p:spPr/>
        <p:txBody>
          <a:bodyPr/>
          <a:lstStyle/>
          <a:p>
            <a:pPr algn="ctr"/>
            <a:r>
              <a:rPr lang="en-IN" b="1" dirty="0">
                <a:latin typeface="Times New Roman" panose="02020603050405020304" pitchFamily="18" charset="0"/>
                <a:cs typeface="Times New Roman" panose="02020603050405020304" pitchFamily="18" charset="0"/>
              </a:rPr>
              <a:t>Infrastructure Details</a:t>
            </a:r>
          </a:p>
        </p:txBody>
      </p:sp>
      <p:graphicFrame>
        <p:nvGraphicFramePr>
          <p:cNvPr id="4" name="Content Placeholder 3">
            <a:extLst>
              <a:ext uri="{FF2B5EF4-FFF2-40B4-BE49-F238E27FC236}">
                <a16:creationId xmlns:a16="http://schemas.microsoft.com/office/drawing/2014/main" id="{1F06EFCB-465B-4F21-BA98-50BC6B4484CD}"/>
              </a:ext>
            </a:extLst>
          </p:cNvPr>
          <p:cNvGraphicFramePr>
            <a:graphicFrameLocks noGrp="1"/>
          </p:cNvGraphicFramePr>
          <p:nvPr>
            <p:ph idx="1"/>
            <p:extLst>
              <p:ext uri="{D42A27DB-BD31-4B8C-83A1-F6EECF244321}">
                <p14:modId xmlns:p14="http://schemas.microsoft.com/office/powerpoint/2010/main" val="1747634610"/>
              </p:ext>
            </p:extLst>
          </p:nvPr>
        </p:nvGraphicFramePr>
        <p:xfrm>
          <a:off x="838200" y="1825625"/>
          <a:ext cx="10515600" cy="1603375"/>
        </p:xfrm>
        <a:graphic>
          <a:graphicData uri="http://schemas.openxmlformats.org/drawingml/2006/table">
            <a:tbl>
              <a:tblPr firstRow="1" bandRow="1">
                <a:tableStyleId>{5C22544A-7EE6-4342-B048-85BDC9FD1C3A}</a:tableStyleId>
              </a:tblPr>
              <a:tblGrid>
                <a:gridCol w="3906328">
                  <a:extLst>
                    <a:ext uri="{9D8B030D-6E8A-4147-A177-3AD203B41FA5}">
                      <a16:colId xmlns:a16="http://schemas.microsoft.com/office/drawing/2014/main" val="3245775600"/>
                    </a:ext>
                  </a:extLst>
                </a:gridCol>
                <a:gridCol w="3493698">
                  <a:extLst>
                    <a:ext uri="{9D8B030D-6E8A-4147-A177-3AD203B41FA5}">
                      <a16:colId xmlns:a16="http://schemas.microsoft.com/office/drawing/2014/main" val="2382151540"/>
                    </a:ext>
                  </a:extLst>
                </a:gridCol>
                <a:gridCol w="3115574">
                  <a:extLst>
                    <a:ext uri="{9D8B030D-6E8A-4147-A177-3AD203B41FA5}">
                      <a16:colId xmlns:a16="http://schemas.microsoft.com/office/drawing/2014/main" val="229056892"/>
                    </a:ext>
                  </a:extLst>
                </a:gridCol>
              </a:tblGrid>
              <a:tr h="10152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Number of Classrooms with ICT Facilities</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Number of Lab with ICT Facilities</a:t>
                      </a:r>
                      <a:endParaRPr lang="en-IN" sz="1800" dirty="0"/>
                    </a:p>
                    <a:p>
                      <a:pPr algn="ctr"/>
                      <a:endParaRPr lang="en-IN" dirty="0"/>
                    </a:p>
                  </a:txBody>
                  <a:tcPr/>
                </a:tc>
                <a:tc>
                  <a:txBody>
                    <a:bodyPr/>
                    <a:lstStyle/>
                    <a:p>
                      <a:pPr algn="ctr"/>
                      <a:r>
                        <a:rPr lang="en-IN" dirty="0"/>
                        <a:t>No. of Classroom</a:t>
                      </a:r>
                    </a:p>
                  </a:txBody>
                  <a:tcPr/>
                </a:tc>
                <a:extLst>
                  <a:ext uri="{0D108BD9-81ED-4DB2-BD59-A6C34878D82A}">
                    <a16:rowId xmlns:a16="http://schemas.microsoft.com/office/drawing/2014/main" val="1263169176"/>
                  </a:ext>
                </a:extLst>
              </a:tr>
              <a:tr h="5881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1</a:t>
                      </a:r>
                    </a:p>
                  </a:txBody>
                  <a:tcPr/>
                </a:tc>
                <a:tc>
                  <a:txBody>
                    <a:bodyPr/>
                    <a:lstStyle/>
                    <a:p>
                      <a:pPr algn="ctr"/>
                      <a:r>
                        <a:rPr lang="en-IN" dirty="0"/>
                        <a:t>1</a:t>
                      </a:r>
                    </a:p>
                  </a:txBody>
                  <a:tcPr/>
                </a:tc>
                <a:tc>
                  <a:txBody>
                    <a:bodyPr/>
                    <a:lstStyle/>
                    <a:p>
                      <a:pPr algn="ctr"/>
                      <a:r>
                        <a:rPr lang="en-IN" dirty="0"/>
                        <a:t>1</a:t>
                      </a:r>
                    </a:p>
                  </a:txBody>
                  <a:tcPr/>
                </a:tc>
                <a:extLst>
                  <a:ext uri="{0D108BD9-81ED-4DB2-BD59-A6C34878D82A}">
                    <a16:rowId xmlns:a16="http://schemas.microsoft.com/office/drawing/2014/main" val="1973198059"/>
                  </a:ext>
                </a:extLst>
              </a:tr>
            </a:tbl>
          </a:graphicData>
        </a:graphic>
      </p:graphicFrame>
      <p:graphicFrame>
        <p:nvGraphicFramePr>
          <p:cNvPr id="7" name="Table 6">
            <a:extLst>
              <a:ext uri="{FF2B5EF4-FFF2-40B4-BE49-F238E27FC236}">
                <a16:creationId xmlns:a16="http://schemas.microsoft.com/office/drawing/2014/main" id="{F6E552F1-E3F2-48E8-BD2F-9285D3640CC2}"/>
              </a:ext>
            </a:extLst>
          </p:cNvPr>
          <p:cNvGraphicFramePr>
            <a:graphicFrameLocks noGrp="1"/>
          </p:cNvGraphicFramePr>
          <p:nvPr>
            <p:extLst>
              <p:ext uri="{D42A27DB-BD31-4B8C-83A1-F6EECF244321}">
                <p14:modId xmlns:p14="http://schemas.microsoft.com/office/powerpoint/2010/main" val="535273761"/>
              </p:ext>
            </p:extLst>
          </p:nvPr>
        </p:nvGraphicFramePr>
        <p:xfrm>
          <a:off x="838199" y="3761249"/>
          <a:ext cx="10515600" cy="64008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514908095"/>
                    </a:ext>
                  </a:extLst>
                </a:gridCol>
              </a:tblGrid>
              <a:tr h="47386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Number of computers available for students :</a:t>
                      </a:r>
                      <a:r>
                        <a:rPr lang="en-US" sz="1800" b="1" dirty="0"/>
                        <a:t> </a:t>
                      </a:r>
                      <a:r>
                        <a:rPr lang="en-US" sz="1800" dirty="0"/>
                        <a:t>20       </a:t>
                      </a:r>
                      <a:endParaRPr lang="en-US" sz="1800" b="0" dirty="0">
                        <a:effectLst/>
                      </a:endParaRPr>
                    </a:p>
                    <a:p>
                      <a:r>
                        <a:rPr lang="en-IN" dirty="0"/>
                        <a:t>   </a:t>
                      </a:r>
                    </a:p>
                  </a:txBody>
                  <a:tcPr/>
                </a:tc>
                <a:extLst>
                  <a:ext uri="{0D108BD9-81ED-4DB2-BD59-A6C34878D82A}">
                    <a16:rowId xmlns:a16="http://schemas.microsoft.com/office/drawing/2014/main" val="1338958126"/>
                  </a:ext>
                </a:extLst>
              </a:tr>
            </a:tbl>
          </a:graphicData>
        </a:graphic>
      </p:graphicFrame>
    </p:spTree>
    <p:extLst>
      <p:ext uri="{BB962C8B-B14F-4D97-AF65-F5344CB8AC3E}">
        <p14:creationId xmlns:p14="http://schemas.microsoft.com/office/powerpoint/2010/main" val="583510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909A4-A241-49FB-A740-B2A3C97E952D}"/>
              </a:ext>
            </a:extLst>
          </p:cNvPr>
          <p:cNvSpPr>
            <a:spLocks noGrp="1"/>
          </p:cNvSpPr>
          <p:nvPr>
            <p:ph type="title"/>
          </p:nvPr>
        </p:nvSpPr>
        <p:spPr/>
        <p:txBody>
          <a:bodyPr/>
          <a:lstStyle/>
          <a:p>
            <a:pPr algn="ctr"/>
            <a:r>
              <a:rPr lang="en-IN" b="1" dirty="0">
                <a:latin typeface="Times New Roman" panose="02020603050405020304" pitchFamily="18" charset="0"/>
                <a:cs typeface="Times New Roman" panose="02020603050405020304" pitchFamily="18" charset="0"/>
              </a:rPr>
              <a:t>Student - Teacher Details</a:t>
            </a:r>
          </a:p>
        </p:txBody>
      </p:sp>
      <p:graphicFrame>
        <p:nvGraphicFramePr>
          <p:cNvPr id="5" name="Content Placeholder 4">
            <a:extLst>
              <a:ext uri="{FF2B5EF4-FFF2-40B4-BE49-F238E27FC236}">
                <a16:creationId xmlns:a16="http://schemas.microsoft.com/office/drawing/2014/main" id="{1DB12A11-992F-4453-9D30-DBA99D08C228}"/>
              </a:ext>
            </a:extLst>
          </p:cNvPr>
          <p:cNvGraphicFramePr>
            <a:graphicFrameLocks noGrp="1"/>
          </p:cNvGraphicFramePr>
          <p:nvPr>
            <p:ph idx="1"/>
            <p:extLst>
              <p:ext uri="{D42A27DB-BD31-4B8C-83A1-F6EECF244321}">
                <p14:modId xmlns:p14="http://schemas.microsoft.com/office/powerpoint/2010/main" val="2593087009"/>
              </p:ext>
            </p:extLst>
          </p:nvPr>
        </p:nvGraphicFramePr>
        <p:xfrm>
          <a:off x="885524" y="1934677"/>
          <a:ext cx="10468277" cy="1097280"/>
        </p:xfrm>
        <a:graphic>
          <a:graphicData uri="http://schemas.openxmlformats.org/drawingml/2006/table">
            <a:tbl>
              <a:tblPr firstRow="1" bandRow="1">
                <a:tableStyleId>{5C22544A-7EE6-4342-B048-85BDC9FD1C3A}</a:tableStyleId>
              </a:tblPr>
              <a:tblGrid>
                <a:gridCol w="5205263">
                  <a:extLst>
                    <a:ext uri="{9D8B030D-6E8A-4147-A177-3AD203B41FA5}">
                      <a16:colId xmlns:a16="http://schemas.microsoft.com/office/drawing/2014/main" val="1861438785"/>
                    </a:ext>
                  </a:extLst>
                </a:gridCol>
                <a:gridCol w="5263014">
                  <a:extLst>
                    <a:ext uri="{9D8B030D-6E8A-4147-A177-3AD203B41FA5}">
                      <a16:colId xmlns:a16="http://schemas.microsoft.com/office/drawing/2014/main" val="3028477688"/>
                    </a:ext>
                  </a:extLst>
                </a:gridCol>
              </a:tblGrid>
              <a:tr h="334489">
                <a:tc>
                  <a:txBody>
                    <a:bodyPr/>
                    <a:lstStyle/>
                    <a:p>
                      <a:pPr algn="ctr"/>
                      <a:r>
                        <a:rPr lang="en-IN" dirty="0"/>
                        <a:t>Success Rate</a:t>
                      </a:r>
                    </a:p>
                  </a:txBody>
                  <a:tcPr/>
                </a:tc>
                <a:tc>
                  <a:txBody>
                    <a:bodyPr/>
                    <a:lstStyle/>
                    <a:p>
                      <a:pPr algn="ctr"/>
                      <a:r>
                        <a:rPr lang="en-IN" dirty="0"/>
                        <a:t>Percentage</a:t>
                      </a:r>
                    </a:p>
                  </a:txBody>
                  <a:tcPr/>
                </a:tc>
                <a:extLst>
                  <a:ext uri="{0D108BD9-81ED-4DB2-BD59-A6C34878D82A}">
                    <a16:rowId xmlns:a16="http://schemas.microsoft.com/office/drawing/2014/main" val="1840708047"/>
                  </a:ext>
                </a:extLst>
              </a:tr>
              <a:tr h="334489">
                <a:tc>
                  <a:txBody>
                    <a:bodyPr/>
                    <a:lstStyle/>
                    <a:p>
                      <a:pPr algn="ctr"/>
                      <a:r>
                        <a:rPr lang="en-IN" dirty="0"/>
                        <a:t>2023-2024</a:t>
                      </a:r>
                    </a:p>
                  </a:txBody>
                  <a:tcPr/>
                </a:tc>
                <a:tc>
                  <a:txBody>
                    <a:bodyPr/>
                    <a:lstStyle/>
                    <a:p>
                      <a:pPr algn="ctr"/>
                      <a:r>
                        <a:rPr lang="en-IN" dirty="0"/>
                        <a:t>98</a:t>
                      </a:r>
                    </a:p>
                  </a:txBody>
                  <a:tcPr/>
                </a:tc>
                <a:extLst>
                  <a:ext uri="{0D108BD9-81ED-4DB2-BD59-A6C34878D82A}">
                    <a16:rowId xmlns:a16="http://schemas.microsoft.com/office/drawing/2014/main" val="2965911486"/>
                  </a:ext>
                </a:extLst>
              </a:tr>
              <a:tr h="334489">
                <a:tc gridSpan="2">
                  <a:txBody>
                    <a:bodyPr/>
                    <a:lstStyle/>
                    <a:p>
                      <a:pPr algn="ctr"/>
                      <a:endParaRPr lang="en-IN" dirty="0"/>
                    </a:p>
                  </a:txBody>
                  <a:tcPr/>
                </a:tc>
                <a:tc hMerge="1">
                  <a:txBody>
                    <a:bodyPr/>
                    <a:lstStyle/>
                    <a:p>
                      <a:pPr algn="ctr"/>
                      <a:endParaRPr lang="en-IN" dirty="0"/>
                    </a:p>
                  </a:txBody>
                  <a:tcPr/>
                </a:tc>
                <a:extLst>
                  <a:ext uri="{0D108BD9-81ED-4DB2-BD59-A6C34878D82A}">
                    <a16:rowId xmlns:a16="http://schemas.microsoft.com/office/drawing/2014/main" val="2251349963"/>
                  </a:ext>
                </a:extLst>
              </a:tr>
            </a:tbl>
          </a:graphicData>
        </a:graphic>
      </p:graphicFrame>
      <p:graphicFrame>
        <p:nvGraphicFramePr>
          <p:cNvPr id="4" name="Table 3">
            <a:extLst>
              <a:ext uri="{FF2B5EF4-FFF2-40B4-BE49-F238E27FC236}">
                <a16:creationId xmlns:a16="http://schemas.microsoft.com/office/drawing/2014/main" id="{35C675EC-1C55-4FCE-AAD8-61DC84B791AE}"/>
              </a:ext>
            </a:extLst>
          </p:cNvPr>
          <p:cNvGraphicFramePr>
            <a:graphicFrameLocks noGrp="1"/>
          </p:cNvGraphicFramePr>
          <p:nvPr>
            <p:extLst>
              <p:ext uri="{D42A27DB-BD31-4B8C-83A1-F6EECF244321}">
                <p14:modId xmlns:p14="http://schemas.microsoft.com/office/powerpoint/2010/main" val="2360789133"/>
              </p:ext>
            </p:extLst>
          </p:nvPr>
        </p:nvGraphicFramePr>
        <p:xfrm>
          <a:off x="3295048" y="3619099"/>
          <a:ext cx="5601904" cy="1300423"/>
        </p:xfrm>
        <a:graphic>
          <a:graphicData uri="http://schemas.openxmlformats.org/drawingml/2006/table">
            <a:tbl>
              <a:tblPr firstRow="1" bandRow="1">
                <a:tableStyleId>{5C22544A-7EE6-4342-B048-85BDC9FD1C3A}</a:tableStyleId>
              </a:tblPr>
              <a:tblGrid>
                <a:gridCol w="2800952">
                  <a:extLst>
                    <a:ext uri="{9D8B030D-6E8A-4147-A177-3AD203B41FA5}">
                      <a16:colId xmlns:a16="http://schemas.microsoft.com/office/drawing/2014/main" val="682835095"/>
                    </a:ext>
                  </a:extLst>
                </a:gridCol>
                <a:gridCol w="2800952">
                  <a:extLst>
                    <a:ext uri="{9D8B030D-6E8A-4147-A177-3AD203B41FA5}">
                      <a16:colId xmlns:a16="http://schemas.microsoft.com/office/drawing/2014/main" val="515971562"/>
                    </a:ext>
                  </a:extLst>
                </a:gridCol>
              </a:tblGrid>
              <a:tr h="568903">
                <a:tc>
                  <a:txBody>
                    <a:bodyPr/>
                    <a:lstStyle/>
                    <a:p>
                      <a:pPr algn="ctr"/>
                      <a:r>
                        <a:rPr lang="en-IN" dirty="0"/>
                        <a:t>Year</a:t>
                      </a:r>
                    </a:p>
                  </a:txBody>
                  <a:tcPr/>
                </a:tc>
                <a:tc>
                  <a:txBody>
                    <a:bodyPr/>
                    <a:lstStyle/>
                    <a:p>
                      <a:pPr algn="ctr"/>
                      <a:r>
                        <a:rPr lang="en-IN" dirty="0"/>
                        <a:t>Teacher :Student Ratio </a:t>
                      </a:r>
                    </a:p>
                  </a:txBody>
                  <a:tcPr/>
                </a:tc>
                <a:extLst>
                  <a:ext uri="{0D108BD9-81ED-4DB2-BD59-A6C34878D82A}">
                    <a16:rowId xmlns:a16="http://schemas.microsoft.com/office/drawing/2014/main" val="2743185394"/>
                  </a:ext>
                </a:extLst>
              </a:tr>
              <a:tr h="254563">
                <a:tc>
                  <a:txBody>
                    <a:bodyPr/>
                    <a:lstStyle/>
                    <a:p>
                      <a:pPr algn="ctr"/>
                      <a:r>
                        <a:rPr lang="en-IN" dirty="0"/>
                        <a:t>2023-2024</a:t>
                      </a:r>
                    </a:p>
                  </a:txBody>
                  <a:tcPr/>
                </a:tc>
                <a:tc>
                  <a:txBody>
                    <a:bodyPr/>
                    <a:lstStyle/>
                    <a:p>
                      <a:pPr algn="ctr"/>
                      <a:r>
                        <a:rPr lang="en-IN" dirty="0"/>
                        <a:t>1:98</a:t>
                      </a:r>
                    </a:p>
                  </a:txBody>
                  <a:tcPr/>
                </a:tc>
                <a:extLst>
                  <a:ext uri="{0D108BD9-81ED-4DB2-BD59-A6C34878D82A}">
                    <a16:rowId xmlns:a16="http://schemas.microsoft.com/office/drawing/2014/main" val="3326344147"/>
                  </a:ext>
                </a:extLst>
              </a:tr>
              <a:tr h="254563">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995582447"/>
                  </a:ext>
                </a:extLst>
              </a:tr>
            </a:tbl>
          </a:graphicData>
        </a:graphic>
      </p:graphicFrame>
    </p:spTree>
    <p:extLst>
      <p:ext uri="{BB962C8B-B14F-4D97-AF65-F5344CB8AC3E}">
        <p14:creationId xmlns:p14="http://schemas.microsoft.com/office/powerpoint/2010/main" val="1993427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4AE59110-B9CF-42FE-ADA6-BC3324538E7E}"/>
              </a:ext>
            </a:extLst>
          </p:cNvPr>
          <p:cNvSpPr txBox="1"/>
          <p:nvPr/>
        </p:nvSpPr>
        <p:spPr>
          <a:xfrm>
            <a:off x="838200" y="184805"/>
            <a:ext cx="10515600" cy="150588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b="1" kern="1200" dirty="0">
                <a:solidFill>
                  <a:schemeClr val="tx1"/>
                </a:solidFill>
                <a:latin typeface="Times New Roman" panose="02020603050405020304" pitchFamily="18" charset="0"/>
                <a:ea typeface="+mj-ea"/>
                <a:cs typeface="Times New Roman" panose="02020603050405020304" pitchFamily="18" charset="0"/>
              </a:rPr>
              <a:t>Details of the Department Members</a:t>
            </a:r>
          </a:p>
        </p:txBody>
      </p:sp>
      <p:graphicFrame>
        <p:nvGraphicFramePr>
          <p:cNvPr id="3" name="Table 2">
            <a:extLst>
              <a:ext uri="{FF2B5EF4-FFF2-40B4-BE49-F238E27FC236}">
                <a16:creationId xmlns:a16="http://schemas.microsoft.com/office/drawing/2014/main" id="{1EBB4C21-FBEC-4383-9A92-29FF4B8D067F}"/>
              </a:ext>
            </a:extLst>
          </p:cNvPr>
          <p:cNvGraphicFramePr>
            <a:graphicFrameLocks noGrp="1"/>
          </p:cNvGraphicFramePr>
          <p:nvPr>
            <p:extLst>
              <p:ext uri="{D42A27DB-BD31-4B8C-83A1-F6EECF244321}">
                <p14:modId xmlns:p14="http://schemas.microsoft.com/office/powerpoint/2010/main" val="916503611"/>
              </p:ext>
            </p:extLst>
          </p:nvPr>
        </p:nvGraphicFramePr>
        <p:xfrm>
          <a:off x="835150" y="1492371"/>
          <a:ext cx="10515599" cy="4178668"/>
        </p:xfrm>
        <a:graphic>
          <a:graphicData uri="http://schemas.openxmlformats.org/drawingml/2006/table">
            <a:tbl>
              <a:tblPr firstRow="1" bandRow="1">
                <a:tableStyleId>{5C22544A-7EE6-4342-B048-85BDC9FD1C3A}</a:tableStyleId>
              </a:tblPr>
              <a:tblGrid>
                <a:gridCol w="1024014">
                  <a:extLst>
                    <a:ext uri="{9D8B030D-6E8A-4147-A177-3AD203B41FA5}">
                      <a16:colId xmlns:a16="http://schemas.microsoft.com/office/drawing/2014/main" val="1423865371"/>
                    </a:ext>
                  </a:extLst>
                </a:gridCol>
                <a:gridCol w="3176321">
                  <a:extLst>
                    <a:ext uri="{9D8B030D-6E8A-4147-A177-3AD203B41FA5}">
                      <a16:colId xmlns:a16="http://schemas.microsoft.com/office/drawing/2014/main" val="3217186189"/>
                    </a:ext>
                  </a:extLst>
                </a:gridCol>
                <a:gridCol w="2035835">
                  <a:extLst>
                    <a:ext uri="{9D8B030D-6E8A-4147-A177-3AD203B41FA5}">
                      <a16:colId xmlns:a16="http://schemas.microsoft.com/office/drawing/2014/main" val="1020895738"/>
                    </a:ext>
                  </a:extLst>
                </a:gridCol>
                <a:gridCol w="2035835">
                  <a:extLst>
                    <a:ext uri="{9D8B030D-6E8A-4147-A177-3AD203B41FA5}">
                      <a16:colId xmlns:a16="http://schemas.microsoft.com/office/drawing/2014/main" val="223461264"/>
                    </a:ext>
                  </a:extLst>
                </a:gridCol>
                <a:gridCol w="2243594">
                  <a:extLst>
                    <a:ext uri="{9D8B030D-6E8A-4147-A177-3AD203B41FA5}">
                      <a16:colId xmlns:a16="http://schemas.microsoft.com/office/drawing/2014/main" val="606700074"/>
                    </a:ext>
                  </a:extLst>
                </a:gridCol>
              </a:tblGrid>
              <a:tr h="395598">
                <a:tc>
                  <a:txBody>
                    <a:bodyPr/>
                    <a:lstStyle/>
                    <a:p>
                      <a:pPr algn="ctr"/>
                      <a:r>
                        <a:rPr lang="en-IN" sz="1300" dirty="0">
                          <a:latin typeface="+mn-lt"/>
                        </a:rPr>
                        <a:t>S. No.</a:t>
                      </a:r>
                    </a:p>
                  </a:txBody>
                  <a:tcPr marL="73026" marR="73026" marT="36513" marB="36513"/>
                </a:tc>
                <a:tc>
                  <a:txBody>
                    <a:bodyPr/>
                    <a:lstStyle/>
                    <a:p>
                      <a:r>
                        <a:rPr lang="en-IN" sz="1300">
                          <a:latin typeface="+mn-lt"/>
                        </a:rPr>
                        <a:t>Name</a:t>
                      </a:r>
                    </a:p>
                  </a:txBody>
                  <a:tcPr marL="73026" marR="73026" marT="36513" marB="36513"/>
                </a:tc>
                <a:tc>
                  <a:txBody>
                    <a:bodyPr/>
                    <a:lstStyle/>
                    <a:p>
                      <a:pPr algn="ctr"/>
                      <a:r>
                        <a:rPr lang="en-IN" sz="1300">
                          <a:latin typeface="+mn-lt"/>
                        </a:rPr>
                        <a:t>Designation</a:t>
                      </a:r>
                    </a:p>
                  </a:txBody>
                  <a:tcPr marL="73026" marR="73026" marT="36513" marB="36513"/>
                </a:tc>
                <a:tc>
                  <a:txBody>
                    <a:bodyPr/>
                    <a:lstStyle/>
                    <a:p>
                      <a:pPr algn="ctr"/>
                      <a:r>
                        <a:rPr lang="en-IN" sz="1300" dirty="0">
                          <a:latin typeface="+mn-lt"/>
                        </a:rPr>
                        <a:t>Qualification</a:t>
                      </a:r>
                    </a:p>
                  </a:txBody>
                  <a:tcPr marL="73026" marR="73026" marT="36513" marB="36513"/>
                </a:tc>
                <a:tc>
                  <a:txBody>
                    <a:bodyPr/>
                    <a:lstStyle/>
                    <a:p>
                      <a:pPr algn="ctr"/>
                      <a:r>
                        <a:rPr lang="en-IN" sz="1300" dirty="0">
                          <a:latin typeface="+mn-lt"/>
                        </a:rPr>
                        <a:t>Specialization</a:t>
                      </a:r>
                    </a:p>
                  </a:txBody>
                  <a:tcPr marL="73026" marR="73026" marT="36513" marB="36513"/>
                </a:tc>
                <a:extLst>
                  <a:ext uri="{0D108BD9-81ED-4DB2-BD59-A6C34878D82A}">
                    <a16:rowId xmlns:a16="http://schemas.microsoft.com/office/drawing/2014/main" val="444240093"/>
                  </a:ext>
                </a:extLst>
              </a:tr>
              <a:tr h="395598">
                <a:tc>
                  <a:txBody>
                    <a:bodyPr/>
                    <a:lstStyle/>
                    <a:p>
                      <a:pPr algn="ctr"/>
                      <a:r>
                        <a:rPr lang="en-IN" sz="1300">
                          <a:latin typeface="+mn-lt"/>
                        </a:rPr>
                        <a:t>1</a:t>
                      </a:r>
                    </a:p>
                  </a:txBody>
                  <a:tcPr marL="73026" marR="73026" marT="36513" marB="36513"/>
                </a:tc>
                <a:tc>
                  <a:txBody>
                    <a:bodyPr/>
                    <a:lstStyle/>
                    <a:p>
                      <a:r>
                        <a:rPr lang="en-IN" sz="1300">
                          <a:latin typeface="+mn-lt"/>
                        </a:rPr>
                        <a:t>Dr. Aruna Jain</a:t>
                      </a:r>
                    </a:p>
                  </a:txBody>
                  <a:tcPr marL="73026" marR="73026" marT="36513" marB="36513"/>
                </a:tc>
                <a:tc>
                  <a:txBody>
                    <a:bodyPr/>
                    <a:lstStyle/>
                    <a:p>
                      <a:pPr algn="ctr"/>
                      <a:r>
                        <a:rPr lang="en-IN" sz="1300">
                          <a:latin typeface="+mn-lt"/>
                        </a:rPr>
                        <a:t>Associate Professor</a:t>
                      </a:r>
                    </a:p>
                  </a:txBody>
                  <a:tcPr marL="73026" marR="73026" marT="36513" marB="36513"/>
                </a:tc>
                <a:tc>
                  <a:txBody>
                    <a:bodyPr/>
                    <a:lstStyle/>
                    <a:p>
                      <a:pPr algn="ctr"/>
                      <a:r>
                        <a:rPr lang="en-IN" sz="1300" dirty="0">
                          <a:latin typeface="+mn-lt"/>
                        </a:rPr>
                        <a:t>Ph. D</a:t>
                      </a:r>
                    </a:p>
                  </a:txBody>
                  <a:tcPr marL="73026" marR="73026" marT="36513" marB="36513"/>
                </a:tc>
                <a:tc>
                  <a:txBody>
                    <a:bodyPr/>
                    <a:lstStyle/>
                    <a:p>
                      <a:pPr algn="ctr"/>
                      <a:r>
                        <a:rPr lang="en-IN" sz="1300" dirty="0">
                          <a:latin typeface="+mn-lt"/>
                        </a:rPr>
                        <a:t>Watermarking</a:t>
                      </a:r>
                    </a:p>
                  </a:txBody>
                  <a:tcPr marL="73026" marR="73026" marT="36513" marB="36513"/>
                </a:tc>
                <a:extLst>
                  <a:ext uri="{0D108BD9-81ED-4DB2-BD59-A6C34878D82A}">
                    <a16:rowId xmlns:a16="http://schemas.microsoft.com/office/drawing/2014/main" val="1079502818"/>
                  </a:ext>
                </a:extLst>
              </a:tr>
              <a:tr h="649069">
                <a:tc>
                  <a:txBody>
                    <a:bodyPr/>
                    <a:lstStyle/>
                    <a:p>
                      <a:pPr algn="ctr"/>
                      <a:r>
                        <a:rPr lang="en-IN" sz="1300">
                          <a:latin typeface="+mn-lt"/>
                        </a:rPr>
                        <a:t>2</a:t>
                      </a:r>
                    </a:p>
                  </a:txBody>
                  <a:tcPr marL="73026" marR="73026" marT="36513" marB="36513"/>
                </a:tc>
                <a:tc>
                  <a:txBody>
                    <a:bodyPr/>
                    <a:lstStyle/>
                    <a:p>
                      <a:r>
                        <a:rPr lang="en-IN" sz="1300">
                          <a:latin typeface="+mn-lt"/>
                        </a:rPr>
                        <a:t>Dr. Sarita Kadian</a:t>
                      </a:r>
                    </a:p>
                  </a:txBody>
                  <a:tcPr marL="73026" marR="73026" marT="36513" marB="36513"/>
                </a:tc>
                <a:tc>
                  <a:txBody>
                    <a:bodyPr/>
                    <a:lstStyle/>
                    <a:p>
                      <a:pPr algn="ctr"/>
                      <a:r>
                        <a:rPr lang="en-IN" sz="1300">
                          <a:latin typeface="+mn-lt"/>
                        </a:rPr>
                        <a:t>Assistant Professor</a:t>
                      </a:r>
                    </a:p>
                  </a:txBody>
                  <a:tcPr marL="73026" marR="73026" marT="36513" marB="36513"/>
                </a:tc>
                <a:tc>
                  <a:txBody>
                    <a:bodyPr/>
                    <a:lstStyle/>
                    <a:p>
                      <a:pPr algn="ctr"/>
                      <a:r>
                        <a:rPr lang="en-IN" sz="1300" dirty="0">
                          <a:latin typeface="+mn-lt"/>
                        </a:rPr>
                        <a:t>Ph. D</a:t>
                      </a:r>
                    </a:p>
                  </a:txBody>
                  <a:tcPr marL="73026" marR="73026" marT="36513" marB="36513"/>
                </a:tc>
                <a:tc>
                  <a:txBody>
                    <a:bodyPr/>
                    <a:lstStyle/>
                    <a:p>
                      <a:pPr algn="ctr"/>
                      <a:r>
                        <a:rPr lang="en-IN" sz="1300" dirty="0">
                          <a:latin typeface="+mn-lt"/>
                        </a:rPr>
                        <a:t>Image Processing Authentication</a:t>
                      </a:r>
                    </a:p>
                  </a:txBody>
                  <a:tcPr marL="73026" marR="73026" marT="36513" marB="36513"/>
                </a:tc>
                <a:extLst>
                  <a:ext uri="{0D108BD9-81ED-4DB2-BD59-A6C34878D82A}">
                    <a16:rowId xmlns:a16="http://schemas.microsoft.com/office/drawing/2014/main" val="8628115"/>
                  </a:ext>
                </a:extLst>
              </a:tr>
              <a:tr h="1156011">
                <a:tc>
                  <a:txBody>
                    <a:bodyPr/>
                    <a:lstStyle/>
                    <a:p>
                      <a:pPr algn="ctr"/>
                      <a:r>
                        <a:rPr lang="en-IN" sz="1300">
                          <a:latin typeface="+mn-lt"/>
                        </a:rPr>
                        <a:t>3</a:t>
                      </a:r>
                    </a:p>
                  </a:txBody>
                  <a:tcPr marL="73026" marR="73026" marT="36513" marB="36513"/>
                </a:tc>
                <a:tc>
                  <a:txBody>
                    <a:bodyPr/>
                    <a:lstStyle/>
                    <a:p>
                      <a:r>
                        <a:rPr lang="en-IN" sz="1300" dirty="0" err="1">
                          <a:latin typeface="+mn-lt"/>
                        </a:rPr>
                        <a:t>Dr.</a:t>
                      </a:r>
                      <a:r>
                        <a:rPr lang="en-IN" sz="1300" dirty="0">
                          <a:latin typeface="+mn-lt"/>
                        </a:rPr>
                        <a:t> </a:t>
                      </a:r>
                      <a:r>
                        <a:rPr lang="en-IN" sz="1300" dirty="0" err="1">
                          <a:latin typeface="+mn-lt"/>
                        </a:rPr>
                        <a:t>Vinesh</a:t>
                      </a:r>
                      <a:r>
                        <a:rPr lang="en-IN" sz="1300" dirty="0">
                          <a:latin typeface="+mn-lt"/>
                        </a:rPr>
                        <a:t> Kumar</a:t>
                      </a:r>
                    </a:p>
                  </a:txBody>
                  <a:tcPr marL="73026" marR="73026" marT="36513" marB="36513"/>
                </a:tc>
                <a:tc>
                  <a:txBody>
                    <a:bodyPr/>
                    <a:lstStyle/>
                    <a:p>
                      <a:pPr algn="ctr"/>
                      <a:r>
                        <a:rPr lang="en-IN" sz="1300">
                          <a:latin typeface="+mn-lt"/>
                        </a:rPr>
                        <a:t>Assistant Professor</a:t>
                      </a:r>
                    </a:p>
                  </a:txBody>
                  <a:tcPr marL="73026" marR="73026" marT="36513" marB="36513"/>
                </a:tc>
                <a:tc>
                  <a:txBody>
                    <a:bodyPr/>
                    <a:lstStyle/>
                    <a:p>
                      <a:pPr algn="ctr"/>
                      <a:r>
                        <a:rPr lang="en-IN" sz="1300" dirty="0">
                          <a:latin typeface="+mn-lt"/>
                        </a:rPr>
                        <a:t>Ph. D</a:t>
                      </a:r>
                    </a:p>
                  </a:txBody>
                  <a:tcPr marL="73026" marR="73026" marT="36513" marB="36513"/>
                </a:tc>
                <a:tc>
                  <a:txBody>
                    <a:bodyPr/>
                    <a:lstStyle/>
                    <a:p>
                      <a:pPr algn="ctr" rtl="0" fontAlgn="t">
                        <a:spcBef>
                          <a:spcPts val="0"/>
                        </a:spcBef>
                        <a:spcAft>
                          <a:spcPts val="0"/>
                        </a:spcAft>
                      </a:pPr>
                      <a:r>
                        <a:rPr lang="en-US" sz="1300" b="0" i="0" u="none" strike="noStrike" dirty="0">
                          <a:solidFill>
                            <a:srgbClr val="000000"/>
                          </a:solidFill>
                          <a:effectLst/>
                          <a:latin typeface="+mn-lt"/>
                        </a:rPr>
                        <a:t>Cognitive Radio Networks, Opportunistic Networks, Cognitive Radio based smart Grids, Smart cities </a:t>
                      </a:r>
                      <a:endParaRPr lang="en-US" sz="1300" b="0" dirty="0">
                        <a:effectLst/>
                        <a:latin typeface="+mn-lt"/>
                      </a:endParaRPr>
                    </a:p>
                  </a:txBody>
                  <a:tcPr marL="58319" marR="58319" marT="36513" marB="36513"/>
                </a:tc>
                <a:extLst>
                  <a:ext uri="{0D108BD9-81ED-4DB2-BD59-A6C34878D82A}">
                    <a16:rowId xmlns:a16="http://schemas.microsoft.com/office/drawing/2014/main" val="220579907"/>
                  </a:ext>
                </a:extLst>
              </a:tr>
              <a:tr h="395598">
                <a:tc>
                  <a:txBody>
                    <a:bodyPr/>
                    <a:lstStyle/>
                    <a:p>
                      <a:pPr algn="ctr"/>
                      <a:r>
                        <a:rPr lang="en-IN" sz="1300">
                          <a:latin typeface="+mn-lt"/>
                        </a:rPr>
                        <a:t>4</a:t>
                      </a:r>
                    </a:p>
                  </a:txBody>
                  <a:tcPr marL="73026" marR="73026" marT="36513" marB="36513"/>
                </a:tc>
                <a:tc>
                  <a:txBody>
                    <a:bodyPr/>
                    <a:lstStyle/>
                    <a:p>
                      <a:r>
                        <a:rPr lang="en-IN" sz="1300">
                          <a:latin typeface="+mn-lt"/>
                        </a:rPr>
                        <a:t>Dr. Yajuvendra Pratap Singh</a:t>
                      </a:r>
                    </a:p>
                  </a:txBody>
                  <a:tcPr marL="73026" marR="73026" marT="36513" marB="36513"/>
                </a:tc>
                <a:tc>
                  <a:txBody>
                    <a:bodyPr/>
                    <a:lstStyle/>
                    <a:p>
                      <a:pPr algn="ctr"/>
                      <a:r>
                        <a:rPr lang="en-IN" sz="1300">
                          <a:latin typeface="+mn-lt"/>
                        </a:rPr>
                        <a:t>Assistant Professor</a:t>
                      </a:r>
                    </a:p>
                  </a:txBody>
                  <a:tcPr marL="73026" marR="73026" marT="36513" marB="36513"/>
                </a:tc>
                <a:tc>
                  <a:txBody>
                    <a:bodyPr/>
                    <a:lstStyle/>
                    <a:p>
                      <a:pPr algn="ctr"/>
                      <a:r>
                        <a:rPr lang="en-IN" sz="1300" dirty="0">
                          <a:latin typeface="+mn-lt"/>
                        </a:rPr>
                        <a:t>Ph. D</a:t>
                      </a:r>
                    </a:p>
                  </a:txBody>
                  <a:tcPr marL="73026" marR="73026" marT="36513" marB="36513"/>
                </a:tc>
                <a:tc>
                  <a:txBody>
                    <a:bodyPr/>
                    <a:lstStyle/>
                    <a:p>
                      <a:pPr algn="ctr"/>
                      <a:r>
                        <a:rPr lang="en-IN" sz="1300" dirty="0">
                          <a:latin typeface="+mn-lt"/>
                        </a:rPr>
                        <a:t>Deep Learning</a:t>
                      </a:r>
                    </a:p>
                  </a:txBody>
                  <a:tcPr marL="73026" marR="73026" marT="36513" marB="36513"/>
                </a:tc>
                <a:extLst>
                  <a:ext uri="{0D108BD9-81ED-4DB2-BD59-A6C34878D82A}">
                    <a16:rowId xmlns:a16="http://schemas.microsoft.com/office/drawing/2014/main" val="516820928"/>
                  </a:ext>
                </a:extLst>
              </a:tr>
              <a:tr h="395598">
                <a:tc>
                  <a:txBody>
                    <a:bodyPr/>
                    <a:lstStyle/>
                    <a:p>
                      <a:pPr algn="ctr"/>
                      <a:r>
                        <a:rPr lang="en-IN" sz="1300">
                          <a:latin typeface="+mn-lt"/>
                        </a:rPr>
                        <a:t>5</a:t>
                      </a:r>
                    </a:p>
                  </a:txBody>
                  <a:tcPr marL="73026" marR="73026" marT="36513" marB="36513"/>
                </a:tc>
                <a:tc>
                  <a:txBody>
                    <a:bodyPr/>
                    <a:lstStyle/>
                    <a:p>
                      <a:r>
                        <a:rPr lang="en-IN" sz="1300">
                          <a:latin typeface="+mn-lt"/>
                        </a:rPr>
                        <a:t>Ms. Sheetal Mavi</a:t>
                      </a:r>
                    </a:p>
                  </a:txBody>
                  <a:tcPr marL="73026" marR="73026" marT="36513" marB="36513"/>
                </a:tc>
                <a:tc>
                  <a:txBody>
                    <a:bodyPr/>
                    <a:lstStyle/>
                    <a:p>
                      <a:pPr algn="ctr"/>
                      <a:r>
                        <a:rPr lang="en-IN" sz="1300">
                          <a:latin typeface="+mn-lt"/>
                        </a:rPr>
                        <a:t>Assistant Professor</a:t>
                      </a:r>
                    </a:p>
                  </a:txBody>
                  <a:tcPr marL="73026" marR="73026" marT="36513" marB="36513"/>
                </a:tc>
                <a:tc>
                  <a:txBody>
                    <a:bodyPr/>
                    <a:lstStyle/>
                    <a:p>
                      <a:pPr algn="ctr"/>
                      <a:r>
                        <a:rPr lang="en-IN" sz="1300" dirty="0">
                          <a:latin typeface="+mn-lt"/>
                        </a:rPr>
                        <a:t>Pursuing Ph. D</a:t>
                      </a:r>
                    </a:p>
                  </a:txBody>
                  <a:tcPr marL="73026" marR="73026" marT="36513" marB="36513"/>
                </a:tc>
                <a:tc>
                  <a:txBody>
                    <a:bodyPr/>
                    <a:lstStyle/>
                    <a:p>
                      <a:pPr algn="ctr"/>
                      <a:r>
                        <a:rPr lang="en-IN" sz="1300" dirty="0">
                          <a:latin typeface="+mn-lt"/>
                        </a:rPr>
                        <a:t>Artificial Intelligence</a:t>
                      </a:r>
                    </a:p>
                  </a:txBody>
                  <a:tcPr marL="73026" marR="73026" marT="36513" marB="36513"/>
                </a:tc>
                <a:extLst>
                  <a:ext uri="{0D108BD9-81ED-4DB2-BD59-A6C34878D82A}">
                    <a16:rowId xmlns:a16="http://schemas.microsoft.com/office/drawing/2014/main" val="920958800"/>
                  </a:ext>
                </a:extLst>
              </a:tr>
              <a:tr h="395598">
                <a:tc>
                  <a:txBody>
                    <a:bodyPr/>
                    <a:lstStyle/>
                    <a:p>
                      <a:pPr algn="ctr"/>
                      <a:r>
                        <a:rPr lang="en-IN" sz="1300">
                          <a:latin typeface="+mn-lt"/>
                        </a:rPr>
                        <a:t>6</a:t>
                      </a:r>
                    </a:p>
                  </a:txBody>
                  <a:tcPr marL="73026" marR="73026" marT="36513" marB="36513"/>
                </a:tc>
                <a:tc>
                  <a:txBody>
                    <a:bodyPr/>
                    <a:lstStyle/>
                    <a:p>
                      <a:r>
                        <a:rPr lang="en-IN" sz="1300">
                          <a:latin typeface="+mn-lt"/>
                        </a:rPr>
                        <a:t>Ms. Chingmuankim Naulak</a:t>
                      </a:r>
                    </a:p>
                  </a:txBody>
                  <a:tcPr marL="73026" marR="73026" marT="36513" marB="36513"/>
                </a:tc>
                <a:tc>
                  <a:txBody>
                    <a:bodyPr/>
                    <a:lstStyle/>
                    <a:p>
                      <a:pPr algn="ctr"/>
                      <a:r>
                        <a:rPr lang="en-IN" sz="1300">
                          <a:latin typeface="+mn-lt"/>
                        </a:rPr>
                        <a:t>Assistant Professor</a:t>
                      </a:r>
                    </a:p>
                  </a:txBody>
                  <a:tcPr marL="73026" marR="73026" marT="36513" marB="36513"/>
                </a:tc>
                <a:tc>
                  <a:txBody>
                    <a:bodyPr/>
                    <a:lstStyle/>
                    <a:p>
                      <a:pPr algn="ctr"/>
                      <a:r>
                        <a:rPr lang="en-IN" sz="1300" dirty="0">
                          <a:latin typeface="+mn-lt"/>
                        </a:rPr>
                        <a:t>Pursuing Ph. D</a:t>
                      </a:r>
                    </a:p>
                  </a:txBody>
                  <a:tcPr marL="73026" marR="73026" marT="36513" marB="36513"/>
                </a:tc>
                <a:tc>
                  <a:txBody>
                    <a:bodyPr/>
                    <a:lstStyle/>
                    <a:p>
                      <a:pPr algn="ctr"/>
                      <a:r>
                        <a:rPr lang="en-IN" sz="1300" dirty="0">
                          <a:latin typeface="+mn-lt"/>
                        </a:rPr>
                        <a:t>Data Science NLP</a:t>
                      </a:r>
                    </a:p>
                  </a:txBody>
                  <a:tcPr marL="73026" marR="73026" marT="36513" marB="36513"/>
                </a:tc>
                <a:extLst>
                  <a:ext uri="{0D108BD9-81ED-4DB2-BD59-A6C34878D82A}">
                    <a16:rowId xmlns:a16="http://schemas.microsoft.com/office/drawing/2014/main" val="1960396376"/>
                  </a:ext>
                </a:extLst>
              </a:tr>
              <a:tr h="395598">
                <a:tc>
                  <a:txBody>
                    <a:bodyPr/>
                    <a:lstStyle/>
                    <a:p>
                      <a:pPr algn="ctr"/>
                      <a:r>
                        <a:rPr lang="en-IN" sz="1300" dirty="0">
                          <a:latin typeface="+mn-lt"/>
                        </a:rPr>
                        <a:t>7</a:t>
                      </a:r>
                    </a:p>
                  </a:txBody>
                  <a:tcPr marL="73026" marR="73026" marT="36513" marB="36513"/>
                </a:tc>
                <a:tc>
                  <a:txBody>
                    <a:bodyPr/>
                    <a:lstStyle/>
                    <a:p>
                      <a:r>
                        <a:rPr lang="en-IN" sz="1300">
                          <a:latin typeface="+mn-lt"/>
                        </a:rPr>
                        <a:t>Ms. Preeti Kapahi</a:t>
                      </a:r>
                    </a:p>
                  </a:txBody>
                  <a:tcPr marL="73026" marR="73026" marT="36513" marB="36513"/>
                </a:tc>
                <a:tc>
                  <a:txBody>
                    <a:bodyPr/>
                    <a:lstStyle/>
                    <a:p>
                      <a:pPr algn="ctr"/>
                      <a:r>
                        <a:rPr lang="en-IN" sz="1300" dirty="0">
                          <a:latin typeface="+mn-lt"/>
                        </a:rPr>
                        <a:t>Sr. Scientific Assistant</a:t>
                      </a:r>
                    </a:p>
                  </a:txBody>
                  <a:tcPr marL="73026" marR="73026" marT="36513" marB="36513"/>
                </a:tc>
                <a:tc>
                  <a:txBody>
                    <a:bodyPr/>
                    <a:lstStyle/>
                    <a:p>
                      <a:pPr algn="ctr"/>
                      <a:r>
                        <a:rPr lang="en-IN" sz="1300" dirty="0">
                          <a:latin typeface="+mn-lt"/>
                        </a:rPr>
                        <a:t>MCA</a:t>
                      </a:r>
                    </a:p>
                  </a:txBody>
                  <a:tcPr marL="73026" marR="73026" marT="36513" marB="36513"/>
                </a:tc>
                <a:tc>
                  <a:txBody>
                    <a:bodyPr/>
                    <a:lstStyle/>
                    <a:p>
                      <a:pPr algn="ctr"/>
                      <a:endParaRPr lang="en-IN" sz="1300" dirty="0">
                        <a:latin typeface="+mn-lt"/>
                      </a:endParaRPr>
                    </a:p>
                  </a:txBody>
                  <a:tcPr marL="73026" marR="73026" marT="36513" marB="36513"/>
                </a:tc>
                <a:extLst>
                  <a:ext uri="{0D108BD9-81ED-4DB2-BD59-A6C34878D82A}">
                    <a16:rowId xmlns:a16="http://schemas.microsoft.com/office/drawing/2014/main" val="1593333074"/>
                  </a:ext>
                </a:extLst>
              </a:tr>
            </a:tbl>
          </a:graphicData>
        </a:graphic>
      </p:graphicFrame>
    </p:spTree>
    <p:extLst>
      <p:ext uri="{BB962C8B-B14F-4D97-AF65-F5344CB8AC3E}">
        <p14:creationId xmlns:p14="http://schemas.microsoft.com/office/powerpoint/2010/main" val="1036200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C883512C-486C-5012-0342-36E2152F73C0}"/>
              </a:ext>
            </a:extLst>
          </p:cNvPr>
          <p:cNvGraphicFramePr>
            <a:graphicFrameLocks noGrp="1"/>
          </p:cNvGraphicFramePr>
          <p:nvPr>
            <p:extLst>
              <p:ext uri="{D42A27DB-BD31-4B8C-83A1-F6EECF244321}">
                <p14:modId xmlns:p14="http://schemas.microsoft.com/office/powerpoint/2010/main" val="2736109506"/>
              </p:ext>
            </p:extLst>
          </p:nvPr>
        </p:nvGraphicFramePr>
        <p:xfrm>
          <a:off x="1759789" y="2065387"/>
          <a:ext cx="8123117" cy="3748140"/>
        </p:xfrm>
        <a:graphic>
          <a:graphicData uri="http://schemas.openxmlformats.org/drawingml/2006/table">
            <a:tbl>
              <a:tblPr firstRow="1" bandRow="1">
                <a:tableStyleId>{5C22544A-7EE6-4342-B048-85BDC9FD1C3A}</a:tableStyleId>
              </a:tblPr>
              <a:tblGrid>
                <a:gridCol w="2777935">
                  <a:extLst>
                    <a:ext uri="{9D8B030D-6E8A-4147-A177-3AD203B41FA5}">
                      <a16:colId xmlns:a16="http://schemas.microsoft.com/office/drawing/2014/main" val="3633957758"/>
                    </a:ext>
                  </a:extLst>
                </a:gridCol>
                <a:gridCol w="2672591">
                  <a:extLst>
                    <a:ext uri="{9D8B030D-6E8A-4147-A177-3AD203B41FA5}">
                      <a16:colId xmlns:a16="http://schemas.microsoft.com/office/drawing/2014/main" val="1534278318"/>
                    </a:ext>
                  </a:extLst>
                </a:gridCol>
                <a:gridCol w="2672591">
                  <a:extLst>
                    <a:ext uri="{9D8B030D-6E8A-4147-A177-3AD203B41FA5}">
                      <a16:colId xmlns:a16="http://schemas.microsoft.com/office/drawing/2014/main" val="402653957"/>
                    </a:ext>
                  </a:extLst>
                </a:gridCol>
              </a:tblGrid>
              <a:tr h="603324">
                <a:tc>
                  <a:txBody>
                    <a:bodyPr/>
                    <a:lstStyle/>
                    <a:p>
                      <a:pPr algn="ctr"/>
                      <a:r>
                        <a:rPr lang="en-IN" dirty="0"/>
                        <a:t>Name of Faculty</a:t>
                      </a:r>
                    </a:p>
                  </a:txBody>
                  <a:tcPr/>
                </a:tc>
                <a:tc>
                  <a:txBody>
                    <a:bodyPr/>
                    <a:lstStyle/>
                    <a:p>
                      <a:pPr algn="ctr"/>
                      <a:r>
                        <a:rPr lang="en-IN" dirty="0"/>
                        <a:t>H-Index</a:t>
                      </a:r>
                    </a:p>
                  </a:txBody>
                  <a:tcPr/>
                </a:tc>
                <a:tc>
                  <a:txBody>
                    <a:bodyPr/>
                    <a:lstStyle/>
                    <a:p>
                      <a:pPr algn="ctr"/>
                      <a:r>
                        <a:rPr lang="en-IN" dirty="0" err="1"/>
                        <a:t>Vidwan</a:t>
                      </a:r>
                      <a:r>
                        <a:rPr lang="en-IN" dirty="0"/>
                        <a:t>-ID</a:t>
                      </a:r>
                    </a:p>
                  </a:txBody>
                  <a:tcPr/>
                </a:tc>
                <a:extLst>
                  <a:ext uri="{0D108BD9-81ED-4DB2-BD59-A6C34878D82A}">
                    <a16:rowId xmlns:a16="http://schemas.microsoft.com/office/drawing/2014/main" val="3572889818"/>
                  </a:ext>
                </a:extLst>
              </a:tr>
              <a:tr h="301662">
                <a:tc>
                  <a:txBody>
                    <a:bodyPr/>
                    <a:lstStyle/>
                    <a:p>
                      <a:pPr algn="l"/>
                      <a:r>
                        <a:rPr lang="en-IN" dirty="0" err="1"/>
                        <a:t>Dr.</a:t>
                      </a:r>
                      <a:r>
                        <a:rPr lang="en-IN" dirty="0"/>
                        <a:t> Aruna Jain</a:t>
                      </a:r>
                    </a:p>
                  </a:txBody>
                  <a:tcPr/>
                </a:tc>
                <a:tc>
                  <a:txBody>
                    <a:bodyPr/>
                    <a:lstStyle/>
                    <a:p>
                      <a:pPr algn="ctr"/>
                      <a:r>
                        <a:rPr lang="en-IN" dirty="0"/>
                        <a:t>2</a:t>
                      </a:r>
                    </a:p>
                  </a:txBody>
                  <a:tcPr/>
                </a:tc>
                <a:tc>
                  <a:txBody>
                    <a:bodyPr/>
                    <a:lstStyle/>
                    <a:p>
                      <a:pPr algn="ctr"/>
                      <a:r>
                        <a:rPr lang="en-IN" dirty="0"/>
                        <a:t>--</a:t>
                      </a:r>
                    </a:p>
                  </a:txBody>
                  <a:tcPr/>
                </a:tc>
                <a:extLst>
                  <a:ext uri="{0D108BD9-81ED-4DB2-BD59-A6C34878D82A}">
                    <a16:rowId xmlns:a16="http://schemas.microsoft.com/office/drawing/2014/main" val="3999615514"/>
                  </a:ext>
                </a:extLst>
              </a:tr>
              <a:tr h="301662">
                <a:tc>
                  <a:txBody>
                    <a:bodyPr/>
                    <a:lstStyle/>
                    <a:p>
                      <a:pPr algn="l"/>
                      <a:r>
                        <a:rPr lang="en-IN" dirty="0" err="1"/>
                        <a:t>Dr.</a:t>
                      </a:r>
                      <a:r>
                        <a:rPr lang="en-IN" dirty="0"/>
                        <a:t> Sarita Kadian </a:t>
                      </a:r>
                    </a:p>
                  </a:txBody>
                  <a:tcPr/>
                </a:tc>
                <a:tc>
                  <a:txBody>
                    <a:bodyPr/>
                    <a:lstStyle/>
                    <a:p>
                      <a:pPr algn="ctr"/>
                      <a:r>
                        <a:rPr lang="en-IN" dirty="0"/>
                        <a:t>2</a:t>
                      </a:r>
                    </a:p>
                  </a:txBody>
                  <a:tcPr/>
                </a:tc>
                <a:tc>
                  <a:txBody>
                    <a:bodyPr/>
                    <a:lstStyle/>
                    <a:p>
                      <a:pPr algn="ctr"/>
                      <a:r>
                        <a:rPr lang="en-IN" dirty="0"/>
                        <a:t>559993</a:t>
                      </a:r>
                    </a:p>
                  </a:txBody>
                  <a:tcPr/>
                </a:tc>
                <a:extLst>
                  <a:ext uri="{0D108BD9-81ED-4DB2-BD59-A6C34878D82A}">
                    <a16:rowId xmlns:a16="http://schemas.microsoft.com/office/drawing/2014/main" val="1394227917"/>
                  </a:ext>
                </a:extLst>
              </a:tr>
              <a:tr h="603324">
                <a:tc>
                  <a:txBody>
                    <a:bodyPr/>
                    <a:lstStyle/>
                    <a:p>
                      <a:pPr algn="l"/>
                      <a:r>
                        <a:rPr lang="en-IN" dirty="0" err="1"/>
                        <a:t>Dr.</a:t>
                      </a:r>
                      <a:r>
                        <a:rPr lang="en-IN" dirty="0"/>
                        <a:t> </a:t>
                      </a:r>
                      <a:r>
                        <a:rPr lang="en-IN" dirty="0" err="1"/>
                        <a:t>Vinesh</a:t>
                      </a:r>
                      <a:r>
                        <a:rPr lang="en-IN" dirty="0"/>
                        <a:t> Kumar</a:t>
                      </a:r>
                    </a:p>
                  </a:txBody>
                  <a:tcPr/>
                </a:tc>
                <a:tc>
                  <a:txBody>
                    <a:bodyPr/>
                    <a:lstStyle/>
                    <a:p>
                      <a:pPr algn="ctr"/>
                      <a:r>
                        <a:rPr lang="en-IN" dirty="0"/>
                        <a:t>9</a:t>
                      </a:r>
                    </a:p>
                  </a:txBody>
                  <a:tcPr/>
                </a:tc>
                <a:tc>
                  <a:txBody>
                    <a:bodyPr/>
                    <a:lstStyle/>
                    <a:p>
                      <a:pPr algn="ctr"/>
                      <a:r>
                        <a:rPr lang="en-IN" dirty="0"/>
                        <a:t>542263</a:t>
                      </a:r>
                    </a:p>
                  </a:txBody>
                  <a:tcPr/>
                </a:tc>
                <a:extLst>
                  <a:ext uri="{0D108BD9-81ED-4DB2-BD59-A6C34878D82A}">
                    <a16:rowId xmlns:a16="http://schemas.microsoft.com/office/drawing/2014/main" val="2186626100"/>
                  </a:ext>
                </a:extLst>
              </a:tr>
              <a:tr h="603324">
                <a:tc>
                  <a:txBody>
                    <a:bodyPr/>
                    <a:lstStyle/>
                    <a:p>
                      <a:pPr algn="l"/>
                      <a:r>
                        <a:rPr lang="en-IN" dirty="0" err="1"/>
                        <a:t>Dr.</a:t>
                      </a:r>
                      <a:r>
                        <a:rPr lang="en-IN" dirty="0"/>
                        <a:t> </a:t>
                      </a:r>
                      <a:r>
                        <a:rPr lang="en-IN" dirty="0" err="1"/>
                        <a:t>Yajuvendra</a:t>
                      </a:r>
                      <a:r>
                        <a:rPr lang="en-IN" dirty="0"/>
                        <a:t> Pratap Singh</a:t>
                      </a:r>
                    </a:p>
                  </a:txBody>
                  <a:tcPr/>
                </a:tc>
                <a:tc>
                  <a:txBody>
                    <a:bodyPr/>
                    <a:lstStyle/>
                    <a:p>
                      <a:pPr algn="ctr"/>
                      <a:r>
                        <a:rPr lang="en-IN" dirty="0"/>
                        <a:t>4</a:t>
                      </a:r>
                    </a:p>
                  </a:txBody>
                  <a:tcPr/>
                </a:tc>
                <a:tc>
                  <a:txBody>
                    <a:bodyPr/>
                    <a:lstStyle/>
                    <a:p>
                      <a:pPr algn="ctr"/>
                      <a:r>
                        <a:rPr lang="en-IN" dirty="0"/>
                        <a:t>615548</a:t>
                      </a:r>
                    </a:p>
                  </a:txBody>
                  <a:tcPr/>
                </a:tc>
                <a:extLst>
                  <a:ext uri="{0D108BD9-81ED-4DB2-BD59-A6C34878D82A}">
                    <a16:rowId xmlns:a16="http://schemas.microsoft.com/office/drawing/2014/main" val="2259315143"/>
                  </a:ext>
                </a:extLst>
              </a:tr>
              <a:tr h="603324">
                <a:tc>
                  <a:txBody>
                    <a:bodyPr/>
                    <a:lstStyle/>
                    <a:p>
                      <a:pPr algn="l"/>
                      <a:r>
                        <a:rPr lang="en-IN" dirty="0"/>
                        <a:t>Ms. Sheetal Mavi</a:t>
                      </a:r>
                    </a:p>
                  </a:txBody>
                  <a:tcPr/>
                </a:tc>
                <a:tc>
                  <a:txBody>
                    <a:bodyPr/>
                    <a:lstStyle/>
                    <a:p>
                      <a:pPr algn="ctr"/>
                      <a:r>
                        <a:rPr lang="en-IN" dirty="0"/>
                        <a:t>2</a:t>
                      </a:r>
                    </a:p>
                  </a:txBody>
                  <a:tcPr/>
                </a:tc>
                <a:tc>
                  <a:txBody>
                    <a:bodyPr/>
                    <a:lstStyle/>
                    <a:p>
                      <a:pPr algn="ctr"/>
                      <a:r>
                        <a:rPr lang="en-IN" dirty="0"/>
                        <a:t>568791</a:t>
                      </a:r>
                    </a:p>
                  </a:txBody>
                  <a:tcPr/>
                </a:tc>
                <a:extLst>
                  <a:ext uri="{0D108BD9-81ED-4DB2-BD59-A6C34878D82A}">
                    <a16:rowId xmlns:a16="http://schemas.microsoft.com/office/drawing/2014/main" val="1335071867"/>
                  </a:ext>
                </a:extLst>
              </a:tr>
              <a:tr h="603324">
                <a:tc>
                  <a:txBody>
                    <a:bodyPr/>
                    <a:lstStyle/>
                    <a:p>
                      <a:pPr algn="l"/>
                      <a:r>
                        <a:rPr lang="en-IN" dirty="0"/>
                        <a:t>Ms. </a:t>
                      </a:r>
                      <a:r>
                        <a:rPr lang="en-IN" dirty="0" err="1"/>
                        <a:t>Chingmuankim</a:t>
                      </a:r>
                      <a:endParaRPr lang="en-IN" dirty="0"/>
                    </a:p>
                  </a:txBody>
                  <a:tcPr/>
                </a:tc>
                <a:tc>
                  <a:txBody>
                    <a:bodyPr/>
                    <a:lstStyle/>
                    <a:p>
                      <a:pPr algn="ctr"/>
                      <a:r>
                        <a:rPr lang="en-IN" dirty="0"/>
                        <a:t>1</a:t>
                      </a:r>
                    </a:p>
                  </a:txBody>
                  <a:tcPr/>
                </a:tc>
                <a:tc>
                  <a:txBody>
                    <a:bodyPr/>
                    <a:lstStyle/>
                    <a:p>
                      <a:pPr algn="ctr"/>
                      <a:r>
                        <a:rPr lang="en-IN" dirty="0"/>
                        <a:t>--</a:t>
                      </a:r>
                    </a:p>
                  </a:txBody>
                  <a:tcPr/>
                </a:tc>
                <a:extLst>
                  <a:ext uri="{0D108BD9-81ED-4DB2-BD59-A6C34878D82A}">
                    <a16:rowId xmlns:a16="http://schemas.microsoft.com/office/drawing/2014/main" val="1070377356"/>
                  </a:ext>
                </a:extLst>
              </a:tr>
            </a:tbl>
          </a:graphicData>
        </a:graphic>
      </p:graphicFrame>
      <p:graphicFrame>
        <p:nvGraphicFramePr>
          <p:cNvPr id="3" name="Table 2">
            <a:extLst>
              <a:ext uri="{FF2B5EF4-FFF2-40B4-BE49-F238E27FC236}">
                <a16:creationId xmlns:a16="http://schemas.microsoft.com/office/drawing/2014/main" id="{E3431998-90E2-712B-99A9-CF07A8ACB5D8}"/>
              </a:ext>
            </a:extLst>
          </p:cNvPr>
          <p:cNvGraphicFramePr>
            <a:graphicFrameLocks noGrp="1"/>
          </p:cNvGraphicFramePr>
          <p:nvPr>
            <p:extLst>
              <p:ext uri="{D42A27DB-BD31-4B8C-83A1-F6EECF244321}">
                <p14:modId xmlns:p14="http://schemas.microsoft.com/office/powerpoint/2010/main" val="3810590200"/>
              </p:ext>
            </p:extLst>
          </p:nvPr>
        </p:nvGraphicFramePr>
        <p:xfrm>
          <a:off x="1659237" y="724619"/>
          <a:ext cx="8223669" cy="733244"/>
        </p:xfrm>
        <a:graphic>
          <a:graphicData uri="http://schemas.openxmlformats.org/drawingml/2006/table">
            <a:tbl>
              <a:tblPr firstRow="1" bandRow="1">
                <a:tableStyleId>{5C22544A-7EE6-4342-B048-85BDC9FD1C3A}</a:tableStyleId>
              </a:tblPr>
              <a:tblGrid>
                <a:gridCol w="2948819">
                  <a:extLst>
                    <a:ext uri="{9D8B030D-6E8A-4147-A177-3AD203B41FA5}">
                      <a16:colId xmlns:a16="http://schemas.microsoft.com/office/drawing/2014/main" val="2801880059"/>
                    </a:ext>
                  </a:extLst>
                </a:gridCol>
                <a:gridCol w="2623257">
                  <a:extLst>
                    <a:ext uri="{9D8B030D-6E8A-4147-A177-3AD203B41FA5}">
                      <a16:colId xmlns:a16="http://schemas.microsoft.com/office/drawing/2014/main" val="3503221241"/>
                    </a:ext>
                  </a:extLst>
                </a:gridCol>
                <a:gridCol w="2651593">
                  <a:extLst>
                    <a:ext uri="{9D8B030D-6E8A-4147-A177-3AD203B41FA5}">
                      <a16:colId xmlns:a16="http://schemas.microsoft.com/office/drawing/2014/main" val="2500780965"/>
                    </a:ext>
                  </a:extLst>
                </a:gridCol>
              </a:tblGrid>
              <a:tr h="733244">
                <a:tc>
                  <a:txBody>
                    <a:bodyPr/>
                    <a:lstStyle/>
                    <a:p>
                      <a:pPr algn="ctr"/>
                      <a:r>
                        <a:rPr lang="en-IN" dirty="0"/>
                        <a:t>Department of Computer Science</a:t>
                      </a:r>
                    </a:p>
                  </a:txBody>
                  <a:tcPr/>
                </a:tc>
                <a:tc>
                  <a:txBody>
                    <a:bodyPr/>
                    <a:lstStyle/>
                    <a:p>
                      <a:pPr algn="ctr"/>
                      <a:r>
                        <a:rPr lang="en-IN" dirty="0"/>
                        <a:t>H- Index</a:t>
                      </a:r>
                    </a:p>
                  </a:txBody>
                  <a:tcPr/>
                </a:tc>
                <a:tc>
                  <a:txBody>
                    <a:bodyPr/>
                    <a:lstStyle/>
                    <a:p>
                      <a:pPr algn="ctr"/>
                      <a:r>
                        <a:rPr lang="en-IN" dirty="0"/>
                        <a:t>3.3</a:t>
                      </a:r>
                    </a:p>
                  </a:txBody>
                  <a:tcPr/>
                </a:tc>
                <a:extLst>
                  <a:ext uri="{0D108BD9-81ED-4DB2-BD59-A6C34878D82A}">
                    <a16:rowId xmlns:a16="http://schemas.microsoft.com/office/drawing/2014/main" val="979607455"/>
                  </a:ext>
                </a:extLst>
              </a:tr>
            </a:tbl>
          </a:graphicData>
        </a:graphic>
      </p:graphicFrame>
    </p:spTree>
    <p:extLst>
      <p:ext uri="{BB962C8B-B14F-4D97-AF65-F5344CB8AC3E}">
        <p14:creationId xmlns:p14="http://schemas.microsoft.com/office/powerpoint/2010/main" val="14607369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TotalTime>
  <Words>2701</Words>
  <Application>Microsoft Office PowerPoint</Application>
  <PresentationFormat>Widescreen</PresentationFormat>
  <Paragraphs>733</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Calibri Light</vt:lpstr>
      <vt:lpstr>Times New Roman</vt:lpstr>
      <vt:lpstr>Office Theme</vt:lpstr>
      <vt:lpstr>Computer Science Department Bharati College</vt:lpstr>
      <vt:lpstr>PowerPoint Presentation</vt:lpstr>
      <vt:lpstr>PowerPoint Presentation</vt:lpstr>
      <vt:lpstr>PowerPoint Presentation</vt:lpstr>
      <vt:lpstr>PowerPoint Presentation</vt:lpstr>
      <vt:lpstr>Infrastructure Details</vt:lpstr>
      <vt:lpstr>Student - Teacher Details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Seminar 2023-24</vt:lpstr>
      <vt:lpstr>Seminar 2023-24</vt:lpstr>
      <vt:lpstr>Seminar 2023-24</vt:lpstr>
      <vt:lpstr>Seminar 2023-24</vt:lpstr>
      <vt:lpstr>Seminar 2024-25</vt:lpstr>
      <vt:lpstr>Seminar 2024-25</vt:lpstr>
      <vt:lpstr>Seminar 2024-25</vt:lpstr>
      <vt:lpstr>Seminar 2024-25</vt:lpstr>
      <vt:lpstr>Seminar 2024-25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Science Department Bharati College</dc:title>
  <dc:creator>Sarita Kadian</dc:creator>
  <cp:lastModifiedBy>bharaticollege202316@outlook.com</cp:lastModifiedBy>
  <cp:revision>10</cp:revision>
  <dcterms:created xsi:type="dcterms:W3CDTF">2024-04-22T10:57:47Z</dcterms:created>
  <dcterms:modified xsi:type="dcterms:W3CDTF">2025-05-09T07:59:09Z</dcterms:modified>
</cp:coreProperties>
</file>