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8288000" cy="10287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685800" y="2130425"/>
            <a:ext cx="7772400" cy="1470025"/>
          </a:xfrm>
          <a:prstGeom prst="rect">
            <a:avLst/>
          </a:prstGeom>
        </p:spPr>
        <p:txBody>
          <a:bodyPr/>
          <a:lstStyle/>
          <a:p>
            <a:pPr/>
            <a:r>
              <a:t>Title Text</a:t>
            </a:r>
          </a:p>
        </p:txBody>
      </p:sp>
      <p:sp>
        <p:nvSpPr>
          <p:cNvPr id="12" name="Body Level One…"/>
          <p:cNvSpPr txBox="1"/>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xfrm>
            <a:off x="457200" y="274638"/>
            <a:ext cx="8229600" cy="1143001"/>
          </a:xfrm>
          <a:prstGeom prst="rect">
            <a:avLst/>
          </a:prstGeom>
        </p:spPr>
        <p:txBody>
          <a:bodyPr/>
          <a:lstStyle/>
          <a:p>
            <a:pPr/>
            <a:r>
              <a:t>Title Text</a:t>
            </a:r>
          </a:p>
        </p:txBody>
      </p:sp>
      <p:sp>
        <p:nvSpPr>
          <p:cNvPr id="21" name="Body Level One…"/>
          <p:cNvSpPr txBox="1"/>
          <p:nvPr>
            <p:ph type="body" sz="quarter" idx="1"/>
          </p:nvPr>
        </p:nvSpPr>
        <p:spPr>
          <a:xfrm>
            <a:off x="457200" y="1600200"/>
            <a:ext cx="8229600" cy="452596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722312" y="4406900"/>
            <a:ext cx="7772401" cy="1362075"/>
          </a:xfrm>
          <a:prstGeom prst="rect">
            <a:avLst/>
          </a:prstGeom>
        </p:spPr>
        <p:txBody>
          <a:bodyPr anchor="t"/>
          <a:lstStyle>
            <a:lvl1pPr algn="l">
              <a:defRPr b="1" cap="all" sz="4000"/>
            </a:lvl1pPr>
          </a:lstStyle>
          <a:p>
            <a:pPr/>
            <a:r>
              <a:t>Title Text</a:t>
            </a:r>
          </a:p>
        </p:txBody>
      </p:sp>
      <p:sp>
        <p:nvSpPr>
          <p:cNvPr id="30" name="Body Level One…"/>
          <p:cNvSpPr txBox="1"/>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xfrm>
            <a:off x="457200" y="274638"/>
            <a:ext cx="8229600" cy="1143001"/>
          </a:xfrm>
          <a:prstGeom prst="rect">
            <a:avLst/>
          </a:prstGeom>
        </p:spPr>
        <p:txBody>
          <a:bodyPr/>
          <a:lstStyle/>
          <a:p>
            <a:pPr/>
            <a:r>
              <a:t>Title Text</a:t>
            </a:r>
          </a:p>
        </p:txBody>
      </p:sp>
      <p:sp>
        <p:nvSpPr>
          <p:cNvPr id="39" name="Body Level One…"/>
          <p:cNvSpPr txBox="1"/>
          <p:nvPr>
            <p:ph type="body" sz="quarter"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457200" y="274638"/>
            <a:ext cx="8229600" cy="1143001"/>
          </a:xfrm>
          <a:prstGeom prst="rect">
            <a:avLst/>
          </a:prstGeom>
        </p:spPr>
        <p:txBody>
          <a:bodyPr/>
          <a:lstStyle/>
          <a:p>
            <a:pPr/>
            <a:r>
              <a:t>Title Text</a:t>
            </a:r>
          </a:p>
        </p:txBody>
      </p:sp>
      <p:sp>
        <p:nvSpPr>
          <p:cNvPr id="48" name="Body Level One…"/>
          <p:cNvSpPr txBox="1"/>
          <p:nvPr>
            <p:ph type="body" sz="quarter" idx="1"/>
          </p:nvPr>
        </p:nvSpPr>
        <p:spPr>
          <a:xfrm>
            <a:off x="457200" y="1535112"/>
            <a:ext cx="4040188" cy="639763"/>
          </a:xfrm>
          <a:prstGeom prst="rect">
            <a:avLst/>
          </a:prstGeom>
        </p:spPr>
        <p:txBody>
          <a:bodyPr anchor="b"/>
          <a:lstStyle>
            <a:lvl1pPr marL="0" indent="0">
              <a:spcBef>
                <a:spcPts val="500"/>
              </a:spcBef>
              <a:buSzTx/>
              <a:buFontTx/>
              <a:buNone/>
              <a:defRPr b="1" sz="2400"/>
            </a:lvl1pPr>
            <a:lvl2pPr marL="0" indent="457200">
              <a:spcBef>
                <a:spcPts val="500"/>
              </a:spcBef>
              <a:buSzTx/>
              <a:buFontTx/>
              <a:buNone/>
              <a:defRPr b="1" sz="2400"/>
            </a:lvl2pPr>
            <a:lvl3pPr marL="0" indent="914400">
              <a:spcBef>
                <a:spcPts val="500"/>
              </a:spcBef>
              <a:buSzTx/>
              <a:buFontTx/>
              <a:buNone/>
              <a:defRPr b="1" sz="2400"/>
            </a:lvl3pPr>
            <a:lvl4pPr marL="0" indent="1371600">
              <a:spcBef>
                <a:spcPts val="500"/>
              </a:spcBef>
              <a:buSzTx/>
              <a:buFontTx/>
              <a:buNone/>
              <a:defRPr b="1" sz="2400"/>
            </a:lvl4pPr>
            <a:lvl5pPr marL="0" indent="1828800">
              <a:spcBef>
                <a:spcPts val="500"/>
              </a:spcBef>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4645025" y="1535112"/>
            <a:ext cx="4041775" cy="639763"/>
          </a:xfrm>
          <a:prstGeom prst="rect">
            <a:avLst/>
          </a:prstGeom>
        </p:spPr>
        <p:txBody>
          <a:bodyPr anchor="b"/>
          <a:lstStyle/>
          <a:p>
            <a:pPr marL="0" indent="0">
              <a:spcBef>
                <a:spcPts val="500"/>
              </a:spcBef>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xfrm>
            <a:off x="457200" y="274638"/>
            <a:ext cx="8229600" cy="1143001"/>
          </a:xfrm>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457200" y="273050"/>
            <a:ext cx="3008314" cy="1162050"/>
          </a:xfrm>
          <a:prstGeom prst="rect">
            <a:avLst/>
          </a:prstGeom>
        </p:spPr>
        <p:txBody>
          <a:bodyPr anchor="b"/>
          <a:lstStyle>
            <a:lvl1pPr algn="l">
              <a:defRPr b="1" sz="2000"/>
            </a:lvl1pPr>
          </a:lstStyle>
          <a:p>
            <a:pPr/>
            <a:r>
              <a:t>Title Text</a:t>
            </a:r>
          </a:p>
        </p:txBody>
      </p:sp>
      <p:sp>
        <p:nvSpPr>
          <p:cNvPr id="73" name="Body Level One…"/>
          <p:cNvSpPr txBox="1"/>
          <p:nvPr>
            <p:ph type="body" sz="quarter" idx="1"/>
          </p:nvPr>
        </p:nvSpPr>
        <p:spPr>
          <a:xfrm>
            <a:off x="3575050" y="273050"/>
            <a:ext cx="5111750" cy="585311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457199" y="1435100"/>
            <a:ext cx="3008315" cy="4691063"/>
          </a:xfrm>
          <a:prstGeom prst="rect">
            <a:avLst/>
          </a:prstGeom>
        </p:spPr>
        <p:txBody>
          <a:bodyPr/>
          <a:lstStyle/>
          <a:p>
            <a:pPr marL="0" indent="0">
              <a:spcBef>
                <a:spcPts val="300"/>
              </a:spcBef>
              <a:buSzTx/>
              <a:buFontTx/>
              <a:buNone/>
              <a:defRPr sz="14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1792288" y="4800600"/>
            <a:ext cx="5486401" cy="566738"/>
          </a:xfrm>
          <a:prstGeom prst="rect">
            <a:avLst/>
          </a:prstGeom>
        </p:spPr>
        <p:txBody>
          <a:bodyPr anchor="b"/>
          <a:lstStyle>
            <a:lvl1pPr algn="l">
              <a:defRPr b="1" sz="2000"/>
            </a:lvl1pPr>
          </a:lstStyle>
          <a:p>
            <a:pPr/>
            <a:r>
              <a:t>Title Text</a:t>
            </a:r>
          </a:p>
        </p:txBody>
      </p:sp>
      <p:sp>
        <p:nvSpPr>
          <p:cNvPr id="83" name="Picture Placeholder 2"/>
          <p:cNvSpPr/>
          <p:nvPr>
            <p:ph type="pic" sz="quarter" idx="21"/>
          </p:nvPr>
        </p:nvSpPr>
        <p:spPr>
          <a:xfrm>
            <a:off x="1792288" y="612775"/>
            <a:ext cx="5486401" cy="4114800"/>
          </a:xfrm>
          <a:prstGeom prst="rect">
            <a:avLst/>
          </a:prstGeom>
        </p:spPr>
        <p:txBody>
          <a:bodyPr lIns="91439" rIns="91439">
            <a:noAutofit/>
          </a:bodyPr>
          <a:lstStyle/>
          <a:p>
            <a:pPr/>
          </a:p>
        </p:txBody>
      </p:sp>
      <p:sp>
        <p:nvSpPr>
          <p:cNvPr id="84" name="Body Level One…"/>
          <p:cNvSpPr txBox="1"/>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14400" y="138112"/>
            <a:ext cx="16459200" cy="2262188"/>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914400" y="2400300"/>
            <a:ext cx="16459200" cy="78867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428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3.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4.jpeg"/><Relationship Id="rId7" Type="http://schemas.openxmlformats.org/officeDocument/2006/relationships/image" Target="../media/image5.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 Id="rId3" Type="http://schemas.openxmlformats.org/officeDocument/2006/relationships/image" Target="../media/image1.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7.jpeg"/><Relationship Id="rId4" Type="http://schemas.openxmlformats.org/officeDocument/2006/relationships/image" Target="../media/image3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jpeg"/><Relationship Id="rId9" Type="http://schemas.openxmlformats.org/officeDocument/2006/relationships/image" Target="../media/image15.jpeg"/><Relationship Id="rId10" Type="http://schemas.openxmlformats.org/officeDocument/2006/relationships/image" Target="../media/image16.jpeg"/><Relationship Id="rId11" Type="http://schemas.openxmlformats.org/officeDocument/2006/relationships/image" Target="../media/image17.jpeg"/><Relationship Id="rId12" Type="http://schemas.openxmlformats.org/officeDocument/2006/relationships/image" Target="../media/image18.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 Id="rId3" Type="http://schemas.openxmlformats.org/officeDocument/2006/relationships/image" Target="../media/image21.jpeg"/><Relationship Id="rId4" Type="http://schemas.openxmlformats.org/officeDocument/2006/relationships/image" Target="../media/image3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22.jpe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5.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1.png"/><Relationship Id="rId6" Type="http://schemas.openxmlformats.org/officeDocument/2006/relationships/image" Target="../media/image4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26.png"/><Relationship Id="rId4" Type="http://schemas.openxmlformats.org/officeDocument/2006/relationships/image" Target="../media/image23.jpe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24.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 Id="rId3" Type="http://schemas.openxmlformats.org/officeDocument/2006/relationships/image" Target="../media/image27.jpe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28.jpeg"/><Relationship Id="rId7" Type="http://schemas.openxmlformats.org/officeDocument/2006/relationships/image" Target="../media/image29.jpeg"/><Relationship Id="rId8" Type="http://schemas.openxmlformats.org/officeDocument/2006/relationships/image" Target="../media/image53.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DFBFB"/>
        </a:solidFill>
      </p:bgPr>
    </p:bg>
    <p:spTree>
      <p:nvGrpSpPr>
        <p:cNvPr id="1" name=""/>
        <p:cNvGrpSpPr/>
        <p:nvPr/>
      </p:nvGrpSpPr>
      <p:grpSpPr>
        <a:xfrm>
          <a:off x="0" y="0"/>
          <a:ext cx="0" cy="0"/>
          <a:chOff x="0" y="0"/>
          <a:chExt cx="0" cy="0"/>
        </a:xfrm>
      </p:grpSpPr>
      <p:sp>
        <p:nvSpPr>
          <p:cNvPr id="94" name="Freeform 3"/>
          <p:cNvSpPr/>
          <p:nvPr/>
        </p:nvSpPr>
        <p:spPr>
          <a:xfrm>
            <a:off x="12974763" y="-207072"/>
            <a:ext cx="3086101" cy="11299902"/>
          </a:xfrm>
          <a:prstGeom prst="rect">
            <a:avLst/>
          </a:prstGeom>
          <a:solidFill>
            <a:srgbClr val="1C5739"/>
          </a:solidFill>
          <a:ln w="12700">
            <a:miter lim="400000"/>
          </a:ln>
        </p:spPr>
        <p:txBody>
          <a:bodyPr lIns="45719" rIns="45719"/>
          <a:lstStyle/>
          <a:p>
            <a:pPr/>
          </a:p>
        </p:txBody>
      </p:sp>
      <p:sp>
        <p:nvSpPr>
          <p:cNvPr id="95" name="Freeform 5"/>
          <p:cNvSpPr/>
          <p:nvPr/>
        </p:nvSpPr>
        <p:spPr>
          <a:xfrm>
            <a:off x="16384714" y="9009597"/>
            <a:ext cx="3806571" cy="2083233"/>
          </a:xfrm>
          <a:prstGeom prst="rect">
            <a:avLst/>
          </a:prstGeom>
          <a:blipFill>
            <a:blip r:embed="rId2"/>
            <a:stretch>
              <a:fillRect/>
            </a:stretch>
          </a:blipFill>
          <a:ln w="12700">
            <a:miter lim="400000"/>
          </a:ln>
        </p:spPr>
        <p:txBody>
          <a:bodyPr lIns="45719" rIns="45719"/>
          <a:lstStyle/>
          <a:p>
            <a:pPr/>
          </a:p>
        </p:txBody>
      </p:sp>
      <p:sp>
        <p:nvSpPr>
          <p:cNvPr id="96" name="Freeform 7"/>
          <p:cNvSpPr/>
          <p:nvPr/>
        </p:nvSpPr>
        <p:spPr>
          <a:xfrm>
            <a:off x="-1543050" y="-558219"/>
            <a:ext cx="3086100" cy="11299902"/>
          </a:xfrm>
          <a:prstGeom prst="rect">
            <a:avLst/>
          </a:prstGeom>
          <a:solidFill>
            <a:srgbClr val="1C5739"/>
          </a:solidFill>
          <a:ln w="12700">
            <a:miter lim="400000"/>
          </a:ln>
        </p:spPr>
        <p:txBody>
          <a:bodyPr lIns="45719" rIns="45719"/>
          <a:lstStyle/>
          <a:p>
            <a:pPr/>
          </a:p>
        </p:txBody>
      </p:sp>
      <p:sp>
        <p:nvSpPr>
          <p:cNvPr id="97" name="Freeform 10"/>
          <p:cNvSpPr/>
          <p:nvPr/>
        </p:nvSpPr>
        <p:spPr>
          <a:xfrm>
            <a:off x="1227773" y="4163621"/>
            <a:ext cx="110237" cy="2818997"/>
          </a:xfrm>
          <a:prstGeom prst="rect">
            <a:avLst/>
          </a:prstGeom>
          <a:solidFill>
            <a:srgbClr val="FFFFFF"/>
          </a:solidFill>
          <a:ln w="12700">
            <a:miter lim="400000"/>
          </a:ln>
        </p:spPr>
        <p:txBody>
          <a:bodyPr lIns="45719" rIns="45719"/>
          <a:lstStyle/>
          <a:p>
            <a:pPr/>
          </a:p>
        </p:txBody>
      </p:sp>
      <p:sp>
        <p:nvSpPr>
          <p:cNvPr id="98" name="Freeform 12"/>
          <p:cNvSpPr/>
          <p:nvPr/>
        </p:nvSpPr>
        <p:spPr>
          <a:xfrm>
            <a:off x="8874611" y="2409766"/>
            <a:ext cx="1858228" cy="1254849"/>
          </a:xfrm>
          <a:prstGeom prst="rect">
            <a:avLst/>
          </a:prstGeom>
          <a:blipFill>
            <a:blip r:embed="rId3"/>
            <a:stretch>
              <a:fillRect/>
            </a:stretch>
          </a:blipFill>
          <a:ln w="12700">
            <a:miter lim="400000"/>
          </a:ln>
        </p:spPr>
        <p:txBody>
          <a:bodyPr lIns="45719" rIns="45719"/>
          <a:lstStyle/>
          <a:p>
            <a:pPr/>
          </a:p>
        </p:txBody>
      </p:sp>
      <p:sp>
        <p:nvSpPr>
          <p:cNvPr id="99" name="Freeform 13"/>
          <p:cNvSpPr/>
          <p:nvPr/>
        </p:nvSpPr>
        <p:spPr>
          <a:xfrm>
            <a:off x="11482520" y="149821"/>
            <a:ext cx="6628381" cy="4993679"/>
          </a:xfrm>
          <a:prstGeom prst="rect">
            <a:avLst/>
          </a:prstGeom>
          <a:blipFill>
            <a:blip r:embed="rId4"/>
            <a:stretch>
              <a:fillRect/>
            </a:stretch>
          </a:blipFill>
          <a:ln w="12700">
            <a:miter lim="400000"/>
          </a:ln>
        </p:spPr>
        <p:txBody>
          <a:bodyPr lIns="45719" rIns="45719"/>
          <a:lstStyle/>
          <a:p>
            <a:pPr/>
          </a:p>
        </p:txBody>
      </p:sp>
      <p:sp>
        <p:nvSpPr>
          <p:cNvPr id="100" name="Freeform 14"/>
          <p:cNvSpPr/>
          <p:nvPr/>
        </p:nvSpPr>
        <p:spPr>
          <a:xfrm>
            <a:off x="2092411" y="2409766"/>
            <a:ext cx="1630667" cy="1254849"/>
          </a:xfrm>
          <a:prstGeom prst="rect">
            <a:avLst/>
          </a:prstGeom>
          <a:blipFill>
            <a:blip r:embed="rId5"/>
            <a:stretch>
              <a:fillRect/>
            </a:stretch>
          </a:blipFill>
          <a:ln w="12700">
            <a:miter lim="400000"/>
          </a:ln>
        </p:spPr>
        <p:txBody>
          <a:bodyPr lIns="45719" rIns="45719"/>
          <a:lstStyle/>
          <a:p>
            <a:pPr/>
          </a:p>
        </p:txBody>
      </p:sp>
      <p:sp>
        <p:nvSpPr>
          <p:cNvPr id="101" name="Freeform 15"/>
          <p:cNvSpPr/>
          <p:nvPr/>
        </p:nvSpPr>
        <p:spPr>
          <a:xfrm>
            <a:off x="11482520" y="5166374"/>
            <a:ext cx="6628381" cy="4685570"/>
          </a:xfrm>
          <a:prstGeom prst="rect">
            <a:avLst/>
          </a:prstGeom>
          <a:blipFill>
            <a:blip r:embed="rId6"/>
            <a:stretch>
              <a:fillRect/>
            </a:stretch>
          </a:blipFill>
          <a:ln w="12700">
            <a:miter lim="400000"/>
          </a:ln>
        </p:spPr>
        <p:txBody>
          <a:bodyPr lIns="45719" rIns="45719"/>
          <a:lstStyle/>
          <a:p>
            <a:pPr/>
          </a:p>
        </p:txBody>
      </p:sp>
      <p:sp>
        <p:nvSpPr>
          <p:cNvPr id="102" name="TextBox 16"/>
          <p:cNvSpPr txBox="1"/>
          <p:nvPr/>
        </p:nvSpPr>
        <p:spPr>
          <a:xfrm>
            <a:off x="1752928" y="7053601"/>
            <a:ext cx="8553855" cy="45186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700"/>
              </a:lnSpc>
              <a:defRPr b="1" spc="134" sz="2600">
                <a:solidFill>
                  <a:srgbClr val="1C5739"/>
                </a:solidFill>
                <a:latin typeface="Open Sauce Bold"/>
                <a:ea typeface="Open Sauce Bold"/>
                <a:cs typeface="Open Sauce Bold"/>
                <a:sym typeface="Open Sauce Bold"/>
              </a:defRPr>
            </a:lvl1pPr>
          </a:lstStyle>
          <a:p>
            <a:pPr/>
            <a:r>
              <a:t>Bharati College, University of Delhi</a:t>
            </a:r>
          </a:p>
        </p:txBody>
      </p:sp>
      <p:sp>
        <p:nvSpPr>
          <p:cNvPr id="103" name="TextBox 17"/>
          <p:cNvSpPr txBox="1"/>
          <p:nvPr/>
        </p:nvSpPr>
        <p:spPr>
          <a:xfrm>
            <a:off x="1964538" y="3807488"/>
            <a:ext cx="6093957" cy="104468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8500"/>
              </a:lnSpc>
              <a:defRPr b="1" spc="31" sz="6200">
                <a:solidFill>
                  <a:srgbClr val="1C5739"/>
                </a:solidFill>
                <a:latin typeface="Poppins Semi-Bold"/>
                <a:ea typeface="Poppins Semi-Bold"/>
                <a:cs typeface="Poppins Semi-Bold"/>
                <a:sym typeface="Poppins Semi-Bold"/>
              </a:defRPr>
            </a:lvl1pPr>
          </a:lstStyle>
          <a:p>
            <a:pPr/>
            <a:r>
              <a:t>Department of </a:t>
            </a:r>
          </a:p>
        </p:txBody>
      </p:sp>
      <p:sp>
        <p:nvSpPr>
          <p:cNvPr id="104" name="TextBox 18"/>
          <p:cNvSpPr txBox="1"/>
          <p:nvPr/>
        </p:nvSpPr>
        <p:spPr>
          <a:xfrm>
            <a:off x="1964538" y="4760636"/>
            <a:ext cx="8342246" cy="9429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7700"/>
              </a:lnSpc>
              <a:defRPr b="1" spc="27" sz="5500">
                <a:solidFill>
                  <a:srgbClr val="1C5739"/>
                </a:solidFill>
                <a:latin typeface="Poppins Semi-Bold"/>
                <a:ea typeface="Poppins Semi-Bold"/>
                <a:cs typeface="Poppins Semi-Bold"/>
                <a:sym typeface="Poppins Semi-Bold"/>
              </a:defRPr>
            </a:lvl1pPr>
          </a:lstStyle>
          <a:p>
            <a:pPr/>
            <a:r>
              <a:t>Environmental Studies</a:t>
            </a:r>
          </a:p>
        </p:txBody>
      </p:sp>
      <p:sp>
        <p:nvSpPr>
          <p:cNvPr id="105" name="TextBox 19"/>
          <p:cNvSpPr txBox="1"/>
          <p:nvPr/>
        </p:nvSpPr>
        <p:spPr>
          <a:xfrm>
            <a:off x="17258518" y="9210675"/>
            <a:ext cx="153964"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solidFill>
                  <a:srgbClr val="1C5739"/>
                </a:solidFill>
                <a:latin typeface="Canva Sans"/>
                <a:ea typeface="Canva Sans"/>
                <a:cs typeface="Canva Sans"/>
                <a:sym typeface="Canva Sans"/>
              </a:defRPr>
            </a:lvl1pPr>
          </a:lstStyle>
          <a:p>
            <a:pPr/>
            <a:r>
              <a:t>1</a:t>
            </a:r>
          </a:p>
        </p:txBody>
      </p:sp>
      <p:sp>
        <p:nvSpPr>
          <p:cNvPr id="106" name="TextBox 20"/>
          <p:cNvSpPr txBox="1"/>
          <p:nvPr/>
        </p:nvSpPr>
        <p:spPr>
          <a:xfrm>
            <a:off x="1964538" y="6334061"/>
            <a:ext cx="4452061" cy="45757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900"/>
              </a:lnSpc>
              <a:defRPr b="1" spc="127" sz="2100">
                <a:solidFill>
                  <a:srgbClr val="1C5739"/>
                </a:solidFill>
                <a:latin typeface="Open Sauce Bold"/>
                <a:ea typeface="Open Sauce Bold"/>
                <a:cs typeface="Open Sauce Bold"/>
                <a:sym typeface="Open Sauce Bold"/>
              </a:defRPr>
            </a:lvl1pPr>
          </a:lstStyle>
          <a:p>
            <a:pPr/>
            <a:r>
              <a:t>Academic Audit 2023-25</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DFBFB"/>
        </a:solidFill>
      </p:bgPr>
    </p:bg>
    <p:spTree>
      <p:nvGrpSpPr>
        <p:cNvPr id="1" name=""/>
        <p:cNvGrpSpPr/>
        <p:nvPr/>
      </p:nvGrpSpPr>
      <p:grpSpPr>
        <a:xfrm>
          <a:off x="0" y="0"/>
          <a:ext cx="0" cy="0"/>
          <a:chOff x="0" y="0"/>
          <a:chExt cx="0" cy="0"/>
        </a:xfrm>
      </p:grpSpPr>
      <p:sp>
        <p:nvSpPr>
          <p:cNvPr id="216" name="Freeform 3"/>
          <p:cNvSpPr/>
          <p:nvPr/>
        </p:nvSpPr>
        <p:spPr>
          <a:xfrm rot="19939512">
            <a:off x="-4233206" y="5189176"/>
            <a:ext cx="8282373" cy="404758"/>
          </a:xfrm>
          <a:prstGeom prst="rect">
            <a:avLst/>
          </a:prstGeom>
          <a:solidFill>
            <a:srgbClr val="1C5739"/>
          </a:solidFill>
          <a:ln w="12700">
            <a:miter lim="400000"/>
          </a:ln>
        </p:spPr>
        <p:txBody>
          <a:bodyPr lIns="45719" rIns="45719"/>
          <a:lstStyle/>
          <a:p>
            <a:pPr/>
          </a:p>
        </p:txBody>
      </p:sp>
      <p:sp>
        <p:nvSpPr>
          <p:cNvPr id="217" name="Freeform 6"/>
          <p:cNvSpPr/>
          <p:nvPr/>
        </p:nvSpPr>
        <p:spPr>
          <a:xfrm rot="19852678">
            <a:off x="3921959" y="1003562"/>
            <a:ext cx="8282373" cy="111181"/>
          </a:xfrm>
          <a:prstGeom prst="rect">
            <a:avLst/>
          </a:prstGeom>
          <a:solidFill>
            <a:srgbClr val="1C5739"/>
          </a:solidFill>
          <a:ln w="12700">
            <a:miter lim="400000"/>
          </a:ln>
        </p:spPr>
        <p:txBody>
          <a:bodyPr lIns="45719" rIns="45719"/>
          <a:lstStyle/>
          <a:p>
            <a:pPr/>
          </a:p>
        </p:txBody>
      </p:sp>
      <p:sp>
        <p:nvSpPr>
          <p:cNvPr id="218" name="Freeform 9"/>
          <p:cNvSpPr/>
          <p:nvPr/>
        </p:nvSpPr>
        <p:spPr>
          <a:xfrm>
            <a:off x="11638091" y="1512782"/>
            <a:ext cx="2265049" cy="2263369"/>
          </a:xfrm>
          <a:prstGeom prst="ellipse">
            <a:avLst/>
          </a:prstGeom>
          <a:solidFill>
            <a:srgbClr val="1C5739"/>
          </a:solidFill>
          <a:ln w="12700">
            <a:miter lim="400000"/>
          </a:ln>
        </p:spPr>
        <p:txBody>
          <a:bodyPr lIns="45719" rIns="45719"/>
          <a:lstStyle/>
          <a:p>
            <a:pPr/>
          </a:p>
        </p:txBody>
      </p:sp>
      <p:sp>
        <p:nvSpPr>
          <p:cNvPr id="219" name="Freeform 11"/>
          <p:cNvSpPr/>
          <p:nvPr/>
        </p:nvSpPr>
        <p:spPr>
          <a:xfrm>
            <a:off x="12139304" y="4033123"/>
            <a:ext cx="3279247" cy="15963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62" y="0"/>
                </a:moveTo>
                <a:cubicBezTo>
                  <a:pt x="0" y="0"/>
                  <a:pt x="0" y="0"/>
                  <a:pt x="0" y="0"/>
                </a:cubicBezTo>
                <a:cubicBezTo>
                  <a:pt x="0" y="21600"/>
                  <a:pt x="0" y="21600"/>
                  <a:pt x="0" y="21600"/>
                </a:cubicBezTo>
                <a:cubicBezTo>
                  <a:pt x="17762" y="21600"/>
                  <a:pt x="17762" y="21600"/>
                  <a:pt x="17762" y="21600"/>
                </a:cubicBezTo>
                <a:cubicBezTo>
                  <a:pt x="19876" y="21600"/>
                  <a:pt x="21600" y="16749"/>
                  <a:pt x="21600" y="10800"/>
                </a:cubicBezTo>
                <a:cubicBezTo>
                  <a:pt x="21600" y="4851"/>
                  <a:pt x="19876" y="0"/>
                  <a:pt x="17762" y="0"/>
                </a:cubicBezTo>
                <a:close/>
              </a:path>
            </a:pathLst>
          </a:custGeom>
          <a:solidFill>
            <a:srgbClr val="F2F2F2"/>
          </a:solidFill>
          <a:ln w="12700">
            <a:miter lim="400000"/>
          </a:ln>
        </p:spPr>
        <p:txBody>
          <a:bodyPr lIns="45719" rIns="45719"/>
          <a:lstStyle/>
          <a:p>
            <a:pPr/>
          </a:p>
        </p:txBody>
      </p:sp>
      <p:sp>
        <p:nvSpPr>
          <p:cNvPr id="220" name="Freeform 13"/>
          <p:cNvSpPr/>
          <p:nvPr/>
        </p:nvSpPr>
        <p:spPr>
          <a:xfrm>
            <a:off x="9871949" y="3363781"/>
            <a:ext cx="2267286" cy="2265888"/>
          </a:xfrm>
          <a:prstGeom prst="ellipse">
            <a:avLst/>
          </a:prstGeom>
          <a:solidFill>
            <a:srgbClr val="1C5739"/>
          </a:solidFill>
          <a:ln w="12700">
            <a:miter lim="400000"/>
          </a:ln>
        </p:spPr>
        <p:txBody>
          <a:bodyPr lIns="45719" rIns="45719"/>
          <a:lstStyle/>
          <a:p>
            <a:pPr/>
          </a:p>
        </p:txBody>
      </p:sp>
      <p:sp>
        <p:nvSpPr>
          <p:cNvPr id="221" name="Freeform 15"/>
          <p:cNvSpPr/>
          <p:nvPr/>
        </p:nvSpPr>
        <p:spPr>
          <a:xfrm>
            <a:off x="9190710" y="5888883"/>
            <a:ext cx="4489391" cy="1594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62" y="0"/>
                </a:moveTo>
                <a:cubicBezTo>
                  <a:pt x="0" y="0"/>
                  <a:pt x="0" y="0"/>
                  <a:pt x="0" y="0"/>
                </a:cubicBezTo>
                <a:cubicBezTo>
                  <a:pt x="0" y="21600"/>
                  <a:pt x="0" y="21600"/>
                  <a:pt x="0" y="21600"/>
                </a:cubicBezTo>
                <a:cubicBezTo>
                  <a:pt x="17762" y="21600"/>
                  <a:pt x="17762" y="21600"/>
                  <a:pt x="17762" y="21600"/>
                </a:cubicBezTo>
                <a:cubicBezTo>
                  <a:pt x="19876" y="21600"/>
                  <a:pt x="21600" y="16750"/>
                  <a:pt x="21600" y="10801"/>
                </a:cubicBezTo>
                <a:cubicBezTo>
                  <a:pt x="21600" y="4852"/>
                  <a:pt x="19876" y="0"/>
                  <a:pt x="17762" y="0"/>
                </a:cubicBezTo>
                <a:close/>
              </a:path>
            </a:pathLst>
          </a:custGeom>
          <a:solidFill>
            <a:srgbClr val="F2F2F2"/>
          </a:solidFill>
          <a:ln w="12700">
            <a:miter lim="400000"/>
          </a:ln>
        </p:spPr>
        <p:txBody>
          <a:bodyPr lIns="45719" rIns="45719"/>
          <a:lstStyle/>
          <a:p>
            <a:pPr/>
          </a:p>
        </p:txBody>
      </p:sp>
      <p:sp>
        <p:nvSpPr>
          <p:cNvPr id="222" name="Freeform 17"/>
          <p:cNvSpPr/>
          <p:nvPr/>
        </p:nvSpPr>
        <p:spPr>
          <a:xfrm>
            <a:off x="8001121" y="5217162"/>
            <a:ext cx="2264210" cy="2264209"/>
          </a:xfrm>
          <a:prstGeom prst="ellipse">
            <a:avLst/>
          </a:prstGeom>
          <a:solidFill>
            <a:srgbClr val="1C5739"/>
          </a:solidFill>
          <a:ln w="12700">
            <a:miter lim="400000"/>
          </a:ln>
        </p:spPr>
        <p:txBody>
          <a:bodyPr lIns="45719" rIns="45719"/>
          <a:lstStyle/>
          <a:p>
            <a:pPr/>
          </a:p>
        </p:txBody>
      </p:sp>
      <p:sp>
        <p:nvSpPr>
          <p:cNvPr id="223" name="Freeform 19"/>
          <p:cNvSpPr/>
          <p:nvPr/>
        </p:nvSpPr>
        <p:spPr>
          <a:xfrm>
            <a:off x="7353193" y="7739089"/>
            <a:ext cx="4487850" cy="15940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62" y="0"/>
                </a:moveTo>
                <a:cubicBezTo>
                  <a:pt x="0" y="0"/>
                  <a:pt x="0" y="0"/>
                  <a:pt x="0" y="0"/>
                </a:cubicBezTo>
                <a:cubicBezTo>
                  <a:pt x="0" y="21600"/>
                  <a:pt x="0" y="21600"/>
                  <a:pt x="0" y="21600"/>
                </a:cubicBezTo>
                <a:cubicBezTo>
                  <a:pt x="17762" y="21600"/>
                  <a:pt x="17762" y="21600"/>
                  <a:pt x="17762" y="21600"/>
                </a:cubicBezTo>
                <a:cubicBezTo>
                  <a:pt x="19876" y="21600"/>
                  <a:pt x="21600" y="16749"/>
                  <a:pt x="21600" y="10799"/>
                </a:cubicBezTo>
                <a:cubicBezTo>
                  <a:pt x="21600" y="4849"/>
                  <a:pt x="19876" y="0"/>
                  <a:pt x="17762" y="0"/>
                </a:cubicBezTo>
                <a:close/>
              </a:path>
            </a:pathLst>
          </a:custGeom>
          <a:solidFill>
            <a:srgbClr val="F2F2F2"/>
          </a:solidFill>
          <a:ln w="12700">
            <a:miter lim="400000"/>
          </a:ln>
        </p:spPr>
        <p:txBody>
          <a:bodyPr lIns="45719" rIns="45719"/>
          <a:lstStyle/>
          <a:p>
            <a:pPr/>
          </a:p>
        </p:txBody>
      </p:sp>
      <p:sp>
        <p:nvSpPr>
          <p:cNvPr id="224" name="Freeform 21"/>
          <p:cNvSpPr/>
          <p:nvPr/>
        </p:nvSpPr>
        <p:spPr>
          <a:xfrm>
            <a:off x="6238151" y="7067368"/>
            <a:ext cx="2263369" cy="2265888"/>
          </a:xfrm>
          <a:prstGeom prst="ellipse">
            <a:avLst/>
          </a:prstGeom>
          <a:solidFill>
            <a:srgbClr val="1C5739"/>
          </a:solidFill>
          <a:ln w="12700">
            <a:miter lim="400000"/>
          </a:ln>
        </p:spPr>
        <p:txBody>
          <a:bodyPr lIns="45719" rIns="45719"/>
          <a:lstStyle/>
          <a:p>
            <a:pPr/>
          </a:p>
        </p:txBody>
      </p:sp>
      <p:sp>
        <p:nvSpPr>
          <p:cNvPr id="225" name="Freeform 22"/>
          <p:cNvSpPr/>
          <p:nvPr/>
        </p:nvSpPr>
        <p:spPr>
          <a:xfrm>
            <a:off x="10322553" y="3977975"/>
            <a:ext cx="1366147" cy="1120240"/>
          </a:xfrm>
          <a:prstGeom prst="rect">
            <a:avLst/>
          </a:prstGeom>
          <a:blipFill>
            <a:blip r:embed="rId2"/>
            <a:stretch>
              <a:fillRect/>
            </a:stretch>
          </a:blipFill>
          <a:ln w="12700">
            <a:miter lim="400000"/>
          </a:ln>
        </p:spPr>
        <p:txBody>
          <a:bodyPr lIns="45719" rIns="45719"/>
          <a:lstStyle/>
          <a:p>
            <a:pPr/>
          </a:p>
        </p:txBody>
      </p:sp>
      <p:sp>
        <p:nvSpPr>
          <p:cNvPr id="226" name="Freeform 23"/>
          <p:cNvSpPr/>
          <p:nvPr/>
        </p:nvSpPr>
        <p:spPr>
          <a:xfrm>
            <a:off x="8628505" y="5663681"/>
            <a:ext cx="914929" cy="1433648"/>
          </a:xfrm>
          <a:prstGeom prst="rect">
            <a:avLst/>
          </a:prstGeom>
          <a:blipFill>
            <a:blip r:embed="rId3"/>
            <a:stretch>
              <a:fillRect/>
            </a:stretch>
          </a:blipFill>
          <a:ln w="12700">
            <a:miter lim="400000"/>
          </a:ln>
        </p:spPr>
        <p:txBody>
          <a:bodyPr lIns="45719" rIns="45719"/>
          <a:lstStyle/>
          <a:p>
            <a:pPr/>
          </a:p>
        </p:txBody>
      </p:sp>
      <p:sp>
        <p:nvSpPr>
          <p:cNvPr id="227" name="Freeform 24"/>
          <p:cNvSpPr/>
          <p:nvPr/>
        </p:nvSpPr>
        <p:spPr>
          <a:xfrm>
            <a:off x="12333988" y="1938984"/>
            <a:ext cx="1075075" cy="1424798"/>
          </a:xfrm>
          <a:prstGeom prst="rect">
            <a:avLst/>
          </a:prstGeom>
          <a:blipFill>
            <a:blip r:embed="rId4"/>
            <a:stretch>
              <a:fillRect/>
            </a:stretch>
          </a:blipFill>
          <a:ln w="12700">
            <a:miter lim="400000"/>
          </a:ln>
        </p:spPr>
        <p:txBody>
          <a:bodyPr lIns="45719" rIns="45719"/>
          <a:lstStyle/>
          <a:p>
            <a:pPr/>
          </a:p>
        </p:txBody>
      </p:sp>
      <p:sp>
        <p:nvSpPr>
          <p:cNvPr id="228" name="Freeform 25"/>
          <p:cNvSpPr/>
          <p:nvPr/>
        </p:nvSpPr>
        <p:spPr>
          <a:xfrm>
            <a:off x="6699339" y="7547388"/>
            <a:ext cx="1131667" cy="1205642"/>
          </a:xfrm>
          <a:prstGeom prst="rect">
            <a:avLst/>
          </a:prstGeom>
          <a:blipFill>
            <a:blip r:embed="rId5"/>
            <a:stretch>
              <a:fillRect/>
            </a:stretch>
          </a:blipFill>
          <a:ln w="12700">
            <a:miter lim="400000"/>
          </a:ln>
        </p:spPr>
        <p:txBody>
          <a:bodyPr lIns="45719" rIns="45719"/>
          <a:lstStyle/>
          <a:p>
            <a:pPr/>
          </a:p>
        </p:txBody>
      </p:sp>
      <p:sp>
        <p:nvSpPr>
          <p:cNvPr id="229" name="Freeform 26"/>
          <p:cNvSpPr/>
          <p:nvPr/>
        </p:nvSpPr>
        <p:spPr>
          <a:xfrm>
            <a:off x="-1" y="-1"/>
            <a:ext cx="9063495" cy="5098217"/>
          </a:xfrm>
          <a:prstGeom prst="rect">
            <a:avLst/>
          </a:prstGeom>
          <a:blipFill>
            <a:blip r:embed="rId6"/>
            <a:stretch>
              <a:fillRect/>
            </a:stretch>
          </a:blipFill>
          <a:ln w="12700">
            <a:miter lim="400000"/>
          </a:ln>
        </p:spPr>
        <p:txBody>
          <a:bodyPr lIns="45719" rIns="45719"/>
          <a:lstStyle/>
          <a:p>
            <a:pPr/>
          </a:p>
        </p:txBody>
      </p:sp>
      <p:sp>
        <p:nvSpPr>
          <p:cNvPr id="230" name="TextBox 27"/>
          <p:cNvSpPr txBox="1"/>
          <p:nvPr/>
        </p:nvSpPr>
        <p:spPr>
          <a:xfrm>
            <a:off x="8745931" y="7987855"/>
            <a:ext cx="4024650" cy="3922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200"/>
              </a:lnSpc>
              <a:defRPr b="1" spc="229" sz="2300">
                <a:solidFill>
                  <a:srgbClr val="231F20"/>
                </a:solidFill>
                <a:latin typeface="Open Sauce Bold"/>
                <a:ea typeface="Open Sauce Bold"/>
                <a:cs typeface="Open Sauce Bold"/>
                <a:sym typeface="Open Sauce Bold"/>
              </a:defRPr>
            </a:lvl1pPr>
          </a:lstStyle>
          <a:p>
            <a:pPr/>
            <a:r>
              <a:t>Research Project= 0</a:t>
            </a:r>
          </a:p>
        </p:txBody>
      </p:sp>
      <p:sp>
        <p:nvSpPr>
          <p:cNvPr id="231" name="TextBox 28"/>
          <p:cNvSpPr txBox="1"/>
          <p:nvPr/>
        </p:nvSpPr>
        <p:spPr>
          <a:xfrm>
            <a:off x="10505193" y="6166027"/>
            <a:ext cx="5687136" cy="7986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indent="0">
              <a:lnSpc>
                <a:spcPts val="3200"/>
              </a:lnSpc>
              <a:defRPr b="1" spc="229" sz="2300">
                <a:solidFill>
                  <a:srgbClr val="231F20"/>
                </a:solidFill>
                <a:latin typeface="Open Sauce Bold"/>
                <a:ea typeface="Open Sauce Bold"/>
                <a:cs typeface="Open Sauce Bold"/>
                <a:sym typeface="Open Sauce Bold"/>
              </a:defRPr>
            </a:pPr>
            <a:r>
              <a:t>Externally funded Conference/Workshop/Event=0</a:t>
            </a:r>
          </a:p>
        </p:txBody>
      </p:sp>
      <p:sp>
        <p:nvSpPr>
          <p:cNvPr id="232" name="TextBox 29"/>
          <p:cNvSpPr txBox="1"/>
          <p:nvPr/>
        </p:nvSpPr>
        <p:spPr>
          <a:xfrm>
            <a:off x="13903069" y="1474681"/>
            <a:ext cx="3274543" cy="24242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indent="0">
              <a:lnSpc>
                <a:spcPts val="3200"/>
              </a:lnSpc>
              <a:defRPr b="1" spc="229" sz="2300">
                <a:solidFill>
                  <a:srgbClr val="231F20"/>
                </a:solidFill>
                <a:latin typeface="Open Sauce Bold"/>
                <a:ea typeface="Open Sauce Bold"/>
                <a:cs typeface="Open Sauce Bold"/>
                <a:sym typeface="Open Sauce Bold"/>
              </a:defRPr>
            </a:pPr>
            <a:r>
              <a:t>Collaborate the programmes with Delhi Government, NMNH, MoEFCC CMS Vatavaran and other NGO </a:t>
            </a:r>
          </a:p>
        </p:txBody>
      </p:sp>
      <p:sp>
        <p:nvSpPr>
          <p:cNvPr id="233" name="TextBox 30"/>
          <p:cNvSpPr txBox="1"/>
          <p:nvPr/>
        </p:nvSpPr>
        <p:spPr>
          <a:xfrm>
            <a:off x="814624" y="5711306"/>
            <a:ext cx="5884716" cy="144372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5600"/>
              </a:lnSpc>
              <a:defRPr b="1" spc="198" sz="5600">
                <a:solidFill>
                  <a:srgbClr val="040506"/>
                </a:solidFill>
                <a:latin typeface="Poppins Bold"/>
                <a:ea typeface="Poppins Bold"/>
                <a:cs typeface="Poppins Bold"/>
                <a:sym typeface="Poppins Bold"/>
              </a:defRPr>
            </a:lvl1pPr>
          </a:lstStyle>
          <a:p>
            <a:pPr/>
            <a:r>
              <a:t>Resource mobilisation</a:t>
            </a:r>
          </a:p>
        </p:txBody>
      </p:sp>
      <p:sp>
        <p:nvSpPr>
          <p:cNvPr id="234" name="TextBox 31"/>
          <p:cNvSpPr txBox="1"/>
          <p:nvPr/>
        </p:nvSpPr>
        <p:spPr>
          <a:xfrm>
            <a:off x="12263418" y="4477616"/>
            <a:ext cx="3928911" cy="40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300"/>
              </a:lnSpc>
              <a:defRPr b="1" sz="2500">
                <a:latin typeface="Open Sauce Bold"/>
                <a:ea typeface="Open Sauce Bold"/>
                <a:cs typeface="Open Sauce Bold"/>
                <a:sym typeface="Open Sauce Bold"/>
              </a:defRPr>
            </a:lvl1pPr>
          </a:lstStyle>
          <a:p>
            <a:pPr/>
            <a:r>
              <a:t>Other funds generated=0</a:t>
            </a:r>
          </a:p>
        </p:txBody>
      </p:sp>
      <p:sp>
        <p:nvSpPr>
          <p:cNvPr id="235" name="TextBox 32"/>
          <p:cNvSpPr txBox="1"/>
          <p:nvPr/>
        </p:nvSpPr>
        <p:spPr>
          <a:xfrm>
            <a:off x="17187887" y="9210675"/>
            <a:ext cx="295226"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latin typeface="Canva Sans"/>
                <a:ea typeface="Canva Sans"/>
                <a:cs typeface="Canva Sans"/>
                <a:sym typeface="Canva Sans"/>
              </a:defRPr>
            </a:lvl1pPr>
          </a:lstStyle>
          <a:p>
            <a:pPr/>
            <a:r>
              <a:t>10</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Freeform 2"/>
          <p:cNvSpPr/>
          <p:nvPr/>
        </p:nvSpPr>
        <p:spPr>
          <a:xfrm flipH="1" flipV="1">
            <a:off x="0" y="0"/>
            <a:ext cx="18288000" cy="10287000"/>
          </a:xfrm>
          <a:prstGeom prst="rect">
            <a:avLst/>
          </a:prstGeom>
          <a:blipFill>
            <a:blip r:embed="rId2"/>
            <a:stretch>
              <a:fillRect/>
            </a:stretch>
          </a:blipFill>
          <a:ln w="12700">
            <a:miter lim="400000"/>
          </a:ln>
        </p:spPr>
        <p:txBody>
          <a:bodyPr lIns="45719" rIns="45719"/>
          <a:lstStyle/>
          <a:p>
            <a:pPr/>
          </a:p>
        </p:txBody>
      </p:sp>
      <p:sp>
        <p:nvSpPr>
          <p:cNvPr id="238" name="Freeform 4"/>
          <p:cNvSpPr/>
          <p:nvPr/>
        </p:nvSpPr>
        <p:spPr>
          <a:xfrm>
            <a:off x="633448" y="374453"/>
            <a:ext cx="17021104" cy="3970204"/>
          </a:xfrm>
          <a:prstGeom prst="rect">
            <a:avLst/>
          </a:prstGeom>
          <a:solidFill>
            <a:srgbClr val="1C5739"/>
          </a:solidFill>
          <a:ln w="12700">
            <a:miter lim="400000"/>
          </a:ln>
        </p:spPr>
        <p:txBody>
          <a:bodyPr lIns="45719" rIns="45719"/>
          <a:lstStyle/>
          <a:p>
            <a:pPr/>
          </a:p>
        </p:txBody>
      </p:sp>
      <p:sp>
        <p:nvSpPr>
          <p:cNvPr id="239" name="Freeform 6"/>
          <p:cNvSpPr/>
          <p:nvPr/>
        </p:nvSpPr>
        <p:spPr>
          <a:xfrm>
            <a:off x="3209948" y="4923675"/>
            <a:ext cx="1770794" cy="906371"/>
          </a:xfrm>
          <a:prstGeom prst="rect">
            <a:avLst/>
          </a:prstGeom>
          <a:blipFill>
            <a:blip r:embed="rId3"/>
            <a:stretch>
              <a:fillRect/>
            </a:stretch>
          </a:blipFill>
          <a:ln w="12700">
            <a:miter lim="400000"/>
          </a:ln>
        </p:spPr>
        <p:txBody>
          <a:bodyPr lIns="45719" rIns="45719"/>
          <a:lstStyle/>
          <a:p>
            <a:pPr/>
          </a:p>
        </p:txBody>
      </p:sp>
      <p:sp>
        <p:nvSpPr>
          <p:cNvPr id="240" name="Freeform 7"/>
          <p:cNvSpPr/>
          <p:nvPr/>
        </p:nvSpPr>
        <p:spPr>
          <a:xfrm>
            <a:off x="13600678" y="4923675"/>
            <a:ext cx="1183955" cy="1136739"/>
          </a:xfrm>
          <a:prstGeom prst="rect">
            <a:avLst/>
          </a:prstGeom>
          <a:blipFill>
            <a:blip r:embed="rId4"/>
            <a:stretch>
              <a:fillRect/>
            </a:stretch>
          </a:blipFill>
          <a:ln w="12700">
            <a:miter lim="400000"/>
          </a:ln>
        </p:spPr>
        <p:txBody>
          <a:bodyPr lIns="45719" rIns="45719"/>
          <a:lstStyle/>
          <a:p>
            <a:pPr/>
          </a:p>
        </p:txBody>
      </p:sp>
      <p:sp>
        <p:nvSpPr>
          <p:cNvPr id="241" name="Freeform 8"/>
          <p:cNvSpPr/>
          <p:nvPr/>
        </p:nvSpPr>
        <p:spPr>
          <a:xfrm>
            <a:off x="8598993" y="4808490"/>
            <a:ext cx="1435117" cy="1237071"/>
          </a:xfrm>
          <a:prstGeom prst="rect">
            <a:avLst/>
          </a:prstGeom>
          <a:blipFill>
            <a:blip r:embed="rId5"/>
            <a:stretch>
              <a:fillRect/>
            </a:stretch>
          </a:blipFill>
          <a:ln w="12700">
            <a:miter lim="400000"/>
          </a:ln>
        </p:spPr>
        <p:txBody>
          <a:bodyPr lIns="45719" rIns="45719"/>
          <a:lstStyle/>
          <a:p>
            <a:pPr/>
          </a:p>
        </p:txBody>
      </p:sp>
      <p:sp>
        <p:nvSpPr>
          <p:cNvPr id="242" name="Freeform 9"/>
          <p:cNvSpPr/>
          <p:nvPr/>
        </p:nvSpPr>
        <p:spPr>
          <a:xfrm>
            <a:off x="667019" y="395050"/>
            <a:ext cx="16933645" cy="3949607"/>
          </a:xfrm>
          <a:prstGeom prst="rect">
            <a:avLst/>
          </a:prstGeom>
          <a:blipFill>
            <a:blip r:embed="rId6"/>
            <a:stretch>
              <a:fillRect/>
            </a:stretch>
          </a:blipFill>
          <a:ln w="12700">
            <a:miter lim="400000"/>
          </a:ln>
        </p:spPr>
        <p:txBody>
          <a:bodyPr lIns="45719" rIns="45719"/>
          <a:lstStyle/>
          <a:p>
            <a:pPr/>
          </a:p>
        </p:txBody>
      </p:sp>
      <p:sp>
        <p:nvSpPr>
          <p:cNvPr id="243" name="Freeform 11"/>
          <p:cNvSpPr/>
          <p:nvPr/>
        </p:nvSpPr>
        <p:spPr>
          <a:xfrm>
            <a:off x="6596043" y="4621028"/>
            <a:ext cx="47626" cy="4637273"/>
          </a:xfrm>
          <a:prstGeom prst="rect">
            <a:avLst/>
          </a:prstGeom>
          <a:solidFill>
            <a:srgbClr val="009245"/>
          </a:solidFill>
          <a:ln w="12700">
            <a:miter lim="400000"/>
          </a:ln>
        </p:spPr>
        <p:txBody>
          <a:bodyPr lIns="45719" rIns="45719"/>
          <a:lstStyle/>
          <a:p>
            <a:pPr/>
          </a:p>
        </p:txBody>
      </p:sp>
      <p:sp>
        <p:nvSpPr>
          <p:cNvPr id="244" name="Freeform 14"/>
          <p:cNvSpPr/>
          <p:nvPr/>
        </p:nvSpPr>
        <p:spPr>
          <a:xfrm>
            <a:off x="11644331" y="4621028"/>
            <a:ext cx="47626" cy="4637273"/>
          </a:xfrm>
          <a:prstGeom prst="rect">
            <a:avLst/>
          </a:prstGeom>
          <a:solidFill>
            <a:srgbClr val="009245"/>
          </a:solidFill>
          <a:ln w="12700">
            <a:miter lim="400000"/>
          </a:ln>
        </p:spPr>
        <p:txBody>
          <a:bodyPr lIns="45719" rIns="45719"/>
          <a:lstStyle/>
          <a:p>
            <a:pPr/>
          </a:p>
        </p:txBody>
      </p:sp>
      <p:sp>
        <p:nvSpPr>
          <p:cNvPr id="245" name="Freeform 16"/>
          <p:cNvSpPr/>
          <p:nvPr/>
        </p:nvSpPr>
        <p:spPr>
          <a:xfrm>
            <a:off x="129654" y="374453"/>
            <a:ext cx="3349853" cy="8883847"/>
          </a:xfrm>
          <a:prstGeom prst="rect">
            <a:avLst/>
          </a:prstGeom>
          <a:blipFill>
            <a:blip r:embed="rId7"/>
            <a:stretch>
              <a:fillRect/>
            </a:stretch>
          </a:blipFill>
          <a:ln w="12700">
            <a:miter lim="400000"/>
          </a:ln>
        </p:spPr>
        <p:txBody>
          <a:bodyPr lIns="45719" rIns="45719"/>
          <a:lstStyle/>
          <a:p>
            <a:pPr/>
          </a:p>
        </p:txBody>
      </p:sp>
      <p:sp>
        <p:nvSpPr>
          <p:cNvPr id="246" name="TextBox 17"/>
          <p:cNvSpPr txBox="1"/>
          <p:nvPr/>
        </p:nvSpPr>
        <p:spPr>
          <a:xfrm>
            <a:off x="3209948" y="1374902"/>
            <a:ext cx="13216709" cy="287132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1500"/>
              </a:lnSpc>
              <a:defRPr spc="816" sz="8300">
                <a:solidFill>
                  <a:srgbClr val="FFFFFF"/>
                </a:solidFill>
                <a:latin typeface="Poppins"/>
                <a:ea typeface="Poppins"/>
                <a:cs typeface="Poppins"/>
                <a:sym typeface="Poppins"/>
              </a:defRPr>
            </a:lvl1pPr>
          </a:lstStyle>
          <a:p>
            <a:pPr/>
            <a:r>
              <a:t>TOTAL PUBLICATION 2023-2025</a:t>
            </a:r>
          </a:p>
        </p:txBody>
      </p:sp>
      <p:sp>
        <p:nvSpPr>
          <p:cNvPr id="247" name="TextBox 18"/>
          <p:cNvSpPr txBox="1"/>
          <p:nvPr/>
        </p:nvSpPr>
        <p:spPr>
          <a:xfrm>
            <a:off x="7960393" y="6264509"/>
            <a:ext cx="2732633" cy="3922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200"/>
              </a:lnSpc>
              <a:defRPr b="1" spc="229" sz="2300">
                <a:solidFill>
                  <a:srgbClr val="231F20"/>
                </a:solidFill>
                <a:latin typeface="Open Sauce Bold"/>
                <a:ea typeface="Open Sauce Bold"/>
                <a:cs typeface="Open Sauce Bold"/>
                <a:sym typeface="Open Sauce Bold"/>
              </a:defRPr>
            </a:lvl1pPr>
          </a:lstStyle>
          <a:p>
            <a:pPr/>
            <a:r>
              <a:t>Book = 0</a:t>
            </a:r>
          </a:p>
        </p:txBody>
      </p:sp>
      <p:sp>
        <p:nvSpPr>
          <p:cNvPr id="248" name="TextBox 19"/>
          <p:cNvSpPr txBox="1"/>
          <p:nvPr/>
        </p:nvSpPr>
        <p:spPr>
          <a:xfrm>
            <a:off x="2729027" y="6264509"/>
            <a:ext cx="2732634" cy="3922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200"/>
              </a:lnSpc>
              <a:defRPr b="1" spc="229" sz="2300">
                <a:solidFill>
                  <a:srgbClr val="231F20"/>
                </a:solidFill>
                <a:latin typeface="Open Sauce Bold"/>
                <a:ea typeface="Open Sauce Bold"/>
                <a:cs typeface="Open Sauce Bold"/>
                <a:sym typeface="Open Sauce Bold"/>
              </a:defRPr>
            </a:lvl1pPr>
          </a:lstStyle>
          <a:p>
            <a:pPr/>
            <a:r>
              <a:t>Journals = 0</a:t>
            </a:r>
          </a:p>
        </p:txBody>
      </p:sp>
      <p:sp>
        <p:nvSpPr>
          <p:cNvPr id="249" name="TextBox 20"/>
          <p:cNvSpPr txBox="1"/>
          <p:nvPr/>
        </p:nvSpPr>
        <p:spPr>
          <a:xfrm>
            <a:off x="12826340" y="6373853"/>
            <a:ext cx="2732633" cy="7986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200"/>
              </a:lnSpc>
              <a:defRPr b="1" spc="229" sz="2300">
                <a:solidFill>
                  <a:srgbClr val="231F20"/>
                </a:solidFill>
                <a:latin typeface="Open Sauce Bold"/>
                <a:ea typeface="Open Sauce Bold"/>
                <a:cs typeface="Open Sauce Bold"/>
                <a:sym typeface="Open Sauce Bold"/>
              </a:defRPr>
            </a:lvl1pPr>
          </a:lstStyle>
          <a:p>
            <a:pPr/>
            <a:r>
              <a:t>Other Publication = 0</a:t>
            </a:r>
          </a:p>
        </p:txBody>
      </p:sp>
      <p:sp>
        <p:nvSpPr>
          <p:cNvPr id="250" name="TextBox 21"/>
          <p:cNvSpPr txBox="1"/>
          <p:nvPr/>
        </p:nvSpPr>
        <p:spPr>
          <a:xfrm>
            <a:off x="17197251" y="9210675"/>
            <a:ext cx="276498"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latin typeface="Canva Sans"/>
                <a:ea typeface="Canva Sans"/>
                <a:cs typeface="Canva Sans"/>
                <a:sym typeface="Canva Sans"/>
              </a:defRPr>
            </a:lvl1pPr>
          </a:lstStyle>
          <a:p>
            <a:pPr/>
            <a:r>
              <a:t>11</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DFBFB"/>
        </a:solidFill>
      </p:bgPr>
    </p:bg>
    <p:spTree>
      <p:nvGrpSpPr>
        <p:cNvPr id="1" name=""/>
        <p:cNvGrpSpPr/>
        <p:nvPr/>
      </p:nvGrpSpPr>
      <p:grpSpPr>
        <a:xfrm>
          <a:off x="0" y="0"/>
          <a:ext cx="0" cy="0"/>
          <a:chOff x="0" y="0"/>
          <a:chExt cx="0" cy="0"/>
        </a:xfrm>
      </p:grpSpPr>
      <p:sp>
        <p:nvSpPr>
          <p:cNvPr id="252" name="Freeform 3"/>
          <p:cNvSpPr/>
          <p:nvPr/>
        </p:nvSpPr>
        <p:spPr>
          <a:xfrm>
            <a:off x="8757864" y="2547738"/>
            <a:ext cx="6306892" cy="63091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76" y="21600"/>
                </a:moveTo>
                <a:cubicBezTo>
                  <a:pt x="10704" y="21600"/>
                  <a:pt x="10656" y="21528"/>
                  <a:pt x="10656" y="21480"/>
                </a:cubicBezTo>
                <a:cubicBezTo>
                  <a:pt x="10656" y="21407"/>
                  <a:pt x="10704" y="21359"/>
                  <a:pt x="10776" y="21359"/>
                </a:cubicBezTo>
                <a:cubicBezTo>
                  <a:pt x="10824" y="21359"/>
                  <a:pt x="10897" y="21407"/>
                  <a:pt x="10897" y="21480"/>
                </a:cubicBezTo>
                <a:cubicBezTo>
                  <a:pt x="10897" y="21528"/>
                  <a:pt x="10824" y="21600"/>
                  <a:pt x="10776" y="21600"/>
                </a:cubicBezTo>
                <a:close/>
                <a:moveTo>
                  <a:pt x="11331" y="21456"/>
                </a:moveTo>
                <a:cubicBezTo>
                  <a:pt x="11331" y="21383"/>
                  <a:pt x="11379" y="21335"/>
                  <a:pt x="11427" y="21335"/>
                </a:cubicBezTo>
                <a:cubicBezTo>
                  <a:pt x="11499" y="21335"/>
                  <a:pt x="11571" y="21383"/>
                  <a:pt x="11571" y="21456"/>
                </a:cubicBezTo>
                <a:cubicBezTo>
                  <a:pt x="11571" y="21504"/>
                  <a:pt x="11523" y="21576"/>
                  <a:pt x="11451" y="21576"/>
                </a:cubicBezTo>
                <a:cubicBezTo>
                  <a:pt x="11379" y="21576"/>
                  <a:pt x="11331" y="21528"/>
                  <a:pt x="11331" y="21456"/>
                </a:cubicBezTo>
                <a:close/>
                <a:moveTo>
                  <a:pt x="10077" y="21576"/>
                </a:moveTo>
                <a:cubicBezTo>
                  <a:pt x="10029" y="21576"/>
                  <a:pt x="9957" y="21504"/>
                  <a:pt x="9981" y="21431"/>
                </a:cubicBezTo>
                <a:cubicBezTo>
                  <a:pt x="9981" y="21383"/>
                  <a:pt x="10029" y="21335"/>
                  <a:pt x="10101" y="21335"/>
                </a:cubicBezTo>
                <a:cubicBezTo>
                  <a:pt x="10173" y="21335"/>
                  <a:pt x="10222" y="21383"/>
                  <a:pt x="10222" y="21456"/>
                </a:cubicBezTo>
                <a:cubicBezTo>
                  <a:pt x="10198" y="21528"/>
                  <a:pt x="10149" y="21576"/>
                  <a:pt x="10101" y="21576"/>
                </a:cubicBezTo>
                <a:cubicBezTo>
                  <a:pt x="10101" y="21576"/>
                  <a:pt x="10077" y="21576"/>
                  <a:pt x="10077" y="21576"/>
                </a:cubicBezTo>
                <a:close/>
                <a:moveTo>
                  <a:pt x="12006" y="21407"/>
                </a:moveTo>
                <a:cubicBezTo>
                  <a:pt x="11982" y="21335"/>
                  <a:pt x="12030" y="21287"/>
                  <a:pt x="12102" y="21262"/>
                </a:cubicBezTo>
                <a:cubicBezTo>
                  <a:pt x="12174" y="21262"/>
                  <a:pt x="12223" y="21311"/>
                  <a:pt x="12247" y="21383"/>
                </a:cubicBezTo>
                <a:cubicBezTo>
                  <a:pt x="12247" y="21431"/>
                  <a:pt x="12199" y="21503"/>
                  <a:pt x="12126" y="21503"/>
                </a:cubicBezTo>
                <a:cubicBezTo>
                  <a:pt x="12054" y="21503"/>
                  <a:pt x="12006" y="21455"/>
                  <a:pt x="12006" y="21407"/>
                </a:cubicBezTo>
                <a:close/>
                <a:moveTo>
                  <a:pt x="9402" y="21503"/>
                </a:moveTo>
                <a:cubicBezTo>
                  <a:pt x="9330" y="21503"/>
                  <a:pt x="9282" y="21431"/>
                  <a:pt x="9306" y="21359"/>
                </a:cubicBezTo>
                <a:cubicBezTo>
                  <a:pt x="9306" y="21311"/>
                  <a:pt x="9378" y="21262"/>
                  <a:pt x="9426" y="21262"/>
                </a:cubicBezTo>
                <a:cubicBezTo>
                  <a:pt x="9499" y="21262"/>
                  <a:pt x="9547" y="21335"/>
                  <a:pt x="9547" y="21407"/>
                </a:cubicBezTo>
                <a:cubicBezTo>
                  <a:pt x="9523" y="21455"/>
                  <a:pt x="9475" y="21503"/>
                  <a:pt x="9426" y="21503"/>
                </a:cubicBezTo>
                <a:cubicBezTo>
                  <a:pt x="9402" y="21503"/>
                  <a:pt x="9402" y="21503"/>
                  <a:pt x="9402" y="21503"/>
                </a:cubicBezTo>
                <a:close/>
                <a:moveTo>
                  <a:pt x="12681" y="21310"/>
                </a:moveTo>
                <a:cubicBezTo>
                  <a:pt x="12657" y="21238"/>
                  <a:pt x="12705" y="21190"/>
                  <a:pt x="12777" y="21166"/>
                </a:cubicBezTo>
                <a:cubicBezTo>
                  <a:pt x="12825" y="21166"/>
                  <a:pt x="12898" y="21190"/>
                  <a:pt x="12898" y="21262"/>
                </a:cubicBezTo>
                <a:cubicBezTo>
                  <a:pt x="12922" y="21334"/>
                  <a:pt x="12873" y="21382"/>
                  <a:pt x="12801" y="21407"/>
                </a:cubicBezTo>
                <a:cubicBezTo>
                  <a:pt x="12801" y="21407"/>
                  <a:pt x="12801" y="21407"/>
                  <a:pt x="12777" y="21407"/>
                </a:cubicBezTo>
                <a:cubicBezTo>
                  <a:pt x="12729" y="21407"/>
                  <a:pt x="12681" y="21358"/>
                  <a:pt x="12681" y="21310"/>
                </a:cubicBezTo>
                <a:close/>
                <a:moveTo>
                  <a:pt x="8727" y="21382"/>
                </a:moveTo>
                <a:cubicBezTo>
                  <a:pt x="8655" y="21382"/>
                  <a:pt x="8631" y="21310"/>
                  <a:pt x="8631" y="21262"/>
                </a:cubicBezTo>
                <a:cubicBezTo>
                  <a:pt x="8655" y="21190"/>
                  <a:pt x="8703" y="21142"/>
                  <a:pt x="8775" y="21166"/>
                </a:cubicBezTo>
                <a:cubicBezTo>
                  <a:pt x="8847" y="21166"/>
                  <a:pt x="8871" y="21238"/>
                  <a:pt x="8871" y="21286"/>
                </a:cubicBezTo>
                <a:cubicBezTo>
                  <a:pt x="8847" y="21358"/>
                  <a:pt x="8799" y="21407"/>
                  <a:pt x="8751" y="21407"/>
                </a:cubicBezTo>
                <a:cubicBezTo>
                  <a:pt x="8751" y="21407"/>
                  <a:pt x="8727" y="21407"/>
                  <a:pt x="8727" y="21382"/>
                </a:cubicBezTo>
                <a:close/>
                <a:moveTo>
                  <a:pt x="13332" y="21165"/>
                </a:moveTo>
                <a:cubicBezTo>
                  <a:pt x="13307" y="21117"/>
                  <a:pt x="13356" y="21045"/>
                  <a:pt x="13428" y="21021"/>
                </a:cubicBezTo>
                <a:cubicBezTo>
                  <a:pt x="13476" y="20997"/>
                  <a:pt x="13548" y="21045"/>
                  <a:pt x="13572" y="21117"/>
                </a:cubicBezTo>
                <a:cubicBezTo>
                  <a:pt x="13572" y="21165"/>
                  <a:pt x="13548" y="21238"/>
                  <a:pt x="13476" y="21262"/>
                </a:cubicBezTo>
                <a:cubicBezTo>
                  <a:pt x="13476" y="21262"/>
                  <a:pt x="13452" y="21262"/>
                  <a:pt x="13452" y="21262"/>
                </a:cubicBezTo>
                <a:cubicBezTo>
                  <a:pt x="13404" y="21262"/>
                  <a:pt x="13356" y="21214"/>
                  <a:pt x="13332" y="21165"/>
                </a:cubicBezTo>
                <a:close/>
                <a:moveTo>
                  <a:pt x="8052" y="21238"/>
                </a:moveTo>
                <a:cubicBezTo>
                  <a:pt x="8004" y="21214"/>
                  <a:pt x="7956" y="21165"/>
                  <a:pt x="7980" y="21093"/>
                </a:cubicBezTo>
                <a:cubicBezTo>
                  <a:pt x="7980" y="21021"/>
                  <a:pt x="8052" y="20997"/>
                  <a:pt x="8124" y="20997"/>
                </a:cubicBezTo>
                <a:cubicBezTo>
                  <a:pt x="8173" y="21021"/>
                  <a:pt x="8221" y="21093"/>
                  <a:pt x="8197" y="21166"/>
                </a:cubicBezTo>
                <a:cubicBezTo>
                  <a:pt x="8197" y="21214"/>
                  <a:pt x="8148" y="21238"/>
                  <a:pt x="8100" y="21238"/>
                </a:cubicBezTo>
                <a:cubicBezTo>
                  <a:pt x="8076" y="21238"/>
                  <a:pt x="8076" y="21238"/>
                  <a:pt x="8052" y="21238"/>
                </a:cubicBezTo>
                <a:close/>
                <a:moveTo>
                  <a:pt x="13982" y="20997"/>
                </a:moveTo>
                <a:cubicBezTo>
                  <a:pt x="13958" y="20925"/>
                  <a:pt x="14006" y="20852"/>
                  <a:pt x="14055" y="20828"/>
                </a:cubicBezTo>
                <a:cubicBezTo>
                  <a:pt x="14127" y="20828"/>
                  <a:pt x="14199" y="20852"/>
                  <a:pt x="14223" y="20924"/>
                </a:cubicBezTo>
                <a:cubicBezTo>
                  <a:pt x="14223" y="20972"/>
                  <a:pt x="14199" y="21045"/>
                  <a:pt x="14127" y="21069"/>
                </a:cubicBezTo>
                <a:cubicBezTo>
                  <a:pt x="14127" y="21069"/>
                  <a:pt x="14103" y="21069"/>
                  <a:pt x="14103" y="21069"/>
                </a:cubicBezTo>
                <a:cubicBezTo>
                  <a:pt x="14055" y="21069"/>
                  <a:pt x="14006" y="21045"/>
                  <a:pt x="13982" y="20996"/>
                </a:cubicBezTo>
                <a:close/>
                <a:moveTo>
                  <a:pt x="7401" y="21045"/>
                </a:moveTo>
                <a:cubicBezTo>
                  <a:pt x="7329" y="21020"/>
                  <a:pt x="7305" y="20948"/>
                  <a:pt x="7329" y="20900"/>
                </a:cubicBezTo>
                <a:cubicBezTo>
                  <a:pt x="7353" y="20828"/>
                  <a:pt x="7425" y="20804"/>
                  <a:pt x="7473" y="20828"/>
                </a:cubicBezTo>
                <a:cubicBezTo>
                  <a:pt x="7545" y="20828"/>
                  <a:pt x="7569" y="20900"/>
                  <a:pt x="7545" y="20972"/>
                </a:cubicBezTo>
                <a:cubicBezTo>
                  <a:pt x="7545" y="21020"/>
                  <a:pt x="7497" y="21045"/>
                  <a:pt x="7449" y="21045"/>
                </a:cubicBezTo>
                <a:cubicBezTo>
                  <a:pt x="7425" y="21045"/>
                  <a:pt x="7425" y="21045"/>
                  <a:pt x="7401" y="21045"/>
                </a:cubicBezTo>
                <a:close/>
                <a:moveTo>
                  <a:pt x="14633" y="20755"/>
                </a:moveTo>
                <a:cubicBezTo>
                  <a:pt x="14609" y="20707"/>
                  <a:pt x="14633" y="20635"/>
                  <a:pt x="14681" y="20611"/>
                </a:cubicBezTo>
                <a:cubicBezTo>
                  <a:pt x="14754" y="20587"/>
                  <a:pt x="14826" y="20611"/>
                  <a:pt x="14850" y="20683"/>
                </a:cubicBezTo>
                <a:cubicBezTo>
                  <a:pt x="14874" y="20731"/>
                  <a:pt x="14850" y="20803"/>
                  <a:pt x="14778" y="20827"/>
                </a:cubicBezTo>
                <a:cubicBezTo>
                  <a:pt x="14778" y="20827"/>
                  <a:pt x="14754" y="20852"/>
                  <a:pt x="14729" y="20852"/>
                </a:cubicBezTo>
                <a:cubicBezTo>
                  <a:pt x="14681" y="20852"/>
                  <a:pt x="14633" y="20803"/>
                  <a:pt x="14633" y="20755"/>
                </a:cubicBezTo>
                <a:close/>
                <a:moveTo>
                  <a:pt x="6750" y="20803"/>
                </a:moveTo>
                <a:cubicBezTo>
                  <a:pt x="6702" y="20779"/>
                  <a:pt x="6678" y="20707"/>
                  <a:pt x="6702" y="20659"/>
                </a:cubicBezTo>
                <a:cubicBezTo>
                  <a:pt x="6726" y="20587"/>
                  <a:pt x="6798" y="20563"/>
                  <a:pt x="6846" y="20587"/>
                </a:cubicBezTo>
                <a:cubicBezTo>
                  <a:pt x="6919" y="20611"/>
                  <a:pt x="6943" y="20683"/>
                  <a:pt x="6919" y="20731"/>
                </a:cubicBezTo>
                <a:cubicBezTo>
                  <a:pt x="6895" y="20779"/>
                  <a:pt x="6846" y="20827"/>
                  <a:pt x="6798" y="20827"/>
                </a:cubicBezTo>
                <a:cubicBezTo>
                  <a:pt x="6798" y="20827"/>
                  <a:pt x="6774" y="20827"/>
                  <a:pt x="6750" y="20803"/>
                </a:cubicBezTo>
                <a:close/>
                <a:moveTo>
                  <a:pt x="15260" y="20514"/>
                </a:moveTo>
                <a:cubicBezTo>
                  <a:pt x="15212" y="20442"/>
                  <a:pt x="15236" y="20369"/>
                  <a:pt x="15308" y="20345"/>
                </a:cubicBezTo>
                <a:cubicBezTo>
                  <a:pt x="15356" y="20321"/>
                  <a:pt x="15428" y="20345"/>
                  <a:pt x="15477" y="20393"/>
                </a:cubicBezTo>
                <a:cubicBezTo>
                  <a:pt x="15501" y="20465"/>
                  <a:pt x="15477" y="20538"/>
                  <a:pt x="15404" y="20562"/>
                </a:cubicBezTo>
                <a:cubicBezTo>
                  <a:pt x="15404" y="20562"/>
                  <a:pt x="15380" y="20562"/>
                  <a:pt x="15356" y="20562"/>
                </a:cubicBezTo>
                <a:cubicBezTo>
                  <a:pt x="15308" y="20562"/>
                  <a:pt x="15260" y="20538"/>
                  <a:pt x="15260" y="20514"/>
                </a:cubicBezTo>
                <a:close/>
                <a:moveTo>
                  <a:pt x="6123" y="20538"/>
                </a:moveTo>
                <a:cubicBezTo>
                  <a:pt x="6075" y="20514"/>
                  <a:pt x="6051" y="20442"/>
                  <a:pt x="6075" y="20369"/>
                </a:cubicBezTo>
                <a:cubicBezTo>
                  <a:pt x="6099" y="20321"/>
                  <a:pt x="6171" y="20297"/>
                  <a:pt x="6243" y="20321"/>
                </a:cubicBezTo>
                <a:cubicBezTo>
                  <a:pt x="6292" y="20345"/>
                  <a:pt x="6316" y="20417"/>
                  <a:pt x="6292" y="20465"/>
                </a:cubicBezTo>
                <a:cubicBezTo>
                  <a:pt x="6267" y="20514"/>
                  <a:pt x="6219" y="20538"/>
                  <a:pt x="6195" y="20538"/>
                </a:cubicBezTo>
                <a:cubicBezTo>
                  <a:pt x="6171" y="20538"/>
                  <a:pt x="6147" y="20538"/>
                  <a:pt x="6123" y="20538"/>
                </a:cubicBezTo>
                <a:close/>
                <a:moveTo>
                  <a:pt x="15862" y="20200"/>
                </a:moveTo>
                <a:cubicBezTo>
                  <a:pt x="15814" y="20152"/>
                  <a:pt x="15838" y="20080"/>
                  <a:pt x="15911" y="20031"/>
                </a:cubicBezTo>
                <a:cubicBezTo>
                  <a:pt x="15959" y="20007"/>
                  <a:pt x="16031" y="20031"/>
                  <a:pt x="16055" y="20079"/>
                </a:cubicBezTo>
                <a:cubicBezTo>
                  <a:pt x="16103" y="20152"/>
                  <a:pt x="16079" y="20224"/>
                  <a:pt x="16007" y="20248"/>
                </a:cubicBezTo>
                <a:cubicBezTo>
                  <a:pt x="16007" y="20248"/>
                  <a:pt x="15983" y="20272"/>
                  <a:pt x="15959" y="20272"/>
                </a:cubicBezTo>
                <a:cubicBezTo>
                  <a:pt x="15911" y="20272"/>
                  <a:pt x="15887" y="20248"/>
                  <a:pt x="15862" y="20200"/>
                </a:cubicBezTo>
                <a:close/>
                <a:moveTo>
                  <a:pt x="5520" y="20224"/>
                </a:moveTo>
                <a:cubicBezTo>
                  <a:pt x="5472" y="20176"/>
                  <a:pt x="5448" y="20104"/>
                  <a:pt x="5472" y="20055"/>
                </a:cubicBezTo>
                <a:cubicBezTo>
                  <a:pt x="5520" y="19983"/>
                  <a:pt x="5593" y="19983"/>
                  <a:pt x="5641" y="20007"/>
                </a:cubicBezTo>
                <a:cubicBezTo>
                  <a:pt x="5713" y="20031"/>
                  <a:pt x="5713" y="20103"/>
                  <a:pt x="5689" y="20176"/>
                </a:cubicBezTo>
                <a:cubicBezTo>
                  <a:pt x="5665" y="20200"/>
                  <a:pt x="5617" y="20224"/>
                  <a:pt x="5593" y="20224"/>
                </a:cubicBezTo>
                <a:cubicBezTo>
                  <a:pt x="5569" y="20224"/>
                  <a:pt x="5544" y="20224"/>
                  <a:pt x="5520" y="20224"/>
                </a:cubicBezTo>
                <a:close/>
                <a:moveTo>
                  <a:pt x="16441" y="19863"/>
                </a:moveTo>
                <a:cubicBezTo>
                  <a:pt x="16393" y="19814"/>
                  <a:pt x="16417" y="19742"/>
                  <a:pt x="16465" y="19694"/>
                </a:cubicBezTo>
                <a:cubicBezTo>
                  <a:pt x="16537" y="19670"/>
                  <a:pt x="16610" y="19670"/>
                  <a:pt x="16634" y="19742"/>
                </a:cubicBezTo>
                <a:cubicBezTo>
                  <a:pt x="16682" y="19790"/>
                  <a:pt x="16658" y="19862"/>
                  <a:pt x="16610" y="19886"/>
                </a:cubicBezTo>
                <a:cubicBezTo>
                  <a:pt x="16586" y="19910"/>
                  <a:pt x="16561" y="19910"/>
                  <a:pt x="16537" y="19910"/>
                </a:cubicBezTo>
                <a:cubicBezTo>
                  <a:pt x="16513" y="19910"/>
                  <a:pt x="16465" y="19886"/>
                  <a:pt x="16441" y="19862"/>
                </a:cubicBezTo>
                <a:close/>
                <a:moveTo>
                  <a:pt x="4942" y="19862"/>
                </a:moveTo>
                <a:cubicBezTo>
                  <a:pt x="4894" y="19814"/>
                  <a:pt x="4870" y="19742"/>
                  <a:pt x="4894" y="19693"/>
                </a:cubicBezTo>
                <a:cubicBezTo>
                  <a:pt x="4942" y="19645"/>
                  <a:pt x="5014" y="19621"/>
                  <a:pt x="5062" y="19669"/>
                </a:cubicBezTo>
                <a:cubicBezTo>
                  <a:pt x="5135" y="19693"/>
                  <a:pt x="5135" y="19765"/>
                  <a:pt x="5110" y="19838"/>
                </a:cubicBezTo>
                <a:cubicBezTo>
                  <a:pt x="5086" y="19862"/>
                  <a:pt x="5038" y="19886"/>
                  <a:pt x="5014" y="19886"/>
                </a:cubicBezTo>
                <a:cubicBezTo>
                  <a:pt x="4990" y="19886"/>
                  <a:pt x="4966" y="19886"/>
                  <a:pt x="4942" y="19862"/>
                </a:cubicBezTo>
                <a:close/>
                <a:moveTo>
                  <a:pt x="16995" y="19477"/>
                </a:moveTo>
                <a:cubicBezTo>
                  <a:pt x="16971" y="19428"/>
                  <a:pt x="16971" y="19356"/>
                  <a:pt x="17020" y="19308"/>
                </a:cubicBezTo>
                <a:cubicBezTo>
                  <a:pt x="17092" y="19283"/>
                  <a:pt x="17164" y="19283"/>
                  <a:pt x="17188" y="19332"/>
                </a:cubicBezTo>
                <a:cubicBezTo>
                  <a:pt x="17236" y="19404"/>
                  <a:pt x="17236" y="19476"/>
                  <a:pt x="17164" y="19501"/>
                </a:cubicBezTo>
                <a:cubicBezTo>
                  <a:pt x="17140" y="19525"/>
                  <a:pt x="17116" y="19525"/>
                  <a:pt x="17092" y="19525"/>
                </a:cubicBezTo>
                <a:cubicBezTo>
                  <a:pt x="17068" y="19525"/>
                  <a:pt x="17020" y="19525"/>
                  <a:pt x="16995" y="19477"/>
                </a:cubicBezTo>
                <a:close/>
                <a:moveTo>
                  <a:pt x="4387" y="19477"/>
                </a:moveTo>
                <a:cubicBezTo>
                  <a:pt x="4315" y="19428"/>
                  <a:pt x="4315" y="19356"/>
                  <a:pt x="4363" y="19308"/>
                </a:cubicBezTo>
                <a:cubicBezTo>
                  <a:pt x="4387" y="19259"/>
                  <a:pt x="4460" y="19235"/>
                  <a:pt x="4508" y="19283"/>
                </a:cubicBezTo>
                <a:cubicBezTo>
                  <a:pt x="4580" y="19308"/>
                  <a:pt x="4580" y="19404"/>
                  <a:pt x="4556" y="19452"/>
                </a:cubicBezTo>
                <a:cubicBezTo>
                  <a:pt x="4532" y="19477"/>
                  <a:pt x="4484" y="19501"/>
                  <a:pt x="4460" y="19501"/>
                </a:cubicBezTo>
                <a:cubicBezTo>
                  <a:pt x="4411" y="19501"/>
                  <a:pt x="4387" y="19477"/>
                  <a:pt x="4387" y="19477"/>
                </a:cubicBezTo>
                <a:close/>
                <a:moveTo>
                  <a:pt x="17550" y="19067"/>
                </a:moveTo>
                <a:cubicBezTo>
                  <a:pt x="17502" y="19019"/>
                  <a:pt x="17502" y="18946"/>
                  <a:pt x="17550" y="18898"/>
                </a:cubicBezTo>
                <a:cubicBezTo>
                  <a:pt x="17598" y="18850"/>
                  <a:pt x="17694" y="18874"/>
                  <a:pt x="17718" y="18922"/>
                </a:cubicBezTo>
                <a:cubicBezTo>
                  <a:pt x="17767" y="18970"/>
                  <a:pt x="17767" y="19042"/>
                  <a:pt x="17718" y="19091"/>
                </a:cubicBezTo>
                <a:cubicBezTo>
                  <a:pt x="17694" y="19115"/>
                  <a:pt x="17670" y="19115"/>
                  <a:pt x="17622" y="19115"/>
                </a:cubicBezTo>
                <a:cubicBezTo>
                  <a:pt x="17598" y="19115"/>
                  <a:pt x="17574" y="19091"/>
                  <a:pt x="17550" y="19067"/>
                </a:cubicBezTo>
                <a:close/>
                <a:moveTo>
                  <a:pt x="3833" y="19043"/>
                </a:moveTo>
                <a:cubicBezTo>
                  <a:pt x="3785" y="18995"/>
                  <a:pt x="3785" y="18922"/>
                  <a:pt x="3833" y="18874"/>
                </a:cubicBezTo>
                <a:cubicBezTo>
                  <a:pt x="3857" y="18826"/>
                  <a:pt x="3953" y="18826"/>
                  <a:pt x="4002" y="18874"/>
                </a:cubicBezTo>
                <a:cubicBezTo>
                  <a:pt x="4050" y="18898"/>
                  <a:pt x="4050" y="18970"/>
                  <a:pt x="4002" y="19043"/>
                </a:cubicBezTo>
                <a:cubicBezTo>
                  <a:pt x="3977" y="19067"/>
                  <a:pt x="3953" y="19067"/>
                  <a:pt x="3905" y="19067"/>
                </a:cubicBezTo>
                <a:cubicBezTo>
                  <a:pt x="3881" y="19067"/>
                  <a:pt x="3857" y="19067"/>
                  <a:pt x="3833" y="19043"/>
                </a:cubicBezTo>
                <a:close/>
                <a:moveTo>
                  <a:pt x="18056" y="18633"/>
                </a:moveTo>
                <a:cubicBezTo>
                  <a:pt x="18008" y="18585"/>
                  <a:pt x="18008" y="18513"/>
                  <a:pt x="18056" y="18464"/>
                </a:cubicBezTo>
                <a:cubicBezTo>
                  <a:pt x="18104" y="18416"/>
                  <a:pt x="18177" y="18416"/>
                  <a:pt x="18225" y="18464"/>
                </a:cubicBezTo>
                <a:cubicBezTo>
                  <a:pt x="18273" y="18512"/>
                  <a:pt x="18273" y="18584"/>
                  <a:pt x="18225" y="18633"/>
                </a:cubicBezTo>
                <a:cubicBezTo>
                  <a:pt x="18201" y="18657"/>
                  <a:pt x="18177" y="18657"/>
                  <a:pt x="18128" y="18657"/>
                </a:cubicBezTo>
                <a:cubicBezTo>
                  <a:pt x="18104" y="18657"/>
                  <a:pt x="18080" y="18657"/>
                  <a:pt x="18056" y="18633"/>
                </a:cubicBezTo>
                <a:close/>
                <a:moveTo>
                  <a:pt x="3327" y="18585"/>
                </a:moveTo>
                <a:cubicBezTo>
                  <a:pt x="3278" y="18537"/>
                  <a:pt x="3278" y="18464"/>
                  <a:pt x="3327" y="18416"/>
                </a:cubicBezTo>
                <a:cubicBezTo>
                  <a:pt x="3375" y="18368"/>
                  <a:pt x="3447" y="18368"/>
                  <a:pt x="3495" y="18416"/>
                </a:cubicBezTo>
                <a:cubicBezTo>
                  <a:pt x="3543" y="18464"/>
                  <a:pt x="3543" y="18536"/>
                  <a:pt x="3495" y="18585"/>
                </a:cubicBezTo>
                <a:cubicBezTo>
                  <a:pt x="3471" y="18609"/>
                  <a:pt x="3447" y="18633"/>
                  <a:pt x="3423" y="18633"/>
                </a:cubicBezTo>
                <a:cubicBezTo>
                  <a:pt x="3375" y="18633"/>
                  <a:pt x="3351" y="18609"/>
                  <a:pt x="3327" y="18585"/>
                </a:cubicBezTo>
                <a:close/>
                <a:moveTo>
                  <a:pt x="18538" y="18151"/>
                </a:moveTo>
                <a:cubicBezTo>
                  <a:pt x="18490" y="18103"/>
                  <a:pt x="18490" y="18031"/>
                  <a:pt x="18538" y="17982"/>
                </a:cubicBezTo>
                <a:cubicBezTo>
                  <a:pt x="18562" y="17934"/>
                  <a:pt x="18659" y="17934"/>
                  <a:pt x="18707" y="17982"/>
                </a:cubicBezTo>
                <a:cubicBezTo>
                  <a:pt x="18755" y="18030"/>
                  <a:pt x="18755" y="18102"/>
                  <a:pt x="18707" y="18151"/>
                </a:cubicBezTo>
                <a:cubicBezTo>
                  <a:pt x="18683" y="18175"/>
                  <a:pt x="18659" y="18175"/>
                  <a:pt x="18611" y="18175"/>
                </a:cubicBezTo>
                <a:cubicBezTo>
                  <a:pt x="18586" y="18175"/>
                  <a:pt x="18562" y="18175"/>
                  <a:pt x="18538" y="18151"/>
                </a:cubicBezTo>
                <a:close/>
                <a:moveTo>
                  <a:pt x="2844" y="18103"/>
                </a:moveTo>
                <a:cubicBezTo>
                  <a:pt x="2796" y="18055"/>
                  <a:pt x="2820" y="17982"/>
                  <a:pt x="2869" y="17934"/>
                </a:cubicBezTo>
                <a:cubicBezTo>
                  <a:pt x="2917" y="17886"/>
                  <a:pt x="2989" y="17886"/>
                  <a:pt x="3037" y="17934"/>
                </a:cubicBezTo>
                <a:cubicBezTo>
                  <a:pt x="3085" y="17982"/>
                  <a:pt x="3061" y="18054"/>
                  <a:pt x="3013" y="18103"/>
                </a:cubicBezTo>
                <a:cubicBezTo>
                  <a:pt x="2989" y="18127"/>
                  <a:pt x="2965" y="18127"/>
                  <a:pt x="2941" y="18127"/>
                </a:cubicBezTo>
                <a:cubicBezTo>
                  <a:pt x="2917" y="18127"/>
                  <a:pt x="2869" y="18127"/>
                  <a:pt x="2844" y="18103"/>
                </a:cubicBezTo>
                <a:close/>
                <a:moveTo>
                  <a:pt x="18996" y="17645"/>
                </a:moveTo>
                <a:cubicBezTo>
                  <a:pt x="18924" y="17597"/>
                  <a:pt x="18924" y="17524"/>
                  <a:pt x="18972" y="17476"/>
                </a:cubicBezTo>
                <a:cubicBezTo>
                  <a:pt x="19020" y="17428"/>
                  <a:pt x="19093" y="17428"/>
                  <a:pt x="19141" y="17452"/>
                </a:cubicBezTo>
                <a:cubicBezTo>
                  <a:pt x="19189" y="17500"/>
                  <a:pt x="19189" y="17572"/>
                  <a:pt x="19165" y="17621"/>
                </a:cubicBezTo>
                <a:cubicBezTo>
                  <a:pt x="19141" y="17669"/>
                  <a:pt x="19093" y="17669"/>
                  <a:pt x="19069" y="17669"/>
                </a:cubicBezTo>
                <a:cubicBezTo>
                  <a:pt x="19045" y="17669"/>
                  <a:pt x="18996" y="17669"/>
                  <a:pt x="18996" y="17645"/>
                </a:cubicBezTo>
                <a:close/>
                <a:moveTo>
                  <a:pt x="2410" y="17573"/>
                </a:moveTo>
                <a:cubicBezTo>
                  <a:pt x="2362" y="17524"/>
                  <a:pt x="2362" y="17452"/>
                  <a:pt x="2410" y="17404"/>
                </a:cubicBezTo>
                <a:cubicBezTo>
                  <a:pt x="2483" y="17380"/>
                  <a:pt x="2555" y="17380"/>
                  <a:pt x="2603" y="17428"/>
                </a:cubicBezTo>
                <a:cubicBezTo>
                  <a:pt x="2627" y="17476"/>
                  <a:pt x="2627" y="17548"/>
                  <a:pt x="2579" y="17597"/>
                </a:cubicBezTo>
                <a:cubicBezTo>
                  <a:pt x="2555" y="17621"/>
                  <a:pt x="2531" y="17621"/>
                  <a:pt x="2507" y="17621"/>
                </a:cubicBezTo>
                <a:cubicBezTo>
                  <a:pt x="2459" y="17621"/>
                  <a:pt x="2435" y="17621"/>
                  <a:pt x="2410" y="17573"/>
                </a:cubicBezTo>
                <a:close/>
                <a:moveTo>
                  <a:pt x="19406" y="17115"/>
                </a:moveTo>
                <a:cubicBezTo>
                  <a:pt x="19358" y="17066"/>
                  <a:pt x="19334" y="16994"/>
                  <a:pt x="19382" y="16946"/>
                </a:cubicBezTo>
                <a:cubicBezTo>
                  <a:pt x="19406" y="16898"/>
                  <a:pt x="19479" y="16873"/>
                  <a:pt x="19551" y="16922"/>
                </a:cubicBezTo>
                <a:cubicBezTo>
                  <a:pt x="19599" y="16970"/>
                  <a:pt x="19599" y="17042"/>
                  <a:pt x="19575" y="17091"/>
                </a:cubicBezTo>
                <a:cubicBezTo>
                  <a:pt x="19551" y="17115"/>
                  <a:pt x="19503" y="17139"/>
                  <a:pt x="19479" y="17139"/>
                </a:cubicBezTo>
                <a:cubicBezTo>
                  <a:pt x="19454" y="17139"/>
                  <a:pt x="19430" y="17139"/>
                  <a:pt x="19406" y="17115"/>
                </a:cubicBezTo>
                <a:close/>
                <a:moveTo>
                  <a:pt x="2001" y="17042"/>
                </a:moveTo>
                <a:cubicBezTo>
                  <a:pt x="1952" y="16970"/>
                  <a:pt x="1976" y="16898"/>
                  <a:pt x="2025" y="16873"/>
                </a:cubicBezTo>
                <a:cubicBezTo>
                  <a:pt x="2073" y="16825"/>
                  <a:pt x="2145" y="16849"/>
                  <a:pt x="2193" y="16898"/>
                </a:cubicBezTo>
                <a:cubicBezTo>
                  <a:pt x="2217" y="16946"/>
                  <a:pt x="2217" y="17018"/>
                  <a:pt x="2169" y="17066"/>
                </a:cubicBezTo>
                <a:cubicBezTo>
                  <a:pt x="2145" y="17091"/>
                  <a:pt x="2121" y="17091"/>
                  <a:pt x="2097" y="17091"/>
                </a:cubicBezTo>
                <a:cubicBezTo>
                  <a:pt x="2049" y="17091"/>
                  <a:pt x="2025" y="17066"/>
                  <a:pt x="2001" y="17042"/>
                </a:cubicBezTo>
                <a:close/>
                <a:moveTo>
                  <a:pt x="19792" y="16560"/>
                </a:moveTo>
                <a:cubicBezTo>
                  <a:pt x="19719" y="16512"/>
                  <a:pt x="19719" y="16440"/>
                  <a:pt x="19744" y="16391"/>
                </a:cubicBezTo>
                <a:cubicBezTo>
                  <a:pt x="19792" y="16343"/>
                  <a:pt x="19864" y="16319"/>
                  <a:pt x="19912" y="16343"/>
                </a:cubicBezTo>
                <a:cubicBezTo>
                  <a:pt x="19960" y="16391"/>
                  <a:pt x="19984" y="16464"/>
                  <a:pt x="19960" y="16512"/>
                </a:cubicBezTo>
                <a:cubicBezTo>
                  <a:pt x="19936" y="16560"/>
                  <a:pt x="19888" y="16584"/>
                  <a:pt x="19840" y="16584"/>
                </a:cubicBezTo>
                <a:cubicBezTo>
                  <a:pt x="19840" y="16584"/>
                  <a:pt x="19816" y="16560"/>
                  <a:pt x="19792" y="16560"/>
                </a:cubicBezTo>
                <a:close/>
                <a:moveTo>
                  <a:pt x="1615" y="16464"/>
                </a:moveTo>
                <a:cubicBezTo>
                  <a:pt x="1567" y="16416"/>
                  <a:pt x="1591" y="16344"/>
                  <a:pt x="1663" y="16295"/>
                </a:cubicBezTo>
                <a:cubicBezTo>
                  <a:pt x="1711" y="16271"/>
                  <a:pt x="1783" y="16271"/>
                  <a:pt x="1807" y="16343"/>
                </a:cubicBezTo>
                <a:cubicBezTo>
                  <a:pt x="1856" y="16391"/>
                  <a:pt x="1832" y="16464"/>
                  <a:pt x="1783" y="16512"/>
                </a:cubicBezTo>
                <a:cubicBezTo>
                  <a:pt x="1759" y="16512"/>
                  <a:pt x="1735" y="16512"/>
                  <a:pt x="1711" y="16512"/>
                </a:cubicBezTo>
                <a:cubicBezTo>
                  <a:pt x="1663" y="16512"/>
                  <a:pt x="1639" y="16512"/>
                  <a:pt x="1615" y="16464"/>
                </a:cubicBezTo>
                <a:close/>
                <a:moveTo>
                  <a:pt x="20129" y="15982"/>
                </a:moveTo>
                <a:cubicBezTo>
                  <a:pt x="20081" y="15934"/>
                  <a:pt x="20057" y="15862"/>
                  <a:pt x="20081" y="15813"/>
                </a:cubicBezTo>
                <a:cubicBezTo>
                  <a:pt x="20129" y="15765"/>
                  <a:pt x="20202" y="15741"/>
                  <a:pt x="20250" y="15765"/>
                </a:cubicBezTo>
                <a:cubicBezTo>
                  <a:pt x="20298" y="15789"/>
                  <a:pt x="20322" y="15861"/>
                  <a:pt x="20298" y="15934"/>
                </a:cubicBezTo>
                <a:cubicBezTo>
                  <a:pt x="20274" y="15958"/>
                  <a:pt x="20226" y="15982"/>
                  <a:pt x="20202" y="15982"/>
                </a:cubicBezTo>
                <a:cubicBezTo>
                  <a:pt x="20178" y="15982"/>
                  <a:pt x="20153" y="15982"/>
                  <a:pt x="20129" y="15982"/>
                </a:cubicBezTo>
                <a:close/>
                <a:moveTo>
                  <a:pt x="1278" y="15862"/>
                </a:moveTo>
                <a:cubicBezTo>
                  <a:pt x="1229" y="15814"/>
                  <a:pt x="1253" y="15741"/>
                  <a:pt x="1326" y="15717"/>
                </a:cubicBezTo>
                <a:cubicBezTo>
                  <a:pt x="1374" y="15669"/>
                  <a:pt x="1446" y="15693"/>
                  <a:pt x="1494" y="15765"/>
                </a:cubicBezTo>
                <a:cubicBezTo>
                  <a:pt x="1518" y="15814"/>
                  <a:pt x="1494" y="15886"/>
                  <a:pt x="1422" y="15910"/>
                </a:cubicBezTo>
                <a:cubicBezTo>
                  <a:pt x="1422" y="15934"/>
                  <a:pt x="1398" y="15934"/>
                  <a:pt x="1374" y="15934"/>
                </a:cubicBezTo>
                <a:cubicBezTo>
                  <a:pt x="1326" y="15934"/>
                  <a:pt x="1302" y="15910"/>
                  <a:pt x="1278" y="15862"/>
                </a:cubicBezTo>
                <a:close/>
                <a:moveTo>
                  <a:pt x="20443" y="15380"/>
                </a:moveTo>
                <a:cubicBezTo>
                  <a:pt x="20395" y="15356"/>
                  <a:pt x="20347" y="15283"/>
                  <a:pt x="20395" y="15211"/>
                </a:cubicBezTo>
                <a:cubicBezTo>
                  <a:pt x="20419" y="15163"/>
                  <a:pt x="20491" y="15138"/>
                  <a:pt x="20539" y="15163"/>
                </a:cubicBezTo>
                <a:cubicBezTo>
                  <a:pt x="20612" y="15187"/>
                  <a:pt x="20636" y="15259"/>
                  <a:pt x="20612" y="15307"/>
                </a:cubicBezTo>
                <a:cubicBezTo>
                  <a:pt x="20587" y="15355"/>
                  <a:pt x="20539" y="15379"/>
                  <a:pt x="20491" y="15379"/>
                </a:cubicBezTo>
                <a:cubicBezTo>
                  <a:pt x="20467" y="15379"/>
                  <a:pt x="20467" y="15379"/>
                  <a:pt x="20443" y="15379"/>
                </a:cubicBezTo>
                <a:close/>
                <a:moveTo>
                  <a:pt x="964" y="15259"/>
                </a:moveTo>
                <a:cubicBezTo>
                  <a:pt x="940" y="15187"/>
                  <a:pt x="964" y="15114"/>
                  <a:pt x="1037" y="15090"/>
                </a:cubicBezTo>
                <a:cubicBezTo>
                  <a:pt x="1085" y="15066"/>
                  <a:pt x="1157" y="15090"/>
                  <a:pt x="1181" y="15162"/>
                </a:cubicBezTo>
                <a:cubicBezTo>
                  <a:pt x="1205" y="15210"/>
                  <a:pt x="1181" y="15283"/>
                  <a:pt x="1133" y="15307"/>
                </a:cubicBezTo>
                <a:cubicBezTo>
                  <a:pt x="1109" y="15331"/>
                  <a:pt x="1085" y="15331"/>
                  <a:pt x="1085" y="15331"/>
                </a:cubicBezTo>
                <a:cubicBezTo>
                  <a:pt x="1037" y="15331"/>
                  <a:pt x="988" y="15307"/>
                  <a:pt x="964" y="15258"/>
                </a:cubicBezTo>
                <a:close/>
                <a:moveTo>
                  <a:pt x="20708" y="14753"/>
                </a:moveTo>
                <a:cubicBezTo>
                  <a:pt x="20660" y="14729"/>
                  <a:pt x="20612" y="14657"/>
                  <a:pt x="20636" y="14609"/>
                </a:cubicBezTo>
                <a:cubicBezTo>
                  <a:pt x="20660" y="14536"/>
                  <a:pt x="20732" y="14512"/>
                  <a:pt x="20805" y="14536"/>
                </a:cubicBezTo>
                <a:cubicBezTo>
                  <a:pt x="20877" y="14561"/>
                  <a:pt x="20901" y="14633"/>
                  <a:pt x="20877" y="14681"/>
                </a:cubicBezTo>
                <a:cubicBezTo>
                  <a:pt x="20853" y="14729"/>
                  <a:pt x="20805" y="14753"/>
                  <a:pt x="20756" y="14753"/>
                </a:cubicBezTo>
                <a:cubicBezTo>
                  <a:pt x="20756" y="14753"/>
                  <a:pt x="20732" y="14753"/>
                  <a:pt x="20708" y="14753"/>
                </a:cubicBezTo>
                <a:close/>
                <a:moveTo>
                  <a:pt x="699" y="14633"/>
                </a:moveTo>
                <a:cubicBezTo>
                  <a:pt x="675" y="14561"/>
                  <a:pt x="723" y="14488"/>
                  <a:pt x="771" y="14464"/>
                </a:cubicBezTo>
                <a:cubicBezTo>
                  <a:pt x="844" y="14440"/>
                  <a:pt x="916" y="14488"/>
                  <a:pt x="940" y="14536"/>
                </a:cubicBezTo>
                <a:cubicBezTo>
                  <a:pt x="964" y="14608"/>
                  <a:pt x="916" y="14681"/>
                  <a:pt x="868" y="14705"/>
                </a:cubicBezTo>
                <a:cubicBezTo>
                  <a:pt x="844" y="14705"/>
                  <a:pt x="844" y="14705"/>
                  <a:pt x="819" y="14705"/>
                </a:cubicBezTo>
                <a:cubicBezTo>
                  <a:pt x="771" y="14705"/>
                  <a:pt x="723" y="14681"/>
                  <a:pt x="699" y="14633"/>
                </a:cubicBezTo>
                <a:close/>
                <a:moveTo>
                  <a:pt x="20949" y="14126"/>
                </a:moveTo>
                <a:cubicBezTo>
                  <a:pt x="20877" y="14102"/>
                  <a:pt x="20853" y="14030"/>
                  <a:pt x="20877" y="13957"/>
                </a:cubicBezTo>
                <a:cubicBezTo>
                  <a:pt x="20877" y="13909"/>
                  <a:pt x="20949" y="13861"/>
                  <a:pt x="21021" y="13885"/>
                </a:cubicBezTo>
                <a:cubicBezTo>
                  <a:pt x="21094" y="13909"/>
                  <a:pt x="21118" y="13981"/>
                  <a:pt x="21094" y="14030"/>
                </a:cubicBezTo>
                <a:cubicBezTo>
                  <a:pt x="21094" y="14078"/>
                  <a:pt x="21046" y="14126"/>
                  <a:pt x="20973" y="14126"/>
                </a:cubicBezTo>
                <a:cubicBezTo>
                  <a:pt x="20973" y="14126"/>
                  <a:pt x="20949" y="14126"/>
                  <a:pt x="20949" y="14126"/>
                </a:cubicBezTo>
                <a:close/>
                <a:moveTo>
                  <a:pt x="482" y="13981"/>
                </a:moveTo>
                <a:cubicBezTo>
                  <a:pt x="458" y="13909"/>
                  <a:pt x="506" y="13837"/>
                  <a:pt x="554" y="13837"/>
                </a:cubicBezTo>
                <a:cubicBezTo>
                  <a:pt x="627" y="13813"/>
                  <a:pt x="699" y="13837"/>
                  <a:pt x="723" y="13909"/>
                </a:cubicBezTo>
                <a:cubicBezTo>
                  <a:pt x="723" y="13981"/>
                  <a:pt x="699" y="14030"/>
                  <a:pt x="627" y="14054"/>
                </a:cubicBezTo>
                <a:cubicBezTo>
                  <a:pt x="627" y="14054"/>
                  <a:pt x="603" y="14054"/>
                  <a:pt x="603" y="14054"/>
                </a:cubicBezTo>
                <a:cubicBezTo>
                  <a:pt x="554" y="14054"/>
                  <a:pt x="506" y="14030"/>
                  <a:pt x="482" y="13981"/>
                </a:cubicBezTo>
                <a:close/>
                <a:moveTo>
                  <a:pt x="21142" y="13475"/>
                </a:moveTo>
                <a:cubicBezTo>
                  <a:pt x="21070" y="13451"/>
                  <a:pt x="21022" y="13379"/>
                  <a:pt x="21046" y="13330"/>
                </a:cubicBezTo>
                <a:cubicBezTo>
                  <a:pt x="21070" y="13258"/>
                  <a:pt x="21118" y="13210"/>
                  <a:pt x="21190" y="13234"/>
                </a:cubicBezTo>
                <a:cubicBezTo>
                  <a:pt x="21263" y="13258"/>
                  <a:pt x="21287" y="13306"/>
                  <a:pt x="21287" y="13379"/>
                </a:cubicBezTo>
                <a:cubicBezTo>
                  <a:pt x="21263" y="13427"/>
                  <a:pt x="21215" y="13475"/>
                  <a:pt x="21166" y="13475"/>
                </a:cubicBezTo>
                <a:cubicBezTo>
                  <a:pt x="21166" y="13475"/>
                  <a:pt x="21142" y="13475"/>
                  <a:pt x="21142" y="13475"/>
                </a:cubicBezTo>
                <a:close/>
                <a:moveTo>
                  <a:pt x="314" y="13307"/>
                </a:moveTo>
                <a:cubicBezTo>
                  <a:pt x="289" y="13259"/>
                  <a:pt x="338" y="13186"/>
                  <a:pt x="386" y="13162"/>
                </a:cubicBezTo>
                <a:cubicBezTo>
                  <a:pt x="458" y="13162"/>
                  <a:pt x="530" y="13186"/>
                  <a:pt x="530" y="13259"/>
                </a:cubicBezTo>
                <a:cubicBezTo>
                  <a:pt x="554" y="13331"/>
                  <a:pt x="506" y="13403"/>
                  <a:pt x="458" y="13403"/>
                </a:cubicBezTo>
                <a:cubicBezTo>
                  <a:pt x="434" y="13403"/>
                  <a:pt x="434" y="13403"/>
                  <a:pt x="410" y="13403"/>
                </a:cubicBezTo>
                <a:cubicBezTo>
                  <a:pt x="362" y="13403"/>
                  <a:pt x="314" y="13379"/>
                  <a:pt x="314" y="13307"/>
                </a:cubicBezTo>
                <a:close/>
                <a:moveTo>
                  <a:pt x="21287" y="12800"/>
                </a:moveTo>
                <a:cubicBezTo>
                  <a:pt x="21215" y="12800"/>
                  <a:pt x="21166" y="12728"/>
                  <a:pt x="21190" y="12656"/>
                </a:cubicBezTo>
                <a:cubicBezTo>
                  <a:pt x="21190" y="12608"/>
                  <a:pt x="21263" y="12559"/>
                  <a:pt x="21335" y="12559"/>
                </a:cubicBezTo>
                <a:cubicBezTo>
                  <a:pt x="21383" y="12584"/>
                  <a:pt x="21431" y="12632"/>
                  <a:pt x="21431" y="12704"/>
                </a:cubicBezTo>
                <a:cubicBezTo>
                  <a:pt x="21407" y="12776"/>
                  <a:pt x="21359" y="12800"/>
                  <a:pt x="21311" y="12800"/>
                </a:cubicBezTo>
                <a:cubicBezTo>
                  <a:pt x="21311" y="12800"/>
                  <a:pt x="21287" y="12800"/>
                  <a:pt x="21287" y="12800"/>
                </a:cubicBezTo>
                <a:close/>
                <a:moveTo>
                  <a:pt x="169" y="12656"/>
                </a:moveTo>
                <a:cubicBezTo>
                  <a:pt x="145" y="12584"/>
                  <a:pt x="193" y="12511"/>
                  <a:pt x="265" y="12511"/>
                </a:cubicBezTo>
                <a:cubicBezTo>
                  <a:pt x="337" y="12487"/>
                  <a:pt x="385" y="12535"/>
                  <a:pt x="410" y="12608"/>
                </a:cubicBezTo>
                <a:cubicBezTo>
                  <a:pt x="410" y="12680"/>
                  <a:pt x="361" y="12728"/>
                  <a:pt x="313" y="12752"/>
                </a:cubicBezTo>
                <a:cubicBezTo>
                  <a:pt x="289" y="12752"/>
                  <a:pt x="289" y="12752"/>
                  <a:pt x="289" y="12752"/>
                </a:cubicBezTo>
                <a:cubicBezTo>
                  <a:pt x="217" y="12752"/>
                  <a:pt x="169" y="12704"/>
                  <a:pt x="169" y="12656"/>
                </a:cubicBezTo>
                <a:close/>
                <a:moveTo>
                  <a:pt x="21383" y="12125"/>
                </a:moveTo>
                <a:cubicBezTo>
                  <a:pt x="21335" y="12125"/>
                  <a:pt x="21287" y="12077"/>
                  <a:pt x="21287" y="12005"/>
                </a:cubicBezTo>
                <a:cubicBezTo>
                  <a:pt x="21287" y="11933"/>
                  <a:pt x="21359" y="11884"/>
                  <a:pt x="21407" y="11908"/>
                </a:cubicBezTo>
                <a:cubicBezTo>
                  <a:pt x="21480" y="11908"/>
                  <a:pt x="21528" y="11957"/>
                  <a:pt x="21528" y="12029"/>
                </a:cubicBezTo>
                <a:cubicBezTo>
                  <a:pt x="21528" y="12101"/>
                  <a:pt x="21455" y="12149"/>
                  <a:pt x="21407" y="12149"/>
                </a:cubicBezTo>
                <a:cubicBezTo>
                  <a:pt x="21407" y="12149"/>
                  <a:pt x="21383" y="12125"/>
                  <a:pt x="21383" y="12125"/>
                </a:cubicBezTo>
                <a:close/>
                <a:moveTo>
                  <a:pt x="72" y="11981"/>
                </a:moveTo>
                <a:cubicBezTo>
                  <a:pt x="72" y="11908"/>
                  <a:pt x="120" y="11836"/>
                  <a:pt x="169" y="11836"/>
                </a:cubicBezTo>
                <a:cubicBezTo>
                  <a:pt x="241" y="11836"/>
                  <a:pt x="313" y="11884"/>
                  <a:pt x="313" y="11933"/>
                </a:cubicBezTo>
                <a:cubicBezTo>
                  <a:pt x="313" y="12005"/>
                  <a:pt x="265" y="12077"/>
                  <a:pt x="193" y="12077"/>
                </a:cubicBezTo>
                <a:cubicBezTo>
                  <a:pt x="120" y="12077"/>
                  <a:pt x="72" y="12029"/>
                  <a:pt x="72" y="11981"/>
                </a:cubicBezTo>
                <a:close/>
                <a:moveTo>
                  <a:pt x="21455" y="11450"/>
                </a:moveTo>
                <a:cubicBezTo>
                  <a:pt x="21383" y="11450"/>
                  <a:pt x="21335" y="11402"/>
                  <a:pt x="21335" y="11330"/>
                </a:cubicBezTo>
                <a:cubicBezTo>
                  <a:pt x="21335" y="11258"/>
                  <a:pt x="21407" y="11209"/>
                  <a:pt x="21455" y="11233"/>
                </a:cubicBezTo>
                <a:cubicBezTo>
                  <a:pt x="21528" y="11233"/>
                  <a:pt x="21576" y="11282"/>
                  <a:pt x="21576" y="11354"/>
                </a:cubicBezTo>
                <a:cubicBezTo>
                  <a:pt x="21576" y="11402"/>
                  <a:pt x="21528" y="11474"/>
                  <a:pt x="21455" y="11474"/>
                </a:cubicBezTo>
                <a:cubicBezTo>
                  <a:pt x="21455" y="11474"/>
                  <a:pt x="21455" y="11474"/>
                  <a:pt x="21455" y="11450"/>
                </a:cubicBezTo>
                <a:close/>
                <a:moveTo>
                  <a:pt x="24" y="11282"/>
                </a:moveTo>
                <a:cubicBezTo>
                  <a:pt x="24" y="11209"/>
                  <a:pt x="72" y="11161"/>
                  <a:pt x="145" y="11161"/>
                </a:cubicBezTo>
                <a:cubicBezTo>
                  <a:pt x="193" y="11161"/>
                  <a:pt x="265" y="11209"/>
                  <a:pt x="265" y="11282"/>
                </a:cubicBezTo>
                <a:cubicBezTo>
                  <a:pt x="265" y="11354"/>
                  <a:pt x="217" y="11402"/>
                  <a:pt x="145" y="11402"/>
                </a:cubicBezTo>
                <a:cubicBezTo>
                  <a:pt x="72" y="11402"/>
                  <a:pt x="24" y="11354"/>
                  <a:pt x="24" y="11282"/>
                </a:cubicBezTo>
                <a:close/>
                <a:moveTo>
                  <a:pt x="21359" y="10655"/>
                </a:moveTo>
                <a:cubicBezTo>
                  <a:pt x="21359" y="10607"/>
                  <a:pt x="21407" y="10534"/>
                  <a:pt x="21480" y="10534"/>
                </a:cubicBezTo>
                <a:cubicBezTo>
                  <a:pt x="21528" y="10534"/>
                  <a:pt x="21600" y="10607"/>
                  <a:pt x="21600" y="10655"/>
                </a:cubicBezTo>
                <a:cubicBezTo>
                  <a:pt x="21600" y="10727"/>
                  <a:pt x="21528" y="10775"/>
                  <a:pt x="21480" y="10775"/>
                </a:cubicBezTo>
                <a:cubicBezTo>
                  <a:pt x="21407" y="10775"/>
                  <a:pt x="21359" y="10727"/>
                  <a:pt x="21359" y="10655"/>
                </a:cubicBezTo>
                <a:close/>
                <a:moveTo>
                  <a:pt x="120" y="10727"/>
                </a:moveTo>
                <a:cubicBezTo>
                  <a:pt x="72" y="10727"/>
                  <a:pt x="0" y="10679"/>
                  <a:pt x="0" y="10607"/>
                </a:cubicBezTo>
                <a:cubicBezTo>
                  <a:pt x="0" y="10534"/>
                  <a:pt x="72" y="10486"/>
                  <a:pt x="120" y="10486"/>
                </a:cubicBezTo>
                <a:cubicBezTo>
                  <a:pt x="193" y="10486"/>
                  <a:pt x="241" y="10534"/>
                  <a:pt x="241" y="10607"/>
                </a:cubicBezTo>
                <a:cubicBezTo>
                  <a:pt x="241" y="10679"/>
                  <a:pt x="193" y="10727"/>
                  <a:pt x="120" y="10727"/>
                </a:cubicBezTo>
                <a:close/>
                <a:moveTo>
                  <a:pt x="21311" y="10004"/>
                </a:moveTo>
                <a:cubicBezTo>
                  <a:pt x="21311" y="9932"/>
                  <a:pt x="21359" y="9883"/>
                  <a:pt x="21431" y="9859"/>
                </a:cubicBezTo>
                <a:cubicBezTo>
                  <a:pt x="21504" y="9859"/>
                  <a:pt x="21552" y="9907"/>
                  <a:pt x="21552" y="9980"/>
                </a:cubicBezTo>
                <a:cubicBezTo>
                  <a:pt x="21576" y="10052"/>
                  <a:pt x="21528" y="10100"/>
                  <a:pt x="21455" y="10100"/>
                </a:cubicBezTo>
                <a:cubicBezTo>
                  <a:pt x="21455" y="10100"/>
                  <a:pt x="21455" y="10100"/>
                  <a:pt x="21431" y="10100"/>
                </a:cubicBezTo>
                <a:cubicBezTo>
                  <a:pt x="21383" y="10100"/>
                  <a:pt x="21335" y="10052"/>
                  <a:pt x="21311" y="10004"/>
                </a:cubicBezTo>
                <a:close/>
                <a:moveTo>
                  <a:pt x="145" y="10052"/>
                </a:moveTo>
                <a:cubicBezTo>
                  <a:pt x="96" y="10052"/>
                  <a:pt x="48" y="9980"/>
                  <a:pt x="48" y="9907"/>
                </a:cubicBezTo>
                <a:cubicBezTo>
                  <a:pt x="48" y="9859"/>
                  <a:pt x="96" y="9811"/>
                  <a:pt x="169" y="9811"/>
                </a:cubicBezTo>
                <a:cubicBezTo>
                  <a:pt x="241" y="9811"/>
                  <a:pt x="289" y="9859"/>
                  <a:pt x="289" y="9932"/>
                </a:cubicBezTo>
                <a:cubicBezTo>
                  <a:pt x="289" y="10004"/>
                  <a:pt x="217" y="10052"/>
                  <a:pt x="169" y="10052"/>
                </a:cubicBezTo>
                <a:cubicBezTo>
                  <a:pt x="169" y="10052"/>
                  <a:pt x="145" y="10052"/>
                  <a:pt x="145" y="10052"/>
                </a:cubicBezTo>
                <a:close/>
                <a:moveTo>
                  <a:pt x="21239" y="9329"/>
                </a:moveTo>
                <a:cubicBezTo>
                  <a:pt x="21239" y="9256"/>
                  <a:pt x="21287" y="9208"/>
                  <a:pt x="21359" y="9184"/>
                </a:cubicBezTo>
                <a:cubicBezTo>
                  <a:pt x="21407" y="9184"/>
                  <a:pt x="21480" y="9232"/>
                  <a:pt x="21480" y="9305"/>
                </a:cubicBezTo>
                <a:cubicBezTo>
                  <a:pt x="21504" y="9353"/>
                  <a:pt x="21455" y="9425"/>
                  <a:pt x="21383" y="9425"/>
                </a:cubicBezTo>
                <a:cubicBezTo>
                  <a:pt x="21383" y="9425"/>
                  <a:pt x="21383" y="9425"/>
                  <a:pt x="21359" y="9425"/>
                </a:cubicBezTo>
                <a:cubicBezTo>
                  <a:pt x="21311" y="9425"/>
                  <a:pt x="21263" y="9401"/>
                  <a:pt x="21239" y="9329"/>
                </a:cubicBezTo>
                <a:close/>
                <a:moveTo>
                  <a:pt x="217" y="9377"/>
                </a:moveTo>
                <a:cubicBezTo>
                  <a:pt x="145" y="9353"/>
                  <a:pt x="120" y="9305"/>
                  <a:pt x="120" y="9232"/>
                </a:cubicBezTo>
                <a:cubicBezTo>
                  <a:pt x="120" y="9160"/>
                  <a:pt x="193" y="9136"/>
                  <a:pt x="265" y="9136"/>
                </a:cubicBezTo>
                <a:cubicBezTo>
                  <a:pt x="313" y="9136"/>
                  <a:pt x="361" y="9208"/>
                  <a:pt x="361" y="9281"/>
                </a:cubicBezTo>
                <a:cubicBezTo>
                  <a:pt x="337" y="9329"/>
                  <a:pt x="289" y="9377"/>
                  <a:pt x="241" y="9377"/>
                </a:cubicBezTo>
                <a:cubicBezTo>
                  <a:pt x="241" y="9377"/>
                  <a:pt x="217" y="9377"/>
                  <a:pt x="217" y="9377"/>
                </a:cubicBezTo>
                <a:close/>
                <a:moveTo>
                  <a:pt x="21142" y="8678"/>
                </a:moveTo>
                <a:cubicBezTo>
                  <a:pt x="21118" y="8605"/>
                  <a:pt x="21166" y="8533"/>
                  <a:pt x="21238" y="8533"/>
                </a:cubicBezTo>
                <a:cubicBezTo>
                  <a:pt x="21286" y="8509"/>
                  <a:pt x="21359" y="8557"/>
                  <a:pt x="21383" y="8630"/>
                </a:cubicBezTo>
                <a:cubicBezTo>
                  <a:pt x="21383" y="8678"/>
                  <a:pt x="21335" y="8750"/>
                  <a:pt x="21286" y="8774"/>
                </a:cubicBezTo>
                <a:cubicBezTo>
                  <a:pt x="21262" y="8774"/>
                  <a:pt x="21262" y="8774"/>
                  <a:pt x="21262" y="8774"/>
                </a:cubicBezTo>
                <a:cubicBezTo>
                  <a:pt x="21190" y="8774"/>
                  <a:pt x="21142" y="8726"/>
                  <a:pt x="21142" y="8678"/>
                </a:cubicBezTo>
                <a:close/>
                <a:moveTo>
                  <a:pt x="337" y="8702"/>
                </a:moveTo>
                <a:cubicBezTo>
                  <a:pt x="265" y="8702"/>
                  <a:pt x="217" y="8630"/>
                  <a:pt x="241" y="8557"/>
                </a:cubicBezTo>
                <a:cubicBezTo>
                  <a:pt x="241" y="8485"/>
                  <a:pt x="313" y="8461"/>
                  <a:pt x="385" y="8461"/>
                </a:cubicBezTo>
                <a:cubicBezTo>
                  <a:pt x="458" y="8485"/>
                  <a:pt x="482" y="8557"/>
                  <a:pt x="482" y="8605"/>
                </a:cubicBezTo>
                <a:cubicBezTo>
                  <a:pt x="458" y="8678"/>
                  <a:pt x="410" y="8702"/>
                  <a:pt x="361" y="8702"/>
                </a:cubicBezTo>
                <a:cubicBezTo>
                  <a:pt x="337" y="8702"/>
                  <a:pt x="337" y="8702"/>
                  <a:pt x="337" y="8702"/>
                </a:cubicBezTo>
                <a:close/>
                <a:moveTo>
                  <a:pt x="20973" y="8027"/>
                </a:moveTo>
                <a:cubicBezTo>
                  <a:pt x="20973" y="7955"/>
                  <a:pt x="20997" y="7882"/>
                  <a:pt x="21070" y="7882"/>
                </a:cubicBezTo>
                <a:cubicBezTo>
                  <a:pt x="21142" y="7858"/>
                  <a:pt x="21190" y="7882"/>
                  <a:pt x="21214" y="7955"/>
                </a:cubicBezTo>
                <a:cubicBezTo>
                  <a:pt x="21238" y="8027"/>
                  <a:pt x="21190" y="8099"/>
                  <a:pt x="21142" y="8099"/>
                </a:cubicBezTo>
                <a:cubicBezTo>
                  <a:pt x="21118" y="8099"/>
                  <a:pt x="21118" y="8099"/>
                  <a:pt x="21094" y="8099"/>
                </a:cubicBezTo>
                <a:cubicBezTo>
                  <a:pt x="21046" y="8099"/>
                  <a:pt x="20997" y="8075"/>
                  <a:pt x="20973" y="8027"/>
                </a:cubicBezTo>
                <a:close/>
                <a:moveTo>
                  <a:pt x="482" y="8051"/>
                </a:moveTo>
                <a:cubicBezTo>
                  <a:pt x="410" y="8027"/>
                  <a:pt x="386" y="7955"/>
                  <a:pt x="410" y="7906"/>
                </a:cubicBezTo>
                <a:cubicBezTo>
                  <a:pt x="410" y="7834"/>
                  <a:pt x="482" y="7786"/>
                  <a:pt x="554" y="7810"/>
                </a:cubicBezTo>
                <a:cubicBezTo>
                  <a:pt x="603" y="7834"/>
                  <a:pt x="651" y="7906"/>
                  <a:pt x="627" y="7955"/>
                </a:cubicBezTo>
                <a:cubicBezTo>
                  <a:pt x="627" y="8003"/>
                  <a:pt x="579" y="8051"/>
                  <a:pt x="530" y="8051"/>
                </a:cubicBezTo>
                <a:cubicBezTo>
                  <a:pt x="506" y="8051"/>
                  <a:pt x="506" y="8051"/>
                  <a:pt x="482" y="8051"/>
                </a:cubicBezTo>
                <a:close/>
                <a:moveTo>
                  <a:pt x="20781" y="7376"/>
                </a:moveTo>
                <a:cubicBezTo>
                  <a:pt x="20756" y="7328"/>
                  <a:pt x="20805" y="7255"/>
                  <a:pt x="20853" y="7231"/>
                </a:cubicBezTo>
                <a:cubicBezTo>
                  <a:pt x="20925" y="7207"/>
                  <a:pt x="20997" y="7231"/>
                  <a:pt x="21021" y="7304"/>
                </a:cubicBezTo>
                <a:cubicBezTo>
                  <a:pt x="21046" y="7376"/>
                  <a:pt x="20997" y="7424"/>
                  <a:pt x="20949" y="7448"/>
                </a:cubicBezTo>
                <a:cubicBezTo>
                  <a:pt x="20925" y="7472"/>
                  <a:pt x="20901" y="7472"/>
                  <a:pt x="20901" y="7472"/>
                </a:cubicBezTo>
                <a:cubicBezTo>
                  <a:pt x="20853" y="7472"/>
                  <a:pt x="20805" y="7424"/>
                  <a:pt x="20781" y="7376"/>
                </a:cubicBezTo>
                <a:close/>
                <a:moveTo>
                  <a:pt x="675" y="7400"/>
                </a:moveTo>
                <a:cubicBezTo>
                  <a:pt x="627" y="7376"/>
                  <a:pt x="579" y="7304"/>
                  <a:pt x="603" y="7231"/>
                </a:cubicBezTo>
                <a:cubicBezTo>
                  <a:pt x="627" y="7183"/>
                  <a:pt x="699" y="7135"/>
                  <a:pt x="771" y="7159"/>
                </a:cubicBezTo>
                <a:cubicBezTo>
                  <a:pt x="819" y="7183"/>
                  <a:pt x="868" y="7255"/>
                  <a:pt x="844" y="7328"/>
                </a:cubicBezTo>
                <a:cubicBezTo>
                  <a:pt x="819" y="7376"/>
                  <a:pt x="771" y="7400"/>
                  <a:pt x="723" y="7400"/>
                </a:cubicBezTo>
                <a:cubicBezTo>
                  <a:pt x="699" y="7400"/>
                  <a:pt x="699" y="7400"/>
                  <a:pt x="675" y="7400"/>
                </a:cubicBezTo>
                <a:close/>
                <a:moveTo>
                  <a:pt x="20540" y="6749"/>
                </a:moveTo>
                <a:cubicBezTo>
                  <a:pt x="20516" y="6701"/>
                  <a:pt x="20564" y="6628"/>
                  <a:pt x="20612" y="6604"/>
                </a:cubicBezTo>
                <a:cubicBezTo>
                  <a:pt x="20684" y="6580"/>
                  <a:pt x="20756" y="6604"/>
                  <a:pt x="20781" y="6653"/>
                </a:cubicBezTo>
                <a:cubicBezTo>
                  <a:pt x="20805" y="6725"/>
                  <a:pt x="20756" y="6797"/>
                  <a:pt x="20708" y="6822"/>
                </a:cubicBezTo>
                <a:cubicBezTo>
                  <a:pt x="20684" y="6822"/>
                  <a:pt x="20684" y="6822"/>
                  <a:pt x="20660" y="6822"/>
                </a:cubicBezTo>
                <a:cubicBezTo>
                  <a:pt x="20612" y="6822"/>
                  <a:pt x="20564" y="6797"/>
                  <a:pt x="20540" y="6749"/>
                </a:cubicBezTo>
                <a:close/>
                <a:moveTo>
                  <a:pt x="916" y="6773"/>
                </a:moveTo>
                <a:cubicBezTo>
                  <a:pt x="868" y="6725"/>
                  <a:pt x="820" y="6677"/>
                  <a:pt x="844" y="6604"/>
                </a:cubicBezTo>
                <a:cubicBezTo>
                  <a:pt x="868" y="6532"/>
                  <a:pt x="940" y="6508"/>
                  <a:pt x="1013" y="6532"/>
                </a:cubicBezTo>
                <a:cubicBezTo>
                  <a:pt x="1061" y="6556"/>
                  <a:pt x="1109" y="6628"/>
                  <a:pt x="1085" y="6701"/>
                </a:cubicBezTo>
                <a:cubicBezTo>
                  <a:pt x="1061" y="6749"/>
                  <a:pt x="1013" y="6773"/>
                  <a:pt x="964" y="6773"/>
                </a:cubicBezTo>
                <a:cubicBezTo>
                  <a:pt x="940" y="6773"/>
                  <a:pt x="940" y="6773"/>
                  <a:pt x="916" y="6773"/>
                </a:cubicBezTo>
                <a:close/>
                <a:moveTo>
                  <a:pt x="20274" y="6146"/>
                </a:moveTo>
                <a:cubicBezTo>
                  <a:pt x="20250" y="6074"/>
                  <a:pt x="20274" y="6002"/>
                  <a:pt x="20322" y="5978"/>
                </a:cubicBezTo>
                <a:cubicBezTo>
                  <a:pt x="20395" y="5953"/>
                  <a:pt x="20467" y="5978"/>
                  <a:pt x="20491" y="6050"/>
                </a:cubicBezTo>
                <a:cubicBezTo>
                  <a:pt x="20515" y="6098"/>
                  <a:pt x="20491" y="6170"/>
                  <a:pt x="20443" y="6194"/>
                </a:cubicBezTo>
                <a:cubicBezTo>
                  <a:pt x="20419" y="6218"/>
                  <a:pt x="20395" y="6218"/>
                  <a:pt x="20371" y="6218"/>
                </a:cubicBezTo>
                <a:cubicBezTo>
                  <a:pt x="20347" y="6218"/>
                  <a:pt x="20298" y="6194"/>
                  <a:pt x="20274" y="6146"/>
                </a:cubicBezTo>
                <a:close/>
                <a:moveTo>
                  <a:pt x="1205" y="6146"/>
                </a:moveTo>
                <a:cubicBezTo>
                  <a:pt x="1133" y="6122"/>
                  <a:pt x="1109" y="6050"/>
                  <a:pt x="1133" y="5977"/>
                </a:cubicBezTo>
                <a:cubicBezTo>
                  <a:pt x="1181" y="5929"/>
                  <a:pt x="1253" y="5905"/>
                  <a:pt x="1302" y="5929"/>
                </a:cubicBezTo>
                <a:cubicBezTo>
                  <a:pt x="1350" y="5953"/>
                  <a:pt x="1374" y="6025"/>
                  <a:pt x="1350" y="6098"/>
                </a:cubicBezTo>
                <a:cubicBezTo>
                  <a:pt x="1326" y="6122"/>
                  <a:pt x="1302" y="6146"/>
                  <a:pt x="1253" y="6146"/>
                </a:cubicBezTo>
                <a:cubicBezTo>
                  <a:pt x="1229" y="6146"/>
                  <a:pt x="1205" y="6146"/>
                  <a:pt x="1205" y="6146"/>
                </a:cubicBezTo>
                <a:close/>
                <a:moveTo>
                  <a:pt x="19961" y="5543"/>
                </a:moveTo>
                <a:cubicBezTo>
                  <a:pt x="19937" y="5495"/>
                  <a:pt x="19937" y="5423"/>
                  <a:pt x="20009" y="5399"/>
                </a:cubicBezTo>
                <a:cubicBezTo>
                  <a:pt x="20057" y="5351"/>
                  <a:pt x="20129" y="5375"/>
                  <a:pt x="20178" y="5423"/>
                </a:cubicBezTo>
                <a:cubicBezTo>
                  <a:pt x="20202" y="5495"/>
                  <a:pt x="20178" y="5567"/>
                  <a:pt x="20129" y="5592"/>
                </a:cubicBezTo>
                <a:cubicBezTo>
                  <a:pt x="20105" y="5616"/>
                  <a:pt x="20081" y="5616"/>
                  <a:pt x="20057" y="5616"/>
                </a:cubicBezTo>
                <a:cubicBezTo>
                  <a:pt x="20009" y="5616"/>
                  <a:pt x="19985" y="5592"/>
                  <a:pt x="19961" y="5544"/>
                </a:cubicBezTo>
                <a:close/>
                <a:moveTo>
                  <a:pt x="1519" y="5544"/>
                </a:moveTo>
                <a:cubicBezTo>
                  <a:pt x="1447" y="5520"/>
                  <a:pt x="1422" y="5447"/>
                  <a:pt x="1471" y="5375"/>
                </a:cubicBezTo>
                <a:cubicBezTo>
                  <a:pt x="1495" y="5327"/>
                  <a:pt x="1567" y="5302"/>
                  <a:pt x="1639" y="5327"/>
                </a:cubicBezTo>
                <a:cubicBezTo>
                  <a:pt x="1687" y="5375"/>
                  <a:pt x="1712" y="5447"/>
                  <a:pt x="1663" y="5496"/>
                </a:cubicBezTo>
                <a:cubicBezTo>
                  <a:pt x="1639" y="5544"/>
                  <a:pt x="1615" y="5568"/>
                  <a:pt x="1567" y="5568"/>
                </a:cubicBezTo>
                <a:cubicBezTo>
                  <a:pt x="1543" y="5568"/>
                  <a:pt x="1519" y="5544"/>
                  <a:pt x="1519" y="5544"/>
                </a:cubicBezTo>
                <a:close/>
                <a:moveTo>
                  <a:pt x="19599" y="4989"/>
                </a:moveTo>
                <a:cubicBezTo>
                  <a:pt x="19599" y="4965"/>
                  <a:pt x="19599" y="4965"/>
                  <a:pt x="19599" y="4965"/>
                </a:cubicBezTo>
                <a:cubicBezTo>
                  <a:pt x="19551" y="4917"/>
                  <a:pt x="19575" y="4845"/>
                  <a:pt x="19624" y="4796"/>
                </a:cubicBezTo>
                <a:cubicBezTo>
                  <a:pt x="19696" y="4772"/>
                  <a:pt x="19768" y="4772"/>
                  <a:pt x="19792" y="4844"/>
                </a:cubicBezTo>
                <a:cubicBezTo>
                  <a:pt x="19816" y="4844"/>
                  <a:pt x="19816" y="4844"/>
                  <a:pt x="19816" y="4844"/>
                </a:cubicBezTo>
                <a:cubicBezTo>
                  <a:pt x="19840" y="4916"/>
                  <a:pt x="19840" y="4989"/>
                  <a:pt x="19768" y="5013"/>
                </a:cubicBezTo>
                <a:cubicBezTo>
                  <a:pt x="19744" y="5037"/>
                  <a:pt x="19720" y="5037"/>
                  <a:pt x="19696" y="5037"/>
                </a:cubicBezTo>
                <a:cubicBezTo>
                  <a:pt x="19672" y="5037"/>
                  <a:pt x="19624" y="5013"/>
                  <a:pt x="19599" y="4989"/>
                </a:cubicBezTo>
                <a:close/>
                <a:moveTo>
                  <a:pt x="1856" y="4965"/>
                </a:moveTo>
                <a:cubicBezTo>
                  <a:pt x="1808" y="4917"/>
                  <a:pt x="1784" y="4845"/>
                  <a:pt x="1832" y="4796"/>
                </a:cubicBezTo>
                <a:cubicBezTo>
                  <a:pt x="1856" y="4748"/>
                  <a:pt x="1929" y="4724"/>
                  <a:pt x="2001" y="4772"/>
                </a:cubicBezTo>
                <a:cubicBezTo>
                  <a:pt x="2049" y="4796"/>
                  <a:pt x="2073" y="4868"/>
                  <a:pt x="2025" y="4941"/>
                </a:cubicBezTo>
                <a:cubicBezTo>
                  <a:pt x="2001" y="4965"/>
                  <a:pt x="1977" y="4989"/>
                  <a:pt x="1929" y="4989"/>
                </a:cubicBezTo>
                <a:cubicBezTo>
                  <a:pt x="1905" y="4989"/>
                  <a:pt x="1881" y="4989"/>
                  <a:pt x="1856" y="4965"/>
                </a:cubicBezTo>
                <a:close/>
                <a:moveTo>
                  <a:pt x="19214" y="4434"/>
                </a:moveTo>
                <a:cubicBezTo>
                  <a:pt x="19165" y="4362"/>
                  <a:pt x="19190" y="4290"/>
                  <a:pt x="19238" y="4265"/>
                </a:cubicBezTo>
                <a:cubicBezTo>
                  <a:pt x="19286" y="4217"/>
                  <a:pt x="19358" y="4217"/>
                  <a:pt x="19406" y="4289"/>
                </a:cubicBezTo>
                <a:cubicBezTo>
                  <a:pt x="19430" y="4338"/>
                  <a:pt x="19430" y="4410"/>
                  <a:pt x="19382" y="4458"/>
                </a:cubicBezTo>
                <a:cubicBezTo>
                  <a:pt x="19358" y="4458"/>
                  <a:pt x="19334" y="4483"/>
                  <a:pt x="19310" y="4483"/>
                </a:cubicBezTo>
                <a:cubicBezTo>
                  <a:pt x="19262" y="4483"/>
                  <a:pt x="19238" y="4458"/>
                  <a:pt x="19214" y="4434"/>
                </a:cubicBezTo>
                <a:close/>
                <a:moveTo>
                  <a:pt x="2242" y="4410"/>
                </a:moveTo>
                <a:cubicBezTo>
                  <a:pt x="2194" y="4362"/>
                  <a:pt x="2194" y="4290"/>
                  <a:pt x="2218" y="4241"/>
                </a:cubicBezTo>
                <a:cubicBezTo>
                  <a:pt x="2266" y="4193"/>
                  <a:pt x="2338" y="4169"/>
                  <a:pt x="2386" y="4217"/>
                </a:cubicBezTo>
                <a:cubicBezTo>
                  <a:pt x="2459" y="4265"/>
                  <a:pt x="2459" y="4338"/>
                  <a:pt x="2410" y="4386"/>
                </a:cubicBezTo>
                <a:cubicBezTo>
                  <a:pt x="2386" y="4410"/>
                  <a:pt x="2362" y="4434"/>
                  <a:pt x="2314" y="4434"/>
                </a:cubicBezTo>
                <a:cubicBezTo>
                  <a:pt x="2290" y="4434"/>
                  <a:pt x="2266" y="4434"/>
                  <a:pt x="2242" y="4410"/>
                </a:cubicBezTo>
                <a:close/>
                <a:moveTo>
                  <a:pt x="18780" y="3904"/>
                </a:moveTo>
                <a:cubicBezTo>
                  <a:pt x="18756" y="3856"/>
                  <a:pt x="18756" y="3784"/>
                  <a:pt x="18804" y="3735"/>
                </a:cubicBezTo>
                <a:cubicBezTo>
                  <a:pt x="18852" y="3687"/>
                  <a:pt x="18924" y="3687"/>
                  <a:pt x="18972" y="3735"/>
                </a:cubicBezTo>
                <a:cubicBezTo>
                  <a:pt x="19020" y="3807"/>
                  <a:pt x="18996" y="3880"/>
                  <a:pt x="18948" y="3928"/>
                </a:cubicBezTo>
                <a:cubicBezTo>
                  <a:pt x="18924" y="3928"/>
                  <a:pt x="18900" y="3952"/>
                  <a:pt x="18876" y="3952"/>
                </a:cubicBezTo>
                <a:cubicBezTo>
                  <a:pt x="18852" y="3952"/>
                  <a:pt x="18804" y="3928"/>
                  <a:pt x="18780" y="3904"/>
                </a:cubicBezTo>
                <a:close/>
                <a:moveTo>
                  <a:pt x="2676" y="3880"/>
                </a:moveTo>
                <a:cubicBezTo>
                  <a:pt x="2628" y="3832"/>
                  <a:pt x="2628" y="3760"/>
                  <a:pt x="2652" y="3711"/>
                </a:cubicBezTo>
                <a:cubicBezTo>
                  <a:pt x="2700" y="3663"/>
                  <a:pt x="2772" y="3663"/>
                  <a:pt x="2820" y="3711"/>
                </a:cubicBezTo>
                <a:cubicBezTo>
                  <a:pt x="2869" y="3735"/>
                  <a:pt x="2893" y="3807"/>
                  <a:pt x="2844" y="3880"/>
                </a:cubicBezTo>
                <a:cubicBezTo>
                  <a:pt x="2820" y="3904"/>
                  <a:pt x="2796" y="3904"/>
                  <a:pt x="2748" y="3904"/>
                </a:cubicBezTo>
                <a:cubicBezTo>
                  <a:pt x="2724" y="3904"/>
                  <a:pt x="2700" y="3904"/>
                  <a:pt x="2676" y="3880"/>
                </a:cubicBezTo>
                <a:close/>
                <a:moveTo>
                  <a:pt x="18346" y="3422"/>
                </a:moveTo>
                <a:cubicBezTo>
                  <a:pt x="18297" y="3374"/>
                  <a:pt x="18297" y="3277"/>
                  <a:pt x="18346" y="3253"/>
                </a:cubicBezTo>
                <a:cubicBezTo>
                  <a:pt x="18394" y="3205"/>
                  <a:pt x="18466" y="3205"/>
                  <a:pt x="18514" y="3253"/>
                </a:cubicBezTo>
                <a:cubicBezTo>
                  <a:pt x="18562" y="3301"/>
                  <a:pt x="18562" y="3373"/>
                  <a:pt x="18514" y="3422"/>
                </a:cubicBezTo>
                <a:cubicBezTo>
                  <a:pt x="18490" y="3446"/>
                  <a:pt x="18442" y="3446"/>
                  <a:pt x="18418" y="3446"/>
                </a:cubicBezTo>
                <a:cubicBezTo>
                  <a:pt x="18394" y="3446"/>
                  <a:pt x="18370" y="3446"/>
                  <a:pt x="18346" y="3422"/>
                </a:cubicBezTo>
                <a:close/>
                <a:moveTo>
                  <a:pt x="3134" y="3374"/>
                </a:moveTo>
                <a:cubicBezTo>
                  <a:pt x="3086" y="3325"/>
                  <a:pt x="3086" y="3253"/>
                  <a:pt x="3134" y="3205"/>
                </a:cubicBezTo>
                <a:cubicBezTo>
                  <a:pt x="3182" y="3157"/>
                  <a:pt x="3254" y="3157"/>
                  <a:pt x="3303" y="3205"/>
                </a:cubicBezTo>
                <a:cubicBezTo>
                  <a:pt x="3351" y="3253"/>
                  <a:pt x="3351" y="3325"/>
                  <a:pt x="3303" y="3374"/>
                </a:cubicBezTo>
                <a:cubicBezTo>
                  <a:pt x="3278" y="3398"/>
                  <a:pt x="3254" y="3422"/>
                  <a:pt x="3206" y="3422"/>
                </a:cubicBezTo>
                <a:cubicBezTo>
                  <a:pt x="3182" y="3422"/>
                  <a:pt x="3158" y="3398"/>
                  <a:pt x="3134" y="3374"/>
                </a:cubicBezTo>
                <a:close/>
                <a:moveTo>
                  <a:pt x="17839" y="2940"/>
                </a:moveTo>
                <a:cubicBezTo>
                  <a:pt x="17791" y="2916"/>
                  <a:pt x="17791" y="2819"/>
                  <a:pt x="17839" y="2771"/>
                </a:cubicBezTo>
                <a:cubicBezTo>
                  <a:pt x="17888" y="2723"/>
                  <a:pt x="17960" y="2723"/>
                  <a:pt x="18008" y="2771"/>
                </a:cubicBezTo>
                <a:cubicBezTo>
                  <a:pt x="18056" y="2819"/>
                  <a:pt x="18056" y="2891"/>
                  <a:pt x="18032" y="2940"/>
                </a:cubicBezTo>
                <a:cubicBezTo>
                  <a:pt x="18008" y="2964"/>
                  <a:pt x="17960" y="2988"/>
                  <a:pt x="17936" y="2988"/>
                </a:cubicBezTo>
                <a:cubicBezTo>
                  <a:pt x="17912" y="2988"/>
                  <a:pt x="17863" y="2964"/>
                  <a:pt x="17839" y="2940"/>
                </a:cubicBezTo>
                <a:close/>
                <a:moveTo>
                  <a:pt x="3616" y="2916"/>
                </a:moveTo>
                <a:cubicBezTo>
                  <a:pt x="3568" y="2868"/>
                  <a:pt x="3568" y="2771"/>
                  <a:pt x="3616" y="2747"/>
                </a:cubicBezTo>
                <a:cubicBezTo>
                  <a:pt x="3664" y="2699"/>
                  <a:pt x="3761" y="2699"/>
                  <a:pt x="3785" y="2747"/>
                </a:cubicBezTo>
                <a:cubicBezTo>
                  <a:pt x="3833" y="2795"/>
                  <a:pt x="3833" y="2867"/>
                  <a:pt x="3785" y="2916"/>
                </a:cubicBezTo>
                <a:cubicBezTo>
                  <a:pt x="3761" y="2940"/>
                  <a:pt x="3737" y="2940"/>
                  <a:pt x="3712" y="2940"/>
                </a:cubicBezTo>
                <a:cubicBezTo>
                  <a:pt x="3664" y="2940"/>
                  <a:pt x="3640" y="2940"/>
                  <a:pt x="3616" y="2916"/>
                </a:cubicBezTo>
                <a:close/>
                <a:moveTo>
                  <a:pt x="17333" y="2506"/>
                </a:moveTo>
                <a:cubicBezTo>
                  <a:pt x="17285" y="2481"/>
                  <a:pt x="17285" y="2409"/>
                  <a:pt x="17309" y="2337"/>
                </a:cubicBezTo>
                <a:cubicBezTo>
                  <a:pt x="17357" y="2288"/>
                  <a:pt x="17429" y="2288"/>
                  <a:pt x="17478" y="2337"/>
                </a:cubicBezTo>
                <a:cubicBezTo>
                  <a:pt x="17550" y="2361"/>
                  <a:pt x="17550" y="2433"/>
                  <a:pt x="17502" y="2506"/>
                </a:cubicBezTo>
                <a:cubicBezTo>
                  <a:pt x="17478" y="2530"/>
                  <a:pt x="17454" y="2554"/>
                  <a:pt x="17405" y="2554"/>
                </a:cubicBezTo>
                <a:cubicBezTo>
                  <a:pt x="17381" y="2554"/>
                  <a:pt x="17357" y="2530"/>
                  <a:pt x="17333" y="2506"/>
                </a:cubicBezTo>
                <a:close/>
                <a:moveTo>
                  <a:pt x="4122" y="2457"/>
                </a:moveTo>
                <a:cubicBezTo>
                  <a:pt x="4098" y="2409"/>
                  <a:pt x="4098" y="2337"/>
                  <a:pt x="4146" y="2288"/>
                </a:cubicBezTo>
                <a:cubicBezTo>
                  <a:pt x="4195" y="2264"/>
                  <a:pt x="4267" y="2264"/>
                  <a:pt x="4315" y="2313"/>
                </a:cubicBezTo>
                <a:cubicBezTo>
                  <a:pt x="4363" y="2361"/>
                  <a:pt x="4339" y="2457"/>
                  <a:pt x="4291" y="2481"/>
                </a:cubicBezTo>
                <a:cubicBezTo>
                  <a:pt x="4267" y="2506"/>
                  <a:pt x="4243" y="2506"/>
                  <a:pt x="4219" y="2506"/>
                </a:cubicBezTo>
                <a:cubicBezTo>
                  <a:pt x="4195" y="2506"/>
                  <a:pt x="4146" y="2506"/>
                  <a:pt x="4122" y="2457"/>
                </a:cubicBezTo>
                <a:close/>
                <a:moveTo>
                  <a:pt x="16803" y="2120"/>
                </a:moveTo>
                <a:cubicBezTo>
                  <a:pt x="16755" y="2072"/>
                  <a:pt x="16730" y="1999"/>
                  <a:pt x="16779" y="1951"/>
                </a:cubicBezTo>
                <a:cubicBezTo>
                  <a:pt x="16803" y="1903"/>
                  <a:pt x="16875" y="1879"/>
                  <a:pt x="16947" y="1927"/>
                </a:cubicBezTo>
                <a:cubicBezTo>
                  <a:pt x="16995" y="1951"/>
                  <a:pt x="16995" y="2023"/>
                  <a:pt x="16971" y="2096"/>
                </a:cubicBezTo>
                <a:cubicBezTo>
                  <a:pt x="16947" y="2120"/>
                  <a:pt x="16899" y="2144"/>
                  <a:pt x="16875" y="2144"/>
                </a:cubicBezTo>
                <a:cubicBezTo>
                  <a:pt x="16851" y="2144"/>
                  <a:pt x="16827" y="2144"/>
                  <a:pt x="16803" y="2120"/>
                </a:cubicBezTo>
                <a:close/>
                <a:moveTo>
                  <a:pt x="4677" y="2072"/>
                </a:moveTo>
                <a:cubicBezTo>
                  <a:pt x="4629" y="1999"/>
                  <a:pt x="4653" y="1927"/>
                  <a:pt x="4701" y="1903"/>
                </a:cubicBezTo>
                <a:cubicBezTo>
                  <a:pt x="4749" y="1855"/>
                  <a:pt x="4821" y="1879"/>
                  <a:pt x="4870" y="1927"/>
                </a:cubicBezTo>
                <a:cubicBezTo>
                  <a:pt x="4894" y="1975"/>
                  <a:pt x="4894" y="2047"/>
                  <a:pt x="4845" y="2096"/>
                </a:cubicBezTo>
                <a:cubicBezTo>
                  <a:pt x="4821" y="2096"/>
                  <a:pt x="4797" y="2120"/>
                  <a:pt x="4773" y="2120"/>
                </a:cubicBezTo>
                <a:cubicBezTo>
                  <a:pt x="4725" y="2120"/>
                  <a:pt x="4701" y="2096"/>
                  <a:pt x="4677" y="2072"/>
                </a:cubicBezTo>
                <a:close/>
                <a:moveTo>
                  <a:pt x="16248" y="1758"/>
                </a:moveTo>
                <a:cubicBezTo>
                  <a:pt x="16176" y="1710"/>
                  <a:pt x="16152" y="1638"/>
                  <a:pt x="16200" y="1589"/>
                </a:cubicBezTo>
                <a:cubicBezTo>
                  <a:pt x="16224" y="1541"/>
                  <a:pt x="16296" y="1517"/>
                  <a:pt x="16369" y="1541"/>
                </a:cubicBezTo>
                <a:cubicBezTo>
                  <a:pt x="16417" y="1589"/>
                  <a:pt x="16441" y="1662"/>
                  <a:pt x="16393" y="1710"/>
                </a:cubicBezTo>
                <a:cubicBezTo>
                  <a:pt x="16393" y="1758"/>
                  <a:pt x="16345" y="1782"/>
                  <a:pt x="16296" y="1782"/>
                </a:cubicBezTo>
                <a:cubicBezTo>
                  <a:pt x="16272" y="1782"/>
                  <a:pt x="16248" y="1758"/>
                  <a:pt x="16248" y="1758"/>
                </a:cubicBezTo>
                <a:close/>
                <a:moveTo>
                  <a:pt x="5231" y="1686"/>
                </a:moveTo>
                <a:cubicBezTo>
                  <a:pt x="5207" y="1638"/>
                  <a:pt x="5231" y="1566"/>
                  <a:pt x="5279" y="1517"/>
                </a:cubicBezTo>
                <a:cubicBezTo>
                  <a:pt x="5328" y="1493"/>
                  <a:pt x="5400" y="1517"/>
                  <a:pt x="5448" y="1565"/>
                </a:cubicBezTo>
                <a:cubicBezTo>
                  <a:pt x="5472" y="1613"/>
                  <a:pt x="5448" y="1686"/>
                  <a:pt x="5400" y="1734"/>
                </a:cubicBezTo>
                <a:cubicBezTo>
                  <a:pt x="5376" y="1734"/>
                  <a:pt x="5352" y="1758"/>
                  <a:pt x="5328" y="1758"/>
                </a:cubicBezTo>
                <a:cubicBezTo>
                  <a:pt x="5304" y="1758"/>
                  <a:pt x="5255" y="1734"/>
                  <a:pt x="5231" y="1686"/>
                </a:cubicBezTo>
                <a:close/>
                <a:moveTo>
                  <a:pt x="15646" y="1421"/>
                </a:moveTo>
                <a:cubicBezTo>
                  <a:pt x="15597" y="1397"/>
                  <a:pt x="15573" y="1324"/>
                  <a:pt x="15597" y="1276"/>
                </a:cubicBezTo>
                <a:cubicBezTo>
                  <a:pt x="15646" y="1204"/>
                  <a:pt x="15718" y="1180"/>
                  <a:pt x="15766" y="1204"/>
                </a:cubicBezTo>
                <a:cubicBezTo>
                  <a:pt x="15814" y="1252"/>
                  <a:pt x="15838" y="1324"/>
                  <a:pt x="15814" y="1373"/>
                </a:cubicBezTo>
                <a:cubicBezTo>
                  <a:pt x="15790" y="1421"/>
                  <a:pt x="15742" y="1445"/>
                  <a:pt x="15718" y="1445"/>
                </a:cubicBezTo>
                <a:cubicBezTo>
                  <a:pt x="15694" y="1445"/>
                  <a:pt x="15670" y="1445"/>
                  <a:pt x="15646" y="1421"/>
                </a:cubicBezTo>
                <a:close/>
                <a:moveTo>
                  <a:pt x="5834" y="1349"/>
                </a:moveTo>
                <a:cubicBezTo>
                  <a:pt x="5786" y="1301"/>
                  <a:pt x="5810" y="1228"/>
                  <a:pt x="5882" y="1204"/>
                </a:cubicBezTo>
                <a:cubicBezTo>
                  <a:pt x="5930" y="1156"/>
                  <a:pt x="6003" y="1180"/>
                  <a:pt x="6027" y="1253"/>
                </a:cubicBezTo>
                <a:cubicBezTo>
                  <a:pt x="6075" y="1301"/>
                  <a:pt x="6051" y="1373"/>
                  <a:pt x="5978" y="1397"/>
                </a:cubicBezTo>
                <a:cubicBezTo>
                  <a:pt x="5978" y="1421"/>
                  <a:pt x="5954" y="1421"/>
                  <a:pt x="5930" y="1421"/>
                </a:cubicBezTo>
                <a:cubicBezTo>
                  <a:pt x="5882" y="1421"/>
                  <a:pt x="5834" y="1397"/>
                  <a:pt x="5834" y="1349"/>
                </a:cubicBezTo>
                <a:close/>
                <a:moveTo>
                  <a:pt x="15043" y="1132"/>
                </a:moveTo>
                <a:cubicBezTo>
                  <a:pt x="14995" y="1108"/>
                  <a:pt x="14971" y="1035"/>
                  <a:pt x="14995" y="987"/>
                </a:cubicBezTo>
                <a:cubicBezTo>
                  <a:pt x="15019" y="915"/>
                  <a:pt x="15091" y="891"/>
                  <a:pt x="15139" y="915"/>
                </a:cubicBezTo>
                <a:cubicBezTo>
                  <a:pt x="15212" y="939"/>
                  <a:pt x="15236" y="1011"/>
                  <a:pt x="15212" y="1084"/>
                </a:cubicBezTo>
                <a:cubicBezTo>
                  <a:pt x="15188" y="1132"/>
                  <a:pt x="15139" y="1156"/>
                  <a:pt x="15091" y="1156"/>
                </a:cubicBezTo>
                <a:cubicBezTo>
                  <a:pt x="15091" y="1156"/>
                  <a:pt x="15067" y="1156"/>
                  <a:pt x="15043" y="1132"/>
                </a:cubicBezTo>
                <a:close/>
                <a:moveTo>
                  <a:pt x="6437" y="1060"/>
                </a:moveTo>
                <a:cubicBezTo>
                  <a:pt x="6412" y="988"/>
                  <a:pt x="6437" y="915"/>
                  <a:pt x="6485" y="891"/>
                </a:cubicBezTo>
                <a:cubicBezTo>
                  <a:pt x="6557" y="867"/>
                  <a:pt x="6629" y="891"/>
                  <a:pt x="6653" y="963"/>
                </a:cubicBezTo>
                <a:cubicBezTo>
                  <a:pt x="6677" y="1011"/>
                  <a:pt x="6653" y="1084"/>
                  <a:pt x="6581" y="1132"/>
                </a:cubicBezTo>
                <a:cubicBezTo>
                  <a:pt x="6581" y="1132"/>
                  <a:pt x="6557" y="1132"/>
                  <a:pt x="6533" y="1132"/>
                </a:cubicBezTo>
                <a:cubicBezTo>
                  <a:pt x="6485" y="1132"/>
                  <a:pt x="6461" y="1108"/>
                  <a:pt x="6437" y="1060"/>
                </a:cubicBezTo>
                <a:close/>
                <a:moveTo>
                  <a:pt x="14440" y="891"/>
                </a:moveTo>
                <a:cubicBezTo>
                  <a:pt x="14368" y="867"/>
                  <a:pt x="14344" y="795"/>
                  <a:pt x="14368" y="722"/>
                </a:cubicBezTo>
                <a:cubicBezTo>
                  <a:pt x="14392" y="674"/>
                  <a:pt x="14440" y="650"/>
                  <a:pt x="14512" y="674"/>
                </a:cubicBezTo>
                <a:cubicBezTo>
                  <a:pt x="14585" y="674"/>
                  <a:pt x="14609" y="746"/>
                  <a:pt x="14585" y="818"/>
                </a:cubicBezTo>
                <a:cubicBezTo>
                  <a:pt x="14560" y="866"/>
                  <a:pt x="14512" y="891"/>
                  <a:pt x="14464" y="891"/>
                </a:cubicBezTo>
                <a:cubicBezTo>
                  <a:pt x="14464" y="891"/>
                  <a:pt x="14440" y="891"/>
                  <a:pt x="14440" y="891"/>
                </a:cubicBezTo>
                <a:close/>
                <a:moveTo>
                  <a:pt x="7063" y="794"/>
                </a:moveTo>
                <a:cubicBezTo>
                  <a:pt x="7039" y="746"/>
                  <a:pt x="7063" y="674"/>
                  <a:pt x="7135" y="650"/>
                </a:cubicBezTo>
                <a:cubicBezTo>
                  <a:pt x="7184" y="626"/>
                  <a:pt x="7256" y="650"/>
                  <a:pt x="7280" y="722"/>
                </a:cubicBezTo>
                <a:cubicBezTo>
                  <a:pt x="7304" y="770"/>
                  <a:pt x="7280" y="842"/>
                  <a:pt x="7208" y="866"/>
                </a:cubicBezTo>
                <a:cubicBezTo>
                  <a:pt x="7208" y="866"/>
                  <a:pt x="7184" y="891"/>
                  <a:pt x="7184" y="891"/>
                </a:cubicBezTo>
                <a:cubicBezTo>
                  <a:pt x="7111" y="891"/>
                  <a:pt x="7087" y="842"/>
                  <a:pt x="7063" y="794"/>
                </a:cubicBezTo>
                <a:close/>
                <a:moveTo>
                  <a:pt x="13789" y="674"/>
                </a:moveTo>
                <a:cubicBezTo>
                  <a:pt x="13741" y="650"/>
                  <a:pt x="13693" y="602"/>
                  <a:pt x="13717" y="529"/>
                </a:cubicBezTo>
                <a:cubicBezTo>
                  <a:pt x="13741" y="457"/>
                  <a:pt x="13789" y="433"/>
                  <a:pt x="13861" y="457"/>
                </a:cubicBezTo>
                <a:cubicBezTo>
                  <a:pt x="13934" y="457"/>
                  <a:pt x="13958" y="529"/>
                  <a:pt x="13934" y="602"/>
                </a:cubicBezTo>
                <a:cubicBezTo>
                  <a:pt x="13934" y="650"/>
                  <a:pt x="13886" y="674"/>
                  <a:pt x="13837" y="674"/>
                </a:cubicBezTo>
                <a:cubicBezTo>
                  <a:pt x="13813" y="674"/>
                  <a:pt x="13813" y="674"/>
                  <a:pt x="13789" y="674"/>
                </a:cubicBezTo>
                <a:close/>
                <a:moveTo>
                  <a:pt x="7690" y="578"/>
                </a:moveTo>
                <a:cubicBezTo>
                  <a:pt x="7690" y="529"/>
                  <a:pt x="7714" y="457"/>
                  <a:pt x="7786" y="433"/>
                </a:cubicBezTo>
                <a:cubicBezTo>
                  <a:pt x="7834" y="409"/>
                  <a:pt x="7907" y="457"/>
                  <a:pt x="7931" y="505"/>
                </a:cubicBezTo>
                <a:cubicBezTo>
                  <a:pt x="7955" y="578"/>
                  <a:pt x="7907" y="650"/>
                  <a:pt x="7859" y="674"/>
                </a:cubicBezTo>
                <a:cubicBezTo>
                  <a:pt x="7834" y="674"/>
                  <a:pt x="7834" y="674"/>
                  <a:pt x="7810" y="674"/>
                </a:cubicBezTo>
                <a:cubicBezTo>
                  <a:pt x="7762" y="674"/>
                  <a:pt x="7714" y="626"/>
                  <a:pt x="7690" y="578"/>
                </a:cubicBezTo>
                <a:close/>
                <a:moveTo>
                  <a:pt x="13138" y="506"/>
                </a:moveTo>
                <a:cubicBezTo>
                  <a:pt x="13090" y="506"/>
                  <a:pt x="13042" y="433"/>
                  <a:pt x="13066" y="361"/>
                </a:cubicBezTo>
                <a:cubicBezTo>
                  <a:pt x="13066" y="289"/>
                  <a:pt x="13138" y="265"/>
                  <a:pt x="13210" y="265"/>
                </a:cubicBezTo>
                <a:cubicBezTo>
                  <a:pt x="13258" y="289"/>
                  <a:pt x="13307" y="361"/>
                  <a:pt x="13283" y="409"/>
                </a:cubicBezTo>
                <a:cubicBezTo>
                  <a:pt x="13283" y="482"/>
                  <a:pt x="13234" y="506"/>
                  <a:pt x="13162" y="506"/>
                </a:cubicBezTo>
                <a:cubicBezTo>
                  <a:pt x="13162" y="506"/>
                  <a:pt x="13162" y="506"/>
                  <a:pt x="13138" y="506"/>
                </a:cubicBezTo>
                <a:close/>
                <a:moveTo>
                  <a:pt x="8365" y="409"/>
                </a:moveTo>
                <a:cubicBezTo>
                  <a:pt x="8341" y="337"/>
                  <a:pt x="8389" y="289"/>
                  <a:pt x="8437" y="265"/>
                </a:cubicBezTo>
                <a:cubicBezTo>
                  <a:pt x="8509" y="241"/>
                  <a:pt x="8582" y="289"/>
                  <a:pt x="8582" y="361"/>
                </a:cubicBezTo>
                <a:cubicBezTo>
                  <a:pt x="8606" y="409"/>
                  <a:pt x="8558" y="482"/>
                  <a:pt x="8485" y="506"/>
                </a:cubicBezTo>
                <a:cubicBezTo>
                  <a:pt x="8485" y="506"/>
                  <a:pt x="8485" y="506"/>
                  <a:pt x="8461" y="506"/>
                </a:cubicBezTo>
                <a:cubicBezTo>
                  <a:pt x="8413" y="506"/>
                  <a:pt x="8365" y="458"/>
                  <a:pt x="8365" y="409"/>
                </a:cubicBezTo>
                <a:close/>
                <a:moveTo>
                  <a:pt x="12487" y="385"/>
                </a:moveTo>
                <a:cubicBezTo>
                  <a:pt x="12415" y="361"/>
                  <a:pt x="12391" y="313"/>
                  <a:pt x="12391" y="241"/>
                </a:cubicBezTo>
                <a:cubicBezTo>
                  <a:pt x="12391" y="169"/>
                  <a:pt x="12463" y="144"/>
                  <a:pt x="12535" y="144"/>
                </a:cubicBezTo>
                <a:cubicBezTo>
                  <a:pt x="12584" y="144"/>
                  <a:pt x="12632" y="217"/>
                  <a:pt x="12632" y="289"/>
                </a:cubicBezTo>
                <a:cubicBezTo>
                  <a:pt x="12608" y="337"/>
                  <a:pt x="12559" y="385"/>
                  <a:pt x="12511" y="385"/>
                </a:cubicBezTo>
                <a:cubicBezTo>
                  <a:pt x="12511" y="385"/>
                  <a:pt x="12487" y="385"/>
                  <a:pt x="12487" y="385"/>
                </a:cubicBezTo>
                <a:close/>
                <a:moveTo>
                  <a:pt x="9016" y="265"/>
                </a:moveTo>
                <a:cubicBezTo>
                  <a:pt x="9016" y="217"/>
                  <a:pt x="9064" y="144"/>
                  <a:pt x="9112" y="144"/>
                </a:cubicBezTo>
                <a:cubicBezTo>
                  <a:pt x="9184" y="120"/>
                  <a:pt x="9257" y="169"/>
                  <a:pt x="9257" y="241"/>
                </a:cubicBezTo>
                <a:cubicBezTo>
                  <a:pt x="9257" y="313"/>
                  <a:pt x="9232" y="361"/>
                  <a:pt x="9160" y="385"/>
                </a:cubicBezTo>
                <a:cubicBezTo>
                  <a:pt x="9160" y="385"/>
                  <a:pt x="9136" y="385"/>
                  <a:pt x="9136" y="385"/>
                </a:cubicBezTo>
                <a:cubicBezTo>
                  <a:pt x="9088" y="385"/>
                  <a:pt x="9016" y="337"/>
                  <a:pt x="9016" y="265"/>
                </a:cubicBezTo>
                <a:close/>
                <a:moveTo>
                  <a:pt x="11836" y="289"/>
                </a:moveTo>
                <a:cubicBezTo>
                  <a:pt x="11764" y="289"/>
                  <a:pt x="11716" y="241"/>
                  <a:pt x="11716" y="169"/>
                </a:cubicBezTo>
                <a:cubicBezTo>
                  <a:pt x="11716" y="96"/>
                  <a:pt x="11788" y="48"/>
                  <a:pt x="11860" y="48"/>
                </a:cubicBezTo>
                <a:cubicBezTo>
                  <a:pt x="11908" y="72"/>
                  <a:pt x="11956" y="120"/>
                  <a:pt x="11956" y="193"/>
                </a:cubicBezTo>
                <a:cubicBezTo>
                  <a:pt x="11956" y="241"/>
                  <a:pt x="11908" y="289"/>
                  <a:pt x="11836" y="289"/>
                </a:cubicBezTo>
                <a:close/>
                <a:moveTo>
                  <a:pt x="9691" y="193"/>
                </a:moveTo>
                <a:cubicBezTo>
                  <a:pt x="9691" y="120"/>
                  <a:pt x="9739" y="48"/>
                  <a:pt x="9787" y="48"/>
                </a:cubicBezTo>
                <a:cubicBezTo>
                  <a:pt x="9859" y="48"/>
                  <a:pt x="9931" y="96"/>
                  <a:pt x="9931" y="169"/>
                </a:cubicBezTo>
                <a:cubicBezTo>
                  <a:pt x="9931" y="217"/>
                  <a:pt x="9883" y="289"/>
                  <a:pt x="9811" y="289"/>
                </a:cubicBezTo>
                <a:cubicBezTo>
                  <a:pt x="9739" y="289"/>
                  <a:pt x="9691" y="241"/>
                  <a:pt x="9691" y="193"/>
                </a:cubicBezTo>
                <a:close/>
                <a:moveTo>
                  <a:pt x="11161" y="265"/>
                </a:moveTo>
                <a:cubicBezTo>
                  <a:pt x="11089" y="241"/>
                  <a:pt x="11041" y="193"/>
                  <a:pt x="11041" y="120"/>
                </a:cubicBezTo>
                <a:cubicBezTo>
                  <a:pt x="11041" y="72"/>
                  <a:pt x="11089" y="0"/>
                  <a:pt x="11161" y="24"/>
                </a:cubicBezTo>
                <a:cubicBezTo>
                  <a:pt x="11233" y="24"/>
                  <a:pt x="11282" y="72"/>
                  <a:pt x="11282" y="144"/>
                </a:cubicBezTo>
                <a:cubicBezTo>
                  <a:pt x="11282" y="193"/>
                  <a:pt x="11233" y="265"/>
                  <a:pt x="11161" y="265"/>
                </a:cubicBezTo>
                <a:close/>
                <a:moveTo>
                  <a:pt x="10365" y="144"/>
                </a:moveTo>
                <a:cubicBezTo>
                  <a:pt x="10365" y="72"/>
                  <a:pt x="10414" y="24"/>
                  <a:pt x="10486" y="0"/>
                </a:cubicBezTo>
                <a:cubicBezTo>
                  <a:pt x="10558" y="0"/>
                  <a:pt x="10606" y="72"/>
                  <a:pt x="10606" y="120"/>
                </a:cubicBezTo>
                <a:cubicBezTo>
                  <a:pt x="10606" y="193"/>
                  <a:pt x="10558" y="241"/>
                  <a:pt x="10486" y="241"/>
                </a:cubicBezTo>
                <a:cubicBezTo>
                  <a:pt x="10414" y="241"/>
                  <a:pt x="10365" y="193"/>
                  <a:pt x="10365" y="144"/>
                </a:cubicBezTo>
                <a:close/>
              </a:path>
            </a:pathLst>
          </a:custGeom>
          <a:solidFill>
            <a:srgbClr val="BFBFBF"/>
          </a:solidFill>
          <a:ln w="12700">
            <a:miter lim="400000"/>
          </a:ln>
        </p:spPr>
        <p:txBody>
          <a:bodyPr lIns="45719" rIns="45719"/>
          <a:lstStyle/>
          <a:p>
            <a:pPr/>
          </a:p>
        </p:txBody>
      </p:sp>
      <p:sp>
        <p:nvSpPr>
          <p:cNvPr id="253" name="Freeform 5"/>
          <p:cNvSpPr/>
          <p:nvPr/>
        </p:nvSpPr>
        <p:spPr>
          <a:xfrm>
            <a:off x="15035581" y="2145857"/>
            <a:ext cx="2223784" cy="2218391"/>
          </a:xfrm>
          <a:prstGeom prst="ellipse">
            <a:avLst/>
          </a:prstGeom>
          <a:solidFill>
            <a:srgbClr val="397D5A"/>
          </a:solidFill>
          <a:ln w="12700">
            <a:miter lim="400000"/>
          </a:ln>
        </p:spPr>
        <p:txBody>
          <a:bodyPr lIns="45719" rIns="45719"/>
          <a:lstStyle/>
          <a:p>
            <a:pPr/>
          </a:p>
        </p:txBody>
      </p:sp>
      <p:grpSp>
        <p:nvGrpSpPr>
          <p:cNvPr id="256" name="Group 6"/>
          <p:cNvGrpSpPr/>
          <p:nvPr/>
        </p:nvGrpSpPr>
        <p:grpSpPr>
          <a:xfrm>
            <a:off x="14372984" y="3913001"/>
            <a:ext cx="507122" cy="515797"/>
            <a:chOff x="0" y="0"/>
            <a:chExt cx="507120" cy="515795"/>
          </a:xfrm>
        </p:grpSpPr>
        <p:sp>
          <p:nvSpPr>
            <p:cNvPr id="254" name="Freeform 7"/>
            <p:cNvSpPr/>
            <p:nvPr/>
          </p:nvSpPr>
          <p:spPr>
            <a:xfrm>
              <a:off x="35167" y="35167"/>
              <a:ext cx="436669" cy="445344"/>
            </a:xfrm>
            <a:prstGeom prst="ellipse">
              <a:avLst/>
            </a:prstGeom>
            <a:solidFill>
              <a:srgbClr val="FFFFFF"/>
            </a:solidFill>
            <a:ln w="12700" cap="flat">
              <a:noFill/>
              <a:miter lim="400000"/>
            </a:ln>
            <a:effectLst/>
          </p:spPr>
          <p:txBody>
            <a:bodyPr wrap="square" lIns="45719" tIns="45719" rIns="45719" bIns="45719" numCol="1" anchor="t">
              <a:noAutofit/>
            </a:bodyPr>
            <a:lstStyle/>
            <a:p>
              <a:pPr/>
            </a:p>
          </p:txBody>
        </p:sp>
        <p:sp>
          <p:nvSpPr>
            <p:cNvPr id="255" name="Freeform 8"/>
            <p:cNvSpPr/>
            <p:nvPr/>
          </p:nvSpPr>
          <p:spPr>
            <a:xfrm>
              <a:off x="-1" y="0"/>
              <a:ext cx="507122" cy="5157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60"/>
                    <a:pt x="4808" y="0"/>
                    <a:pt x="10800" y="0"/>
                  </a:cubicBezTo>
                  <a:lnTo>
                    <a:pt x="10800" y="1473"/>
                  </a:lnTo>
                  <a:lnTo>
                    <a:pt x="10800" y="0"/>
                  </a:lnTo>
                  <a:cubicBezTo>
                    <a:pt x="16792" y="0"/>
                    <a:pt x="21600" y="4860"/>
                    <a:pt x="21600" y="10800"/>
                  </a:cubicBezTo>
                  <a:lnTo>
                    <a:pt x="20102" y="10800"/>
                  </a:lnTo>
                  <a:lnTo>
                    <a:pt x="21600" y="10800"/>
                  </a:lnTo>
                  <a:cubicBezTo>
                    <a:pt x="21600" y="16735"/>
                    <a:pt x="16792" y="21600"/>
                    <a:pt x="10800" y="21600"/>
                  </a:cubicBezTo>
                  <a:lnTo>
                    <a:pt x="10800" y="20127"/>
                  </a:lnTo>
                  <a:lnTo>
                    <a:pt x="10800" y="21600"/>
                  </a:lnTo>
                  <a:cubicBezTo>
                    <a:pt x="4808" y="21595"/>
                    <a:pt x="0" y="16735"/>
                    <a:pt x="0" y="10800"/>
                  </a:cubicBezTo>
                  <a:lnTo>
                    <a:pt x="1498" y="10800"/>
                  </a:lnTo>
                  <a:lnTo>
                    <a:pt x="0" y="10800"/>
                  </a:lnTo>
                  <a:moveTo>
                    <a:pt x="3001" y="10800"/>
                  </a:moveTo>
                  <a:cubicBezTo>
                    <a:pt x="3001" y="11615"/>
                    <a:pt x="2327" y="12273"/>
                    <a:pt x="1503" y="12273"/>
                  </a:cubicBezTo>
                  <a:cubicBezTo>
                    <a:pt x="679" y="12273"/>
                    <a:pt x="5" y="11610"/>
                    <a:pt x="5" y="10800"/>
                  </a:cubicBezTo>
                  <a:cubicBezTo>
                    <a:pt x="5" y="9990"/>
                    <a:pt x="679" y="9327"/>
                    <a:pt x="1503" y="9327"/>
                  </a:cubicBezTo>
                  <a:cubicBezTo>
                    <a:pt x="2327" y="9327"/>
                    <a:pt x="3001" y="9990"/>
                    <a:pt x="3001" y="10800"/>
                  </a:cubicBezTo>
                  <a:cubicBezTo>
                    <a:pt x="3001" y="15164"/>
                    <a:pt x="6521" y="18650"/>
                    <a:pt x="10800" y="18650"/>
                  </a:cubicBezTo>
                  <a:cubicBezTo>
                    <a:pt x="15079" y="18650"/>
                    <a:pt x="18599" y="15159"/>
                    <a:pt x="18599" y="10800"/>
                  </a:cubicBezTo>
                  <a:cubicBezTo>
                    <a:pt x="18599" y="6441"/>
                    <a:pt x="15079" y="2950"/>
                    <a:pt x="10800" y="2950"/>
                  </a:cubicBezTo>
                  <a:lnTo>
                    <a:pt x="10800" y="2945"/>
                  </a:lnTo>
                  <a:cubicBezTo>
                    <a:pt x="6521" y="2950"/>
                    <a:pt x="3001" y="6436"/>
                    <a:pt x="3001" y="10800"/>
                  </a:cubicBezTo>
                  <a:close/>
                </a:path>
              </a:pathLst>
            </a:custGeom>
            <a:solidFill>
              <a:srgbClr val="397D5A"/>
            </a:solidFill>
            <a:ln w="12700" cap="flat">
              <a:noFill/>
              <a:miter lim="400000"/>
            </a:ln>
            <a:effectLst/>
          </p:spPr>
          <p:txBody>
            <a:bodyPr wrap="square" lIns="45719" tIns="45719" rIns="45719" bIns="45719" numCol="1" anchor="t">
              <a:noAutofit/>
            </a:bodyPr>
            <a:lstStyle/>
            <a:p>
              <a:pPr/>
            </a:p>
          </p:txBody>
        </p:sp>
      </p:grpSp>
      <p:sp>
        <p:nvSpPr>
          <p:cNvPr id="257" name="Freeform 10"/>
          <p:cNvSpPr/>
          <p:nvPr/>
        </p:nvSpPr>
        <p:spPr>
          <a:xfrm>
            <a:off x="15035581" y="7039898"/>
            <a:ext cx="2223784" cy="2218392"/>
          </a:xfrm>
          <a:prstGeom prst="ellipse">
            <a:avLst/>
          </a:prstGeom>
          <a:solidFill>
            <a:srgbClr val="397D5A"/>
          </a:solidFill>
          <a:ln w="12700">
            <a:miter lim="400000"/>
          </a:ln>
        </p:spPr>
        <p:txBody>
          <a:bodyPr lIns="45719" rIns="45719"/>
          <a:lstStyle/>
          <a:p>
            <a:pPr/>
          </a:p>
        </p:txBody>
      </p:sp>
      <p:grpSp>
        <p:nvGrpSpPr>
          <p:cNvPr id="260" name="Group 11"/>
          <p:cNvGrpSpPr/>
          <p:nvPr/>
        </p:nvGrpSpPr>
        <p:grpSpPr>
          <a:xfrm>
            <a:off x="14372984" y="6975433"/>
            <a:ext cx="507122" cy="515796"/>
            <a:chOff x="0" y="0"/>
            <a:chExt cx="507120" cy="515795"/>
          </a:xfrm>
        </p:grpSpPr>
        <p:sp>
          <p:nvSpPr>
            <p:cNvPr id="258" name="Freeform 12"/>
            <p:cNvSpPr/>
            <p:nvPr/>
          </p:nvSpPr>
          <p:spPr>
            <a:xfrm>
              <a:off x="35167" y="35167"/>
              <a:ext cx="436669" cy="445344"/>
            </a:xfrm>
            <a:prstGeom prst="ellipse">
              <a:avLst/>
            </a:prstGeom>
            <a:solidFill>
              <a:srgbClr val="FFFFFF"/>
            </a:solidFill>
            <a:ln w="12700" cap="flat">
              <a:noFill/>
              <a:miter lim="400000"/>
            </a:ln>
            <a:effectLst/>
          </p:spPr>
          <p:txBody>
            <a:bodyPr wrap="square" lIns="45719" tIns="45719" rIns="45719" bIns="45719" numCol="1" anchor="t">
              <a:noAutofit/>
            </a:bodyPr>
            <a:lstStyle/>
            <a:p>
              <a:pPr/>
            </a:p>
          </p:txBody>
        </p:sp>
        <p:sp>
          <p:nvSpPr>
            <p:cNvPr id="259" name="Freeform 13"/>
            <p:cNvSpPr/>
            <p:nvPr/>
          </p:nvSpPr>
          <p:spPr>
            <a:xfrm>
              <a:off x="-1" y="0"/>
              <a:ext cx="507122" cy="5157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60"/>
                    <a:pt x="4808" y="0"/>
                    <a:pt x="10800" y="0"/>
                  </a:cubicBezTo>
                  <a:lnTo>
                    <a:pt x="10800" y="1473"/>
                  </a:lnTo>
                  <a:lnTo>
                    <a:pt x="10800" y="0"/>
                  </a:lnTo>
                  <a:cubicBezTo>
                    <a:pt x="16792" y="0"/>
                    <a:pt x="21600" y="4860"/>
                    <a:pt x="21600" y="10800"/>
                  </a:cubicBezTo>
                  <a:lnTo>
                    <a:pt x="20102" y="10800"/>
                  </a:lnTo>
                  <a:lnTo>
                    <a:pt x="21600" y="10800"/>
                  </a:lnTo>
                  <a:cubicBezTo>
                    <a:pt x="21600" y="16735"/>
                    <a:pt x="16792" y="21600"/>
                    <a:pt x="10800" y="21600"/>
                  </a:cubicBezTo>
                  <a:lnTo>
                    <a:pt x="10800" y="20127"/>
                  </a:lnTo>
                  <a:lnTo>
                    <a:pt x="10800" y="21600"/>
                  </a:lnTo>
                  <a:cubicBezTo>
                    <a:pt x="4808" y="21595"/>
                    <a:pt x="0" y="16735"/>
                    <a:pt x="0" y="10800"/>
                  </a:cubicBezTo>
                  <a:lnTo>
                    <a:pt x="1498" y="10800"/>
                  </a:lnTo>
                  <a:lnTo>
                    <a:pt x="0" y="10800"/>
                  </a:lnTo>
                  <a:moveTo>
                    <a:pt x="3001" y="10800"/>
                  </a:moveTo>
                  <a:cubicBezTo>
                    <a:pt x="3001" y="11615"/>
                    <a:pt x="2327" y="12273"/>
                    <a:pt x="1503" y="12273"/>
                  </a:cubicBezTo>
                  <a:cubicBezTo>
                    <a:pt x="679" y="12273"/>
                    <a:pt x="5" y="11610"/>
                    <a:pt x="5" y="10800"/>
                  </a:cubicBezTo>
                  <a:cubicBezTo>
                    <a:pt x="5" y="9990"/>
                    <a:pt x="679" y="9327"/>
                    <a:pt x="1503" y="9327"/>
                  </a:cubicBezTo>
                  <a:cubicBezTo>
                    <a:pt x="2327" y="9327"/>
                    <a:pt x="3001" y="9990"/>
                    <a:pt x="3001" y="10800"/>
                  </a:cubicBezTo>
                  <a:cubicBezTo>
                    <a:pt x="3001" y="15164"/>
                    <a:pt x="6521" y="18650"/>
                    <a:pt x="10800" y="18650"/>
                  </a:cubicBezTo>
                  <a:cubicBezTo>
                    <a:pt x="15079" y="18650"/>
                    <a:pt x="18599" y="15159"/>
                    <a:pt x="18599" y="10800"/>
                  </a:cubicBezTo>
                  <a:cubicBezTo>
                    <a:pt x="18599" y="6441"/>
                    <a:pt x="15079" y="2950"/>
                    <a:pt x="10800" y="2950"/>
                  </a:cubicBezTo>
                  <a:lnTo>
                    <a:pt x="10800" y="2945"/>
                  </a:lnTo>
                  <a:cubicBezTo>
                    <a:pt x="6521" y="2950"/>
                    <a:pt x="3001" y="6436"/>
                    <a:pt x="3001" y="10800"/>
                  </a:cubicBezTo>
                  <a:close/>
                </a:path>
              </a:pathLst>
            </a:custGeom>
            <a:solidFill>
              <a:srgbClr val="397D5A"/>
            </a:solidFill>
            <a:ln w="12700" cap="flat">
              <a:noFill/>
              <a:miter lim="400000"/>
            </a:ln>
            <a:effectLst/>
          </p:spPr>
          <p:txBody>
            <a:bodyPr wrap="square" lIns="45719" tIns="45719" rIns="45719" bIns="45719" numCol="1" anchor="t">
              <a:noAutofit/>
            </a:bodyPr>
            <a:lstStyle/>
            <a:p>
              <a:pPr/>
            </a:p>
          </p:txBody>
        </p:sp>
      </p:grpSp>
      <p:sp>
        <p:nvSpPr>
          <p:cNvPr id="261" name="Freeform 15"/>
          <p:cNvSpPr/>
          <p:nvPr/>
        </p:nvSpPr>
        <p:spPr>
          <a:xfrm>
            <a:off x="14513878" y="7124965"/>
            <a:ext cx="219214" cy="216635"/>
          </a:xfrm>
          <a:prstGeom prst="ellipse">
            <a:avLst/>
          </a:prstGeom>
          <a:solidFill>
            <a:srgbClr val="397D5A"/>
          </a:solidFill>
          <a:ln w="12700">
            <a:miter lim="400000"/>
          </a:ln>
        </p:spPr>
        <p:txBody>
          <a:bodyPr lIns="45719" rIns="45719"/>
          <a:lstStyle/>
          <a:p>
            <a:pPr/>
          </a:p>
        </p:txBody>
      </p:sp>
      <p:sp>
        <p:nvSpPr>
          <p:cNvPr id="262" name="Freeform 17"/>
          <p:cNvSpPr/>
          <p:nvPr/>
        </p:nvSpPr>
        <p:spPr>
          <a:xfrm>
            <a:off x="6562722" y="7039898"/>
            <a:ext cx="2224488" cy="2218392"/>
          </a:xfrm>
          <a:prstGeom prst="ellipse">
            <a:avLst/>
          </a:prstGeom>
          <a:solidFill>
            <a:srgbClr val="397D5A"/>
          </a:solidFill>
          <a:ln w="12700">
            <a:miter lim="400000"/>
          </a:ln>
        </p:spPr>
        <p:txBody>
          <a:bodyPr lIns="45719" rIns="45719"/>
          <a:lstStyle/>
          <a:p>
            <a:pPr/>
          </a:p>
        </p:txBody>
      </p:sp>
      <p:grpSp>
        <p:nvGrpSpPr>
          <p:cNvPr id="265" name="Group 18"/>
          <p:cNvGrpSpPr/>
          <p:nvPr/>
        </p:nvGrpSpPr>
        <p:grpSpPr>
          <a:xfrm>
            <a:off x="8942620" y="6975433"/>
            <a:ext cx="507121" cy="515796"/>
            <a:chOff x="0" y="0"/>
            <a:chExt cx="507120" cy="515795"/>
          </a:xfrm>
        </p:grpSpPr>
        <p:sp>
          <p:nvSpPr>
            <p:cNvPr id="263" name="Freeform 19"/>
            <p:cNvSpPr/>
            <p:nvPr/>
          </p:nvSpPr>
          <p:spPr>
            <a:xfrm>
              <a:off x="35167" y="35167"/>
              <a:ext cx="436669" cy="445344"/>
            </a:xfrm>
            <a:prstGeom prst="ellipse">
              <a:avLst/>
            </a:prstGeom>
            <a:solidFill>
              <a:srgbClr val="FFFFFF"/>
            </a:solidFill>
            <a:ln w="12700" cap="flat">
              <a:noFill/>
              <a:miter lim="400000"/>
            </a:ln>
            <a:effectLst/>
          </p:spPr>
          <p:txBody>
            <a:bodyPr wrap="square" lIns="45719" tIns="45719" rIns="45719" bIns="45719" numCol="1" anchor="t">
              <a:noAutofit/>
            </a:bodyPr>
            <a:lstStyle/>
            <a:p>
              <a:pPr/>
            </a:p>
          </p:txBody>
        </p:sp>
        <p:sp>
          <p:nvSpPr>
            <p:cNvPr id="264" name="Freeform 20"/>
            <p:cNvSpPr/>
            <p:nvPr/>
          </p:nvSpPr>
          <p:spPr>
            <a:xfrm>
              <a:off x="-1" y="0"/>
              <a:ext cx="507122" cy="5157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60"/>
                    <a:pt x="4808" y="0"/>
                    <a:pt x="10800" y="0"/>
                  </a:cubicBezTo>
                  <a:lnTo>
                    <a:pt x="10800" y="1473"/>
                  </a:lnTo>
                  <a:lnTo>
                    <a:pt x="10800" y="0"/>
                  </a:lnTo>
                  <a:cubicBezTo>
                    <a:pt x="16792" y="0"/>
                    <a:pt x="21600" y="4860"/>
                    <a:pt x="21600" y="10800"/>
                  </a:cubicBezTo>
                  <a:lnTo>
                    <a:pt x="20102" y="10800"/>
                  </a:lnTo>
                  <a:lnTo>
                    <a:pt x="21600" y="10800"/>
                  </a:lnTo>
                  <a:cubicBezTo>
                    <a:pt x="21600" y="16735"/>
                    <a:pt x="16792" y="21600"/>
                    <a:pt x="10800" y="21600"/>
                  </a:cubicBezTo>
                  <a:lnTo>
                    <a:pt x="10800" y="20127"/>
                  </a:lnTo>
                  <a:lnTo>
                    <a:pt x="10800" y="21600"/>
                  </a:lnTo>
                  <a:cubicBezTo>
                    <a:pt x="4808" y="21595"/>
                    <a:pt x="0" y="16735"/>
                    <a:pt x="0" y="10800"/>
                  </a:cubicBezTo>
                  <a:lnTo>
                    <a:pt x="1498" y="10800"/>
                  </a:lnTo>
                  <a:lnTo>
                    <a:pt x="0" y="10800"/>
                  </a:lnTo>
                  <a:moveTo>
                    <a:pt x="3001" y="10800"/>
                  </a:moveTo>
                  <a:cubicBezTo>
                    <a:pt x="3001" y="11615"/>
                    <a:pt x="2327" y="12273"/>
                    <a:pt x="1503" y="12273"/>
                  </a:cubicBezTo>
                  <a:cubicBezTo>
                    <a:pt x="679" y="12273"/>
                    <a:pt x="5" y="11610"/>
                    <a:pt x="5" y="10800"/>
                  </a:cubicBezTo>
                  <a:cubicBezTo>
                    <a:pt x="5" y="9990"/>
                    <a:pt x="679" y="9327"/>
                    <a:pt x="1503" y="9327"/>
                  </a:cubicBezTo>
                  <a:cubicBezTo>
                    <a:pt x="2327" y="9327"/>
                    <a:pt x="3001" y="9990"/>
                    <a:pt x="3001" y="10800"/>
                  </a:cubicBezTo>
                  <a:cubicBezTo>
                    <a:pt x="3001" y="15164"/>
                    <a:pt x="6521" y="18650"/>
                    <a:pt x="10800" y="18650"/>
                  </a:cubicBezTo>
                  <a:cubicBezTo>
                    <a:pt x="15079" y="18650"/>
                    <a:pt x="18599" y="15159"/>
                    <a:pt x="18599" y="10800"/>
                  </a:cubicBezTo>
                  <a:cubicBezTo>
                    <a:pt x="18599" y="6441"/>
                    <a:pt x="15079" y="2950"/>
                    <a:pt x="10800" y="2950"/>
                  </a:cubicBezTo>
                  <a:lnTo>
                    <a:pt x="10800" y="2945"/>
                  </a:lnTo>
                  <a:cubicBezTo>
                    <a:pt x="6521" y="2950"/>
                    <a:pt x="3001" y="6436"/>
                    <a:pt x="3001" y="10800"/>
                  </a:cubicBezTo>
                  <a:close/>
                </a:path>
              </a:pathLst>
            </a:custGeom>
            <a:solidFill>
              <a:srgbClr val="397D5A"/>
            </a:solidFill>
            <a:ln w="12700" cap="flat">
              <a:noFill/>
              <a:miter lim="400000"/>
            </a:ln>
            <a:effectLst/>
          </p:spPr>
          <p:txBody>
            <a:bodyPr wrap="square" lIns="45719" tIns="45719" rIns="45719" bIns="45719" numCol="1" anchor="t">
              <a:noAutofit/>
            </a:bodyPr>
            <a:lstStyle/>
            <a:p>
              <a:pPr/>
            </a:p>
          </p:txBody>
        </p:sp>
      </p:grpSp>
      <p:sp>
        <p:nvSpPr>
          <p:cNvPr id="266" name="Freeform 22"/>
          <p:cNvSpPr/>
          <p:nvPr/>
        </p:nvSpPr>
        <p:spPr>
          <a:xfrm>
            <a:off x="9088829" y="7124965"/>
            <a:ext cx="219917" cy="216635"/>
          </a:xfrm>
          <a:prstGeom prst="ellipse">
            <a:avLst/>
          </a:prstGeom>
          <a:solidFill>
            <a:srgbClr val="397D5A"/>
          </a:solidFill>
          <a:ln w="12700">
            <a:miter lim="400000"/>
          </a:ln>
        </p:spPr>
        <p:txBody>
          <a:bodyPr lIns="45719" rIns="45719"/>
          <a:lstStyle/>
          <a:p>
            <a:pPr/>
          </a:p>
        </p:txBody>
      </p:sp>
      <p:sp>
        <p:nvSpPr>
          <p:cNvPr id="267" name="Freeform 24"/>
          <p:cNvSpPr/>
          <p:nvPr/>
        </p:nvSpPr>
        <p:spPr>
          <a:xfrm>
            <a:off x="6562722" y="2145857"/>
            <a:ext cx="2224488" cy="2218391"/>
          </a:xfrm>
          <a:prstGeom prst="ellipse">
            <a:avLst/>
          </a:prstGeom>
          <a:solidFill>
            <a:srgbClr val="397D5A"/>
          </a:solidFill>
          <a:ln w="12700">
            <a:miter lim="400000"/>
          </a:ln>
        </p:spPr>
        <p:txBody>
          <a:bodyPr lIns="45719" rIns="45719"/>
          <a:lstStyle/>
          <a:p>
            <a:pPr/>
          </a:p>
        </p:txBody>
      </p:sp>
      <p:grpSp>
        <p:nvGrpSpPr>
          <p:cNvPr id="270" name="Group 25"/>
          <p:cNvGrpSpPr/>
          <p:nvPr/>
        </p:nvGrpSpPr>
        <p:grpSpPr>
          <a:xfrm>
            <a:off x="8942620" y="3913001"/>
            <a:ext cx="507121" cy="515797"/>
            <a:chOff x="0" y="0"/>
            <a:chExt cx="507120" cy="515795"/>
          </a:xfrm>
        </p:grpSpPr>
        <p:sp>
          <p:nvSpPr>
            <p:cNvPr id="268" name="Freeform 26"/>
            <p:cNvSpPr/>
            <p:nvPr/>
          </p:nvSpPr>
          <p:spPr>
            <a:xfrm>
              <a:off x="35167" y="35167"/>
              <a:ext cx="436669" cy="445344"/>
            </a:xfrm>
            <a:prstGeom prst="ellipse">
              <a:avLst/>
            </a:prstGeom>
            <a:solidFill>
              <a:srgbClr val="FFFFFF"/>
            </a:solidFill>
            <a:ln w="12700" cap="flat">
              <a:noFill/>
              <a:miter lim="400000"/>
            </a:ln>
            <a:effectLst/>
          </p:spPr>
          <p:txBody>
            <a:bodyPr wrap="square" lIns="45719" tIns="45719" rIns="45719" bIns="45719" numCol="1" anchor="t">
              <a:noAutofit/>
            </a:bodyPr>
            <a:lstStyle/>
            <a:p>
              <a:pPr/>
            </a:p>
          </p:txBody>
        </p:sp>
        <p:sp>
          <p:nvSpPr>
            <p:cNvPr id="269" name="Freeform 27"/>
            <p:cNvSpPr/>
            <p:nvPr/>
          </p:nvSpPr>
          <p:spPr>
            <a:xfrm>
              <a:off x="-1" y="0"/>
              <a:ext cx="507122" cy="5157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60"/>
                    <a:pt x="4808" y="0"/>
                    <a:pt x="10800" y="0"/>
                  </a:cubicBezTo>
                  <a:lnTo>
                    <a:pt x="10800" y="1473"/>
                  </a:lnTo>
                  <a:lnTo>
                    <a:pt x="10800" y="0"/>
                  </a:lnTo>
                  <a:cubicBezTo>
                    <a:pt x="16792" y="0"/>
                    <a:pt x="21600" y="4860"/>
                    <a:pt x="21600" y="10800"/>
                  </a:cubicBezTo>
                  <a:lnTo>
                    <a:pt x="20102" y="10800"/>
                  </a:lnTo>
                  <a:lnTo>
                    <a:pt x="21600" y="10800"/>
                  </a:lnTo>
                  <a:cubicBezTo>
                    <a:pt x="21600" y="16735"/>
                    <a:pt x="16792" y="21600"/>
                    <a:pt x="10800" y="21600"/>
                  </a:cubicBezTo>
                  <a:lnTo>
                    <a:pt x="10800" y="20127"/>
                  </a:lnTo>
                  <a:lnTo>
                    <a:pt x="10800" y="21600"/>
                  </a:lnTo>
                  <a:cubicBezTo>
                    <a:pt x="4808" y="21595"/>
                    <a:pt x="0" y="16735"/>
                    <a:pt x="0" y="10800"/>
                  </a:cubicBezTo>
                  <a:lnTo>
                    <a:pt x="1498" y="10800"/>
                  </a:lnTo>
                  <a:lnTo>
                    <a:pt x="0" y="10800"/>
                  </a:lnTo>
                  <a:moveTo>
                    <a:pt x="3001" y="10800"/>
                  </a:moveTo>
                  <a:cubicBezTo>
                    <a:pt x="3001" y="11615"/>
                    <a:pt x="2327" y="12273"/>
                    <a:pt x="1503" y="12273"/>
                  </a:cubicBezTo>
                  <a:cubicBezTo>
                    <a:pt x="679" y="12273"/>
                    <a:pt x="5" y="11610"/>
                    <a:pt x="5" y="10800"/>
                  </a:cubicBezTo>
                  <a:cubicBezTo>
                    <a:pt x="5" y="9990"/>
                    <a:pt x="679" y="9327"/>
                    <a:pt x="1503" y="9327"/>
                  </a:cubicBezTo>
                  <a:cubicBezTo>
                    <a:pt x="2327" y="9327"/>
                    <a:pt x="3001" y="9990"/>
                    <a:pt x="3001" y="10800"/>
                  </a:cubicBezTo>
                  <a:cubicBezTo>
                    <a:pt x="3001" y="15164"/>
                    <a:pt x="6521" y="18650"/>
                    <a:pt x="10800" y="18650"/>
                  </a:cubicBezTo>
                  <a:cubicBezTo>
                    <a:pt x="15079" y="18650"/>
                    <a:pt x="18599" y="15159"/>
                    <a:pt x="18599" y="10800"/>
                  </a:cubicBezTo>
                  <a:cubicBezTo>
                    <a:pt x="18599" y="6441"/>
                    <a:pt x="15079" y="2950"/>
                    <a:pt x="10800" y="2950"/>
                  </a:cubicBezTo>
                  <a:lnTo>
                    <a:pt x="10800" y="2945"/>
                  </a:lnTo>
                  <a:cubicBezTo>
                    <a:pt x="6521" y="2950"/>
                    <a:pt x="3001" y="6436"/>
                    <a:pt x="3001" y="10800"/>
                  </a:cubicBezTo>
                  <a:close/>
                </a:path>
              </a:pathLst>
            </a:custGeom>
            <a:solidFill>
              <a:srgbClr val="397D5A"/>
            </a:solidFill>
            <a:ln w="12700" cap="flat">
              <a:noFill/>
              <a:miter lim="400000"/>
            </a:ln>
            <a:effectLst/>
          </p:spPr>
          <p:txBody>
            <a:bodyPr wrap="square" lIns="45719" tIns="45719" rIns="45719" bIns="45719" numCol="1" anchor="t">
              <a:noAutofit/>
            </a:bodyPr>
            <a:lstStyle/>
            <a:p>
              <a:pPr/>
            </a:p>
          </p:txBody>
        </p:sp>
      </p:grpSp>
      <p:sp>
        <p:nvSpPr>
          <p:cNvPr id="271" name="Freeform 29"/>
          <p:cNvSpPr/>
          <p:nvPr/>
        </p:nvSpPr>
        <p:spPr>
          <a:xfrm>
            <a:off x="14516868" y="4062534"/>
            <a:ext cx="219215" cy="216635"/>
          </a:xfrm>
          <a:prstGeom prst="ellipse">
            <a:avLst/>
          </a:prstGeom>
          <a:solidFill>
            <a:srgbClr val="397D5A"/>
          </a:solidFill>
          <a:ln w="12700">
            <a:miter lim="400000"/>
          </a:ln>
        </p:spPr>
        <p:txBody>
          <a:bodyPr lIns="45719" rIns="45719"/>
          <a:lstStyle/>
          <a:p>
            <a:pPr/>
          </a:p>
        </p:txBody>
      </p:sp>
      <p:sp>
        <p:nvSpPr>
          <p:cNvPr id="272" name="Freeform 31"/>
          <p:cNvSpPr/>
          <p:nvPr/>
        </p:nvSpPr>
        <p:spPr>
          <a:xfrm>
            <a:off x="9089494" y="4062534"/>
            <a:ext cx="219214" cy="216635"/>
          </a:xfrm>
          <a:prstGeom prst="ellipse">
            <a:avLst/>
          </a:prstGeom>
          <a:solidFill>
            <a:srgbClr val="397D5A"/>
          </a:solidFill>
          <a:ln w="12700">
            <a:miter lim="400000"/>
          </a:ln>
        </p:spPr>
        <p:txBody>
          <a:bodyPr lIns="45719" rIns="45719"/>
          <a:lstStyle/>
          <a:p>
            <a:pPr/>
          </a:p>
        </p:txBody>
      </p:sp>
      <p:sp>
        <p:nvSpPr>
          <p:cNvPr id="273" name="Freeform 32"/>
          <p:cNvSpPr/>
          <p:nvPr/>
        </p:nvSpPr>
        <p:spPr>
          <a:xfrm>
            <a:off x="15398007" y="7491155"/>
            <a:ext cx="1489038" cy="1302231"/>
          </a:xfrm>
          <a:prstGeom prst="rect">
            <a:avLst/>
          </a:prstGeom>
          <a:blipFill>
            <a:blip r:embed="rId2"/>
            <a:stretch>
              <a:fillRect/>
            </a:stretch>
          </a:blipFill>
          <a:ln w="12700">
            <a:miter lim="400000"/>
          </a:ln>
        </p:spPr>
        <p:txBody>
          <a:bodyPr lIns="45719" rIns="45719"/>
          <a:lstStyle/>
          <a:p>
            <a:pPr/>
          </a:p>
        </p:txBody>
      </p:sp>
      <p:sp>
        <p:nvSpPr>
          <p:cNvPr id="274" name="Freeform 33"/>
          <p:cNvSpPr/>
          <p:nvPr/>
        </p:nvSpPr>
        <p:spPr>
          <a:xfrm>
            <a:off x="15398007" y="2676675"/>
            <a:ext cx="1498867" cy="1205945"/>
          </a:xfrm>
          <a:prstGeom prst="rect">
            <a:avLst/>
          </a:prstGeom>
          <a:blipFill>
            <a:blip r:embed="rId3"/>
            <a:stretch>
              <a:fillRect/>
            </a:stretch>
          </a:blipFill>
          <a:ln w="12700">
            <a:miter lim="400000"/>
          </a:ln>
        </p:spPr>
        <p:txBody>
          <a:bodyPr lIns="45719" rIns="45719"/>
          <a:lstStyle/>
          <a:p>
            <a:pPr/>
          </a:p>
        </p:txBody>
      </p:sp>
      <p:sp>
        <p:nvSpPr>
          <p:cNvPr id="275" name="Freeform 34"/>
          <p:cNvSpPr/>
          <p:nvPr/>
        </p:nvSpPr>
        <p:spPr>
          <a:xfrm>
            <a:off x="6987774" y="2605604"/>
            <a:ext cx="1408889" cy="1280808"/>
          </a:xfrm>
          <a:prstGeom prst="rect">
            <a:avLst/>
          </a:prstGeom>
          <a:blipFill>
            <a:blip r:embed="rId4"/>
            <a:stretch>
              <a:fillRect/>
            </a:stretch>
          </a:blipFill>
          <a:ln w="12700">
            <a:miter lim="400000"/>
          </a:ln>
        </p:spPr>
        <p:txBody>
          <a:bodyPr lIns="45719" rIns="45719"/>
          <a:lstStyle/>
          <a:p>
            <a:pPr/>
          </a:p>
        </p:txBody>
      </p:sp>
      <p:sp>
        <p:nvSpPr>
          <p:cNvPr id="276" name="Freeform 35"/>
          <p:cNvSpPr/>
          <p:nvPr/>
        </p:nvSpPr>
        <p:spPr>
          <a:xfrm>
            <a:off x="6927574" y="7587963"/>
            <a:ext cx="1469088" cy="1268925"/>
          </a:xfrm>
          <a:prstGeom prst="rect">
            <a:avLst/>
          </a:prstGeom>
          <a:blipFill>
            <a:blip r:embed="rId5"/>
            <a:stretch>
              <a:fillRect/>
            </a:stretch>
          </a:blipFill>
          <a:ln w="12700">
            <a:miter lim="400000"/>
          </a:ln>
        </p:spPr>
        <p:txBody>
          <a:bodyPr lIns="45719" rIns="45719"/>
          <a:lstStyle/>
          <a:p>
            <a:pPr/>
          </a:p>
        </p:txBody>
      </p:sp>
      <p:sp>
        <p:nvSpPr>
          <p:cNvPr id="277" name="Freeform 37"/>
          <p:cNvSpPr/>
          <p:nvPr/>
        </p:nvSpPr>
        <p:spPr>
          <a:xfrm>
            <a:off x="9655291" y="3446026"/>
            <a:ext cx="4512107" cy="4512107"/>
          </a:xfrm>
          <a:prstGeom prst="ellipse">
            <a:avLst/>
          </a:prstGeom>
          <a:solidFill>
            <a:srgbClr val="FFFFFF"/>
          </a:solidFill>
          <a:ln w="190500" cap="sq">
            <a:solidFill>
              <a:srgbClr val="397D5A"/>
            </a:solidFill>
            <a:miter/>
          </a:ln>
        </p:spPr>
        <p:txBody>
          <a:bodyPr lIns="45719" rIns="45719"/>
          <a:lstStyle/>
          <a:p>
            <a:pPr/>
          </a:p>
        </p:txBody>
      </p:sp>
      <p:sp>
        <p:nvSpPr>
          <p:cNvPr id="278" name="Freeform 39"/>
          <p:cNvSpPr/>
          <p:nvPr/>
        </p:nvSpPr>
        <p:spPr>
          <a:xfrm>
            <a:off x="11285417" y="4601281"/>
            <a:ext cx="1251854" cy="1303542"/>
          </a:xfrm>
          <a:prstGeom prst="rect">
            <a:avLst/>
          </a:prstGeom>
          <a:blipFill>
            <a:blip r:embed="rId6"/>
            <a:stretch>
              <a:fillRect/>
            </a:stretch>
          </a:blipFill>
          <a:ln w="12700">
            <a:miter lim="400000"/>
          </a:ln>
        </p:spPr>
        <p:txBody>
          <a:bodyPr lIns="45719" rIns="45719"/>
          <a:lstStyle/>
          <a:p>
            <a:pPr/>
          </a:p>
        </p:txBody>
      </p:sp>
      <p:sp>
        <p:nvSpPr>
          <p:cNvPr id="279" name="TextBox 40"/>
          <p:cNvSpPr txBox="1"/>
          <p:nvPr/>
        </p:nvSpPr>
        <p:spPr>
          <a:xfrm>
            <a:off x="1430659" y="1486693"/>
            <a:ext cx="4288677" cy="171385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400"/>
              </a:lnSpc>
              <a:defRPr b="1" spc="246" sz="2500">
                <a:solidFill>
                  <a:srgbClr val="397D5A"/>
                </a:solidFill>
                <a:latin typeface="Open Sauce Bold"/>
                <a:ea typeface="Open Sauce Bold"/>
                <a:cs typeface="Open Sauce Bold"/>
                <a:sym typeface="Open Sauce Bold"/>
              </a:defRPr>
            </a:lvl1pPr>
          </a:lstStyle>
          <a:p>
            <a:pPr/>
            <a:r>
              <a:t>Seminar on waste management on occassion of Green Consumer Day</a:t>
            </a:r>
          </a:p>
        </p:txBody>
      </p:sp>
      <p:sp>
        <p:nvSpPr>
          <p:cNvPr id="280" name="Freeform 41"/>
          <p:cNvSpPr/>
          <p:nvPr/>
        </p:nvSpPr>
        <p:spPr>
          <a:xfrm>
            <a:off x="16322124" y="7754894"/>
            <a:ext cx="4118444" cy="3654184"/>
          </a:xfrm>
          <a:prstGeom prst="rect">
            <a:avLst/>
          </a:prstGeom>
          <a:blipFill>
            <a:blip r:embed="rId7"/>
            <a:stretch>
              <a:fillRect/>
            </a:stretch>
          </a:blipFill>
          <a:ln w="12700">
            <a:miter lim="400000"/>
          </a:ln>
        </p:spPr>
        <p:txBody>
          <a:bodyPr lIns="45719" rIns="45719"/>
          <a:lstStyle/>
          <a:p>
            <a:pPr/>
          </a:p>
        </p:txBody>
      </p:sp>
      <p:sp>
        <p:nvSpPr>
          <p:cNvPr id="281" name="Freeform 42"/>
          <p:cNvSpPr/>
          <p:nvPr/>
        </p:nvSpPr>
        <p:spPr>
          <a:xfrm flipH="1" flipV="1">
            <a:off x="-2059223" y="-798390"/>
            <a:ext cx="4118445" cy="3654183"/>
          </a:xfrm>
          <a:prstGeom prst="rect">
            <a:avLst/>
          </a:prstGeom>
          <a:blipFill>
            <a:blip r:embed="rId7"/>
            <a:stretch>
              <a:fillRect/>
            </a:stretch>
          </a:blipFill>
          <a:ln w="12700">
            <a:miter lim="400000"/>
          </a:ln>
        </p:spPr>
        <p:txBody>
          <a:bodyPr lIns="45719" rIns="45719"/>
          <a:lstStyle/>
          <a:p>
            <a:pPr/>
          </a:p>
        </p:txBody>
      </p:sp>
      <p:sp>
        <p:nvSpPr>
          <p:cNvPr id="282" name="TextBox 43"/>
          <p:cNvSpPr txBox="1"/>
          <p:nvPr/>
        </p:nvSpPr>
        <p:spPr>
          <a:xfrm>
            <a:off x="3574998" y="315095"/>
            <a:ext cx="4849655" cy="69887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5700"/>
              </a:lnSpc>
              <a:defRPr b="1" spc="408" sz="4100">
                <a:solidFill>
                  <a:srgbClr val="397D5A"/>
                </a:solidFill>
                <a:latin typeface="Poppins Bold"/>
                <a:ea typeface="Poppins Bold"/>
                <a:cs typeface="Poppins Bold"/>
                <a:sym typeface="Poppins Bold"/>
              </a:defRPr>
            </a:lvl1pPr>
          </a:lstStyle>
          <a:p>
            <a:pPr/>
            <a:r>
              <a:t>Academic talk</a:t>
            </a:r>
          </a:p>
        </p:txBody>
      </p:sp>
      <p:sp>
        <p:nvSpPr>
          <p:cNvPr id="283" name="TextBox 44"/>
          <p:cNvSpPr txBox="1"/>
          <p:nvPr/>
        </p:nvSpPr>
        <p:spPr>
          <a:xfrm>
            <a:off x="10426816" y="5857197"/>
            <a:ext cx="2969057" cy="9475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800"/>
              </a:lnSpc>
              <a:defRPr spc="137" sz="2700">
                <a:solidFill>
                  <a:srgbClr val="1C5739"/>
                </a:solidFill>
                <a:latin typeface="Open Sauce"/>
                <a:ea typeface="Open Sauce"/>
                <a:cs typeface="Open Sauce"/>
                <a:sym typeface="Open Sauce"/>
              </a:defRPr>
            </a:lvl1pPr>
          </a:lstStyle>
          <a:p>
            <a:pPr/>
            <a:r>
              <a:t>Awareness, skill, Knowledge</a:t>
            </a:r>
          </a:p>
        </p:txBody>
      </p:sp>
      <p:sp>
        <p:nvSpPr>
          <p:cNvPr id="284" name="TextBox 45"/>
          <p:cNvSpPr txBox="1"/>
          <p:nvPr/>
        </p:nvSpPr>
        <p:spPr>
          <a:xfrm>
            <a:off x="520479" y="3740684"/>
            <a:ext cx="4482345" cy="11695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100"/>
              </a:lnSpc>
              <a:defRPr b="1" spc="227" sz="2300">
                <a:solidFill>
                  <a:srgbClr val="397D5A"/>
                </a:solidFill>
                <a:latin typeface="Open Sauce Bold"/>
                <a:ea typeface="Open Sauce Bold"/>
                <a:cs typeface="Open Sauce Bold"/>
                <a:sym typeface="Open Sauce Bold"/>
              </a:defRPr>
            </a:lvl1pPr>
          </a:lstStyle>
          <a:p>
            <a:pPr/>
            <a:r>
              <a:t>30 days Environmental Challenge with National Edu Trust of India</a:t>
            </a:r>
          </a:p>
        </p:txBody>
      </p:sp>
      <p:sp>
        <p:nvSpPr>
          <p:cNvPr id="285" name="TextBox 46"/>
          <p:cNvSpPr txBox="1"/>
          <p:nvPr/>
        </p:nvSpPr>
        <p:spPr>
          <a:xfrm>
            <a:off x="4460276" y="5214951"/>
            <a:ext cx="4482345" cy="7986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200"/>
              </a:lnSpc>
              <a:defRPr b="1" spc="233" sz="2300">
                <a:solidFill>
                  <a:srgbClr val="397D5A"/>
                </a:solidFill>
                <a:latin typeface="Open Sauce Bold"/>
                <a:ea typeface="Open Sauce Bold"/>
                <a:cs typeface="Open Sauce Bold"/>
                <a:sym typeface="Open Sauce Bold"/>
              </a:defRPr>
            </a:lvl1pPr>
          </a:lstStyle>
          <a:p>
            <a:pPr/>
            <a:r>
              <a:t>Movie Screening on Water Crisis, Climate Change</a:t>
            </a:r>
          </a:p>
        </p:txBody>
      </p:sp>
      <p:sp>
        <p:nvSpPr>
          <p:cNvPr id="286" name="TextBox 47"/>
          <p:cNvSpPr txBox="1"/>
          <p:nvPr/>
        </p:nvSpPr>
        <p:spPr>
          <a:xfrm>
            <a:off x="326270" y="5663112"/>
            <a:ext cx="3465904" cy="92468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700"/>
              </a:lnSpc>
              <a:defRPr b="1" spc="266" sz="2700">
                <a:solidFill>
                  <a:srgbClr val="397D5A"/>
                </a:solidFill>
                <a:latin typeface="Open Sauce Bold"/>
                <a:ea typeface="Open Sauce Bold"/>
                <a:cs typeface="Open Sauce Bold"/>
                <a:sym typeface="Open Sauce Bold"/>
              </a:defRPr>
            </a:lvl1pPr>
          </a:lstStyle>
          <a:p>
            <a:pPr/>
            <a:r>
              <a:t>Vrikshya Rakhya Bandhan</a:t>
            </a:r>
          </a:p>
        </p:txBody>
      </p:sp>
      <p:sp>
        <p:nvSpPr>
          <p:cNvPr id="287" name="TextBox 48"/>
          <p:cNvSpPr txBox="1"/>
          <p:nvPr/>
        </p:nvSpPr>
        <p:spPr>
          <a:xfrm>
            <a:off x="2761652" y="9277350"/>
            <a:ext cx="5371604" cy="84733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400"/>
              </a:lnSpc>
              <a:defRPr b="1" spc="244" sz="2400">
                <a:solidFill>
                  <a:srgbClr val="397D5A"/>
                </a:solidFill>
                <a:latin typeface="Open Sauce Bold"/>
                <a:ea typeface="Open Sauce Bold"/>
                <a:cs typeface="Open Sauce Bold"/>
                <a:sym typeface="Open Sauce Bold"/>
              </a:defRPr>
            </a:lvl1pPr>
          </a:lstStyle>
          <a:p>
            <a:pPr/>
            <a:r>
              <a:t>Poster making/Rangoli competition</a:t>
            </a:r>
          </a:p>
        </p:txBody>
      </p:sp>
      <p:sp>
        <p:nvSpPr>
          <p:cNvPr id="288" name="TextBox 49"/>
          <p:cNvSpPr txBox="1"/>
          <p:nvPr/>
        </p:nvSpPr>
        <p:spPr>
          <a:xfrm>
            <a:off x="520480" y="7335645"/>
            <a:ext cx="5175468" cy="128206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400"/>
              </a:lnSpc>
              <a:defRPr b="1" spc="246" sz="2500">
                <a:solidFill>
                  <a:srgbClr val="397D5A"/>
                </a:solidFill>
                <a:latin typeface="Open Sauce Bold"/>
                <a:ea typeface="Open Sauce Bold"/>
                <a:cs typeface="Open Sauce Bold"/>
                <a:sym typeface="Open Sauce Bold"/>
              </a:defRPr>
            </a:lvl1pPr>
          </a:lstStyle>
          <a:p>
            <a:pPr/>
            <a:r>
              <a:t>Participated International Film festival by CMS Vatavaran</a:t>
            </a:r>
          </a:p>
        </p:txBody>
      </p:sp>
      <p:sp>
        <p:nvSpPr>
          <p:cNvPr id="289" name="TextBox 50"/>
          <p:cNvSpPr txBox="1"/>
          <p:nvPr/>
        </p:nvSpPr>
        <p:spPr>
          <a:xfrm>
            <a:off x="8276341" y="1420687"/>
            <a:ext cx="2346723" cy="4577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700"/>
              </a:lnSpc>
              <a:defRPr b="1" sz="2800">
                <a:solidFill>
                  <a:srgbClr val="397D5A"/>
                </a:solidFill>
                <a:latin typeface="Open Sauce Bold"/>
                <a:ea typeface="Open Sauce Bold"/>
                <a:cs typeface="Open Sauce Bold"/>
                <a:sym typeface="Open Sauce Bold"/>
              </a:defRPr>
            </a:lvl1pPr>
          </a:lstStyle>
          <a:p>
            <a:pPr/>
            <a:r>
              <a:t>Presentation</a:t>
            </a:r>
          </a:p>
        </p:txBody>
      </p:sp>
      <p:sp>
        <p:nvSpPr>
          <p:cNvPr id="290" name="TextBox 51"/>
          <p:cNvSpPr txBox="1"/>
          <p:nvPr/>
        </p:nvSpPr>
        <p:spPr>
          <a:xfrm>
            <a:off x="15292916" y="4890465"/>
            <a:ext cx="2490937" cy="48386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900"/>
              </a:lnSpc>
              <a:defRPr b="1" sz="3000">
                <a:solidFill>
                  <a:srgbClr val="397D5A"/>
                </a:solidFill>
                <a:latin typeface="Open Sauce Bold"/>
                <a:ea typeface="Open Sauce Bold"/>
                <a:cs typeface="Open Sauce Bold"/>
                <a:sym typeface="Open Sauce Bold"/>
              </a:defRPr>
            </a:lvl1pPr>
          </a:lstStyle>
          <a:p>
            <a:pPr/>
            <a:r>
              <a:t>Photography</a:t>
            </a:r>
          </a:p>
        </p:txBody>
      </p:sp>
      <p:sp>
        <p:nvSpPr>
          <p:cNvPr id="291" name="TextBox 52"/>
          <p:cNvSpPr txBox="1"/>
          <p:nvPr/>
        </p:nvSpPr>
        <p:spPr>
          <a:xfrm>
            <a:off x="10085830" y="9371011"/>
            <a:ext cx="3717579" cy="49402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4000"/>
              </a:lnSpc>
              <a:defRPr b="1" sz="3000">
                <a:solidFill>
                  <a:srgbClr val="397D5A"/>
                </a:solidFill>
                <a:latin typeface="Open Sauce Bold"/>
                <a:ea typeface="Open Sauce Bold"/>
                <a:cs typeface="Open Sauce Bold"/>
                <a:sym typeface="Open Sauce Bold"/>
              </a:defRPr>
            </a:pPr>
            <a:r>
              <a:t>Extempore</a:t>
            </a:r>
            <a:r>
              <a:rPr b="0">
                <a:latin typeface="Open Sauce"/>
                <a:ea typeface="Open Sauce"/>
                <a:cs typeface="Open Sauce"/>
                <a:sym typeface="Open Sauce"/>
              </a:rPr>
              <a:t> </a:t>
            </a:r>
            <a:r>
              <a:t>speech</a:t>
            </a:r>
          </a:p>
        </p:txBody>
      </p:sp>
      <p:sp>
        <p:nvSpPr>
          <p:cNvPr id="292" name="TextBox 53"/>
          <p:cNvSpPr txBox="1"/>
          <p:nvPr/>
        </p:nvSpPr>
        <p:spPr>
          <a:xfrm>
            <a:off x="13623808" y="1461644"/>
            <a:ext cx="2914577" cy="4083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300"/>
              </a:lnSpc>
              <a:defRPr b="1" sz="2500">
                <a:solidFill>
                  <a:srgbClr val="397D5A"/>
                </a:solidFill>
                <a:latin typeface="Open Sauce Bold"/>
                <a:ea typeface="Open Sauce Bold"/>
                <a:cs typeface="Open Sauce Bold"/>
                <a:sym typeface="Open Sauce Bold"/>
              </a:defRPr>
            </a:lvl1pPr>
          </a:lstStyle>
          <a:p>
            <a:pPr/>
            <a:r>
              <a:t>Group Discussion</a:t>
            </a:r>
          </a:p>
        </p:txBody>
      </p:sp>
      <p:sp>
        <p:nvSpPr>
          <p:cNvPr id="293" name="TextBox 54"/>
          <p:cNvSpPr txBox="1"/>
          <p:nvPr/>
        </p:nvSpPr>
        <p:spPr>
          <a:xfrm>
            <a:off x="15398007" y="5876247"/>
            <a:ext cx="2492426" cy="55942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4500"/>
              </a:lnSpc>
              <a:defRPr b="1" sz="3500">
                <a:solidFill>
                  <a:srgbClr val="397D5A"/>
                </a:solidFill>
                <a:latin typeface="Open Sauce Bold"/>
                <a:ea typeface="Open Sauce Bold"/>
                <a:cs typeface="Open Sauce Bold"/>
                <a:sym typeface="Open Sauce Bold"/>
              </a:defRPr>
            </a:lvl1pPr>
          </a:lstStyle>
          <a:p>
            <a:pPr/>
            <a:r>
              <a:t>Green Quiz</a:t>
            </a:r>
          </a:p>
        </p:txBody>
      </p:sp>
      <p:sp>
        <p:nvSpPr>
          <p:cNvPr id="294" name="TextBox 55"/>
          <p:cNvSpPr txBox="1"/>
          <p:nvPr/>
        </p:nvSpPr>
        <p:spPr>
          <a:xfrm>
            <a:off x="17187887" y="9210675"/>
            <a:ext cx="295226"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latin typeface="Canva Sans"/>
                <a:ea typeface="Canva Sans"/>
                <a:cs typeface="Canva Sans"/>
                <a:sym typeface="Canva Sans"/>
              </a:defRPr>
            </a:lvl1pPr>
          </a:lstStyle>
          <a:p>
            <a:pPr/>
            <a:r>
              <a:t>12</a:t>
            </a:r>
          </a:p>
        </p:txBody>
      </p:sp>
      <p:sp>
        <p:nvSpPr>
          <p:cNvPr id="295" name="TextBox 56"/>
          <p:cNvSpPr txBox="1"/>
          <p:nvPr/>
        </p:nvSpPr>
        <p:spPr>
          <a:xfrm>
            <a:off x="9939126" y="19035"/>
            <a:ext cx="4162982" cy="113917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9200"/>
              </a:lnSpc>
              <a:defRPr b="1" sz="7000">
                <a:solidFill>
                  <a:srgbClr val="397D5A"/>
                </a:solidFill>
                <a:latin typeface="Open Sauce Bold"/>
                <a:ea typeface="Open Sauce Bold"/>
                <a:cs typeface="Open Sauce Bold"/>
                <a:sym typeface="Open Sauce Bold"/>
              </a:defRPr>
            </a:lvl1pPr>
          </a:lstStyle>
          <a:p>
            <a:pPr/>
            <a:r>
              <a:t>Activities</a:t>
            </a:r>
          </a:p>
        </p:txBody>
      </p:sp>
      <p:sp>
        <p:nvSpPr>
          <p:cNvPr id="296" name="TextBox 57"/>
          <p:cNvSpPr txBox="1"/>
          <p:nvPr/>
        </p:nvSpPr>
        <p:spPr>
          <a:xfrm>
            <a:off x="10159254" y="2036683"/>
            <a:ext cx="3042353" cy="34581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2800"/>
              </a:lnSpc>
              <a:defRPr b="1" sz="2100">
                <a:solidFill>
                  <a:srgbClr val="397D5A"/>
                </a:solidFill>
                <a:latin typeface="Open Sauce Bold"/>
                <a:ea typeface="Open Sauce Bold"/>
                <a:cs typeface="Open Sauce Bold"/>
                <a:sym typeface="Open Sauce Bold"/>
              </a:defRPr>
            </a:lvl1pPr>
          </a:lstStyle>
          <a:p>
            <a:pPr/>
            <a:r>
              <a:t>Ecofriendly practices</a:t>
            </a:r>
          </a:p>
        </p:txBody>
      </p:sp>
      <p:sp>
        <p:nvSpPr>
          <p:cNvPr id="297" name="TextBox 58"/>
          <p:cNvSpPr txBox="1"/>
          <p:nvPr/>
        </p:nvSpPr>
        <p:spPr>
          <a:xfrm>
            <a:off x="11242560" y="8203376"/>
            <a:ext cx="1404120" cy="34581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2800"/>
              </a:lnSpc>
              <a:defRPr b="1" sz="2100">
                <a:solidFill>
                  <a:srgbClr val="397D5A"/>
                </a:solidFill>
                <a:latin typeface="Open Sauce Bold"/>
                <a:ea typeface="Open Sauce Bold"/>
                <a:cs typeface="Open Sauce Bold"/>
                <a:sym typeface="Open Sauce Bold"/>
              </a:defRPr>
            </a:lvl1pPr>
          </a:lstStyle>
          <a:p>
            <a:pPr/>
            <a:r>
              <a:t>Plantation</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DFBFB"/>
        </a:solidFill>
      </p:bgPr>
    </p:bg>
    <p:spTree>
      <p:nvGrpSpPr>
        <p:cNvPr id="1" name=""/>
        <p:cNvGrpSpPr/>
        <p:nvPr/>
      </p:nvGrpSpPr>
      <p:grpSpPr>
        <a:xfrm>
          <a:off x="0" y="0"/>
          <a:ext cx="0" cy="0"/>
          <a:chOff x="0" y="0"/>
          <a:chExt cx="0" cy="0"/>
        </a:xfrm>
      </p:grpSpPr>
      <p:sp>
        <p:nvSpPr>
          <p:cNvPr id="299" name="Freeform 2"/>
          <p:cNvSpPr/>
          <p:nvPr/>
        </p:nvSpPr>
        <p:spPr>
          <a:xfrm>
            <a:off x="452784" y="400975"/>
            <a:ext cx="7376308" cy="9460060"/>
          </a:xfrm>
          <a:prstGeom prst="rect">
            <a:avLst/>
          </a:prstGeom>
          <a:blipFill>
            <a:blip r:embed="rId2"/>
            <a:stretch>
              <a:fillRect/>
            </a:stretch>
          </a:blipFill>
          <a:ln w="12700">
            <a:miter lim="400000"/>
          </a:ln>
        </p:spPr>
        <p:txBody>
          <a:bodyPr lIns="45719" rIns="45719"/>
          <a:lstStyle/>
          <a:p>
            <a:pPr/>
          </a:p>
        </p:txBody>
      </p:sp>
      <p:sp>
        <p:nvSpPr>
          <p:cNvPr id="300" name="Freeform 3"/>
          <p:cNvSpPr/>
          <p:nvPr/>
        </p:nvSpPr>
        <p:spPr>
          <a:xfrm>
            <a:off x="16384714" y="9009597"/>
            <a:ext cx="3806571" cy="2083233"/>
          </a:xfrm>
          <a:prstGeom prst="rect">
            <a:avLst/>
          </a:prstGeom>
          <a:blipFill>
            <a:blip r:embed="rId3"/>
            <a:stretch>
              <a:fillRect/>
            </a:stretch>
          </a:blipFill>
          <a:ln w="12700">
            <a:miter lim="400000"/>
          </a:ln>
        </p:spPr>
        <p:txBody>
          <a:bodyPr lIns="45719" rIns="45719"/>
          <a:lstStyle/>
          <a:p>
            <a:pPr/>
          </a:p>
        </p:txBody>
      </p:sp>
      <p:sp>
        <p:nvSpPr>
          <p:cNvPr id="301" name="Freeform 4"/>
          <p:cNvSpPr/>
          <p:nvPr/>
        </p:nvSpPr>
        <p:spPr>
          <a:xfrm>
            <a:off x="15882075" y="-2057400"/>
            <a:ext cx="4114801" cy="4114800"/>
          </a:xfrm>
          <a:prstGeom prst="rect">
            <a:avLst/>
          </a:prstGeom>
          <a:blipFill>
            <a:blip r:embed="rId4"/>
            <a:stretch>
              <a:fillRect/>
            </a:stretch>
          </a:blipFill>
          <a:ln w="12700">
            <a:miter lim="400000"/>
          </a:ln>
        </p:spPr>
        <p:txBody>
          <a:bodyPr lIns="45719" rIns="45719"/>
          <a:lstStyle/>
          <a:p>
            <a:pPr/>
          </a:p>
        </p:txBody>
      </p:sp>
      <p:sp>
        <p:nvSpPr>
          <p:cNvPr id="302" name="Freeform 5"/>
          <p:cNvSpPr/>
          <p:nvPr/>
        </p:nvSpPr>
        <p:spPr>
          <a:xfrm>
            <a:off x="8826055" y="2396060"/>
            <a:ext cx="7464974" cy="7464974"/>
          </a:xfrm>
          <a:prstGeom prst="rect">
            <a:avLst/>
          </a:prstGeom>
          <a:blipFill>
            <a:blip r:embed="rId5"/>
            <a:stretch>
              <a:fillRect/>
            </a:stretch>
          </a:blipFill>
          <a:ln w="12700">
            <a:miter lim="400000"/>
          </a:ln>
        </p:spPr>
        <p:txBody>
          <a:bodyPr lIns="45719" rIns="45719"/>
          <a:lstStyle/>
          <a:p>
            <a:pPr/>
          </a:p>
        </p:txBody>
      </p:sp>
      <p:pic>
        <p:nvPicPr>
          <p:cNvPr id="303" name="Picture 6" descr="Picture 6"/>
          <p:cNvPicPr>
            <a:picLocks noChangeAspect="1"/>
          </p:cNvPicPr>
          <p:nvPr/>
        </p:nvPicPr>
        <p:blipFill>
          <a:blip r:embed="rId6">
            <a:extLst/>
          </a:blip>
          <a:stretch>
            <a:fillRect/>
          </a:stretch>
        </p:blipFill>
        <p:spPr>
          <a:xfrm>
            <a:off x="9371931" y="1920922"/>
            <a:ext cx="5701658" cy="1758593"/>
          </a:xfrm>
          <a:prstGeom prst="rect">
            <a:avLst/>
          </a:prstGeom>
          <a:ln w="12700">
            <a:miter lim="400000"/>
          </a:ln>
        </p:spPr>
      </p:pic>
      <p:sp>
        <p:nvSpPr>
          <p:cNvPr id="304" name="Freeform 8"/>
          <p:cNvSpPr/>
          <p:nvPr/>
        </p:nvSpPr>
        <p:spPr>
          <a:xfrm>
            <a:off x="8054485" y="400975"/>
            <a:ext cx="7827591" cy="16564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28" y="0"/>
                </a:moveTo>
                <a:lnTo>
                  <a:pt x="21072" y="0"/>
                </a:lnTo>
                <a:cubicBezTo>
                  <a:pt x="21363" y="0"/>
                  <a:pt x="21600" y="1118"/>
                  <a:pt x="21600" y="2497"/>
                </a:cubicBezTo>
                <a:lnTo>
                  <a:pt x="21600" y="19103"/>
                </a:lnTo>
                <a:cubicBezTo>
                  <a:pt x="21600" y="19765"/>
                  <a:pt x="21544" y="20400"/>
                  <a:pt x="21445" y="20869"/>
                </a:cubicBezTo>
                <a:cubicBezTo>
                  <a:pt x="21346" y="21337"/>
                  <a:pt x="21212" y="21600"/>
                  <a:pt x="21072" y="21600"/>
                </a:cubicBezTo>
                <a:lnTo>
                  <a:pt x="528" y="21600"/>
                </a:lnTo>
                <a:cubicBezTo>
                  <a:pt x="237" y="21600"/>
                  <a:pt x="0" y="20482"/>
                  <a:pt x="0" y="19103"/>
                </a:cubicBezTo>
                <a:lnTo>
                  <a:pt x="0" y="2497"/>
                </a:lnTo>
                <a:cubicBezTo>
                  <a:pt x="0" y="1118"/>
                  <a:pt x="237" y="0"/>
                  <a:pt x="528" y="0"/>
                </a:cubicBezTo>
                <a:close/>
              </a:path>
            </a:pathLst>
          </a:custGeom>
          <a:solidFill>
            <a:srgbClr val="D197E6"/>
          </a:solidFill>
          <a:ln w="12700">
            <a:miter lim="400000"/>
          </a:ln>
        </p:spPr>
        <p:txBody>
          <a:bodyPr lIns="45719" rIns="45719"/>
          <a:lstStyle/>
          <a:p>
            <a:pPr/>
          </a:p>
        </p:txBody>
      </p:sp>
      <p:sp>
        <p:nvSpPr>
          <p:cNvPr id="305" name="TextBox 10"/>
          <p:cNvSpPr txBox="1"/>
          <p:nvPr/>
        </p:nvSpPr>
        <p:spPr>
          <a:xfrm>
            <a:off x="8274828" y="652278"/>
            <a:ext cx="7607250" cy="108279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4200"/>
              </a:lnSpc>
              <a:defRPr spc="148" sz="4200">
                <a:solidFill>
                  <a:srgbClr val="040506"/>
                </a:solidFill>
                <a:latin typeface="Poppins"/>
                <a:ea typeface="Poppins"/>
                <a:cs typeface="Poppins"/>
                <a:sym typeface="Poppins"/>
              </a:defRPr>
            </a:lvl1pPr>
          </a:lstStyle>
          <a:p>
            <a:pPr/>
            <a:r>
              <a:t>Activities  Organised with Palaash-The Ecoclub</a:t>
            </a:r>
          </a:p>
        </p:txBody>
      </p:sp>
      <p:sp>
        <p:nvSpPr>
          <p:cNvPr id="306" name="TextBox 11"/>
          <p:cNvSpPr txBox="1"/>
          <p:nvPr/>
        </p:nvSpPr>
        <p:spPr>
          <a:xfrm>
            <a:off x="9143999" y="3185325"/>
            <a:ext cx="6525599" cy="67856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100"/>
              </a:lnSpc>
              <a:defRPr b="1" sz="2400">
                <a:solidFill>
                  <a:srgbClr val="FFFBFB"/>
                </a:solidFill>
                <a:latin typeface="Open Sauce Bold"/>
                <a:ea typeface="Open Sauce Bold"/>
                <a:cs typeface="Open Sauce Bold"/>
                <a:sym typeface="Open Sauce Bold"/>
              </a:defRPr>
            </a:pPr>
            <a:r>
              <a:t>Street play</a:t>
            </a:r>
          </a:p>
          <a:p>
            <a:pPr algn="ctr">
              <a:lnSpc>
                <a:spcPts val="3100"/>
              </a:lnSpc>
              <a:defRPr b="1" sz="2400">
                <a:solidFill>
                  <a:srgbClr val="FFFBFB"/>
                </a:solidFill>
                <a:latin typeface="Open Sauce Bold"/>
                <a:ea typeface="Open Sauce Bold"/>
                <a:cs typeface="Open Sauce Bold"/>
                <a:sym typeface="Open Sauce Bold"/>
              </a:defRPr>
            </a:pPr>
            <a:r>
              <a:t>Cleanliness drive</a:t>
            </a:r>
          </a:p>
          <a:p>
            <a:pPr algn="ctr">
              <a:lnSpc>
                <a:spcPts val="3100"/>
              </a:lnSpc>
              <a:defRPr b="1" sz="2400">
                <a:solidFill>
                  <a:srgbClr val="FFFBFB"/>
                </a:solidFill>
                <a:latin typeface="Open Sauce Bold"/>
                <a:ea typeface="Open Sauce Bold"/>
                <a:cs typeface="Open Sauce Bold"/>
                <a:sym typeface="Open Sauce Bold"/>
              </a:defRPr>
            </a:pPr>
            <a:r>
              <a:t>Plantation Drive</a:t>
            </a:r>
          </a:p>
          <a:p>
            <a:pPr algn="ctr">
              <a:lnSpc>
                <a:spcPts val="2500"/>
              </a:lnSpc>
              <a:defRPr b="1" sz="1900">
                <a:solidFill>
                  <a:srgbClr val="FFFBFB"/>
                </a:solidFill>
                <a:latin typeface="Open Sauce Bold"/>
                <a:ea typeface="Open Sauce Bold"/>
                <a:cs typeface="Open Sauce Bold"/>
                <a:sym typeface="Open Sauce Bold"/>
              </a:defRPr>
            </a:pPr>
            <a:r>
              <a:t>Mass Awareness Program on Vehicular Pollution, Mission LiFE</a:t>
            </a:r>
          </a:p>
          <a:p>
            <a:pPr algn="ctr">
              <a:lnSpc>
                <a:spcPts val="3100"/>
              </a:lnSpc>
              <a:defRPr b="1" sz="2400">
                <a:solidFill>
                  <a:srgbClr val="FFFBFB"/>
                </a:solidFill>
                <a:latin typeface="Open Sauce Bold"/>
                <a:ea typeface="Open Sauce Bold"/>
                <a:cs typeface="Open Sauce Bold"/>
                <a:sym typeface="Open Sauce Bold"/>
              </a:defRPr>
            </a:pPr>
            <a:r>
              <a:t>Rally </a:t>
            </a:r>
          </a:p>
          <a:p>
            <a:pPr algn="ctr">
              <a:lnSpc>
                <a:spcPts val="2900"/>
              </a:lnSpc>
              <a:defRPr b="1" sz="2200">
                <a:solidFill>
                  <a:srgbClr val="FFFBFB"/>
                </a:solidFill>
                <a:latin typeface="Open Sauce Bold"/>
                <a:ea typeface="Open Sauce Bold"/>
                <a:cs typeface="Open Sauce Bold"/>
                <a:sym typeface="Open Sauce Bold"/>
              </a:defRPr>
            </a:pPr>
            <a:r>
              <a:t>Exposure visit to Biodiversity Park, Jahanpanah Forest, Aravali Biodiversity Park</a:t>
            </a:r>
          </a:p>
          <a:p>
            <a:pPr algn="ctr">
              <a:lnSpc>
                <a:spcPts val="3100"/>
              </a:lnSpc>
              <a:defRPr b="1" sz="2400">
                <a:solidFill>
                  <a:srgbClr val="FFFBFB"/>
                </a:solidFill>
                <a:latin typeface="Open Sauce Bold"/>
                <a:ea typeface="Open Sauce Bold"/>
                <a:cs typeface="Open Sauce Bold"/>
                <a:sym typeface="Open Sauce Bold"/>
              </a:defRPr>
            </a:pPr>
            <a:r>
              <a:t>Workshop on solution to Plastic Pollution</a:t>
            </a:r>
          </a:p>
          <a:p>
            <a:pPr algn="ctr">
              <a:lnSpc>
                <a:spcPts val="2500"/>
              </a:lnSpc>
              <a:defRPr b="1" sz="1900">
                <a:solidFill>
                  <a:srgbClr val="FFFBFB"/>
                </a:solidFill>
                <a:latin typeface="Open Sauce Bold"/>
                <a:ea typeface="Open Sauce Bold"/>
                <a:cs typeface="Open Sauce Bold"/>
                <a:sym typeface="Open Sauce Bold"/>
              </a:defRPr>
            </a:pPr>
            <a:r>
              <a:t>Study Trip to Chandu Budhera Water Treatment Plant</a:t>
            </a:r>
          </a:p>
          <a:p>
            <a:pPr algn="ctr">
              <a:lnSpc>
                <a:spcPts val="3100"/>
              </a:lnSpc>
              <a:defRPr b="1" sz="2400">
                <a:solidFill>
                  <a:srgbClr val="FFFBFB"/>
                </a:solidFill>
                <a:latin typeface="Open Sauce Bold"/>
                <a:ea typeface="Open Sauce Bold"/>
                <a:cs typeface="Open Sauce Bold"/>
                <a:sym typeface="Open Sauce Bold"/>
              </a:defRPr>
            </a:pPr>
            <a:r>
              <a:t>Save Yamuna Campaign</a:t>
            </a:r>
          </a:p>
          <a:p>
            <a:pPr algn="ctr">
              <a:lnSpc>
                <a:spcPts val="3100"/>
              </a:lnSpc>
              <a:defRPr b="1" sz="2400">
                <a:solidFill>
                  <a:srgbClr val="FFFBFB"/>
                </a:solidFill>
                <a:latin typeface="Open Sauce Bold"/>
                <a:ea typeface="Open Sauce Bold"/>
                <a:cs typeface="Open Sauce Bold"/>
                <a:sym typeface="Open Sauce Bold"/>
              </a:defRPr>
            </a:pPr>
            <a:r>
              <a:t>Best out of Waste</a:t>
            </a:r>
          </a:p>
          <a:p>
            <a:pPr algn="ctr">
              <a:lnSpc>
                <a:spcPts val="3100"/>
              </a:lnSpc>
              <a:defRPr b="1" sz="2400">
                <a:solidFill>
                  <a:srgbClr val="FFFBFB"/>
                </a:solidFill>
                <a:latin typeface="Open Sauce Bold"/>
                <a:ea typeface="Open Sauce Bold"/>
                <a:cs typeface="Open Sauce Bold"/>
                <a:sym typeface="Open Sauce Bold"/>
              </a:defRPr>
            </a:pPr>
            <a:r>
              <a:t>Poster making</a:t>
            </a:r>
          </a:p>
          <a:p>
            <a:pPr algn="ctr">
              <a:lnSpc>
                <a:spcPts val="3100"/>
              </a:lnSpc>
              <a:defRPr b="1" sz="2400">
                <a:solidFill>
                  <a:srgbClr val="FFFBFB"/>
                </a:solidFill>
                <a:latin typeface="Open Sauce Bold"/>
                <a:ea typeface="Open Sauce Bold"/>
                <a:cs typeface="Open Sauce Bold"/>
                <a:sym typeface="Open Sauce Bold"/>
              </a:defRPr>
            </a:pPr>
            <a:r>
              <a:t>Quiz</a:t>
            </a:r>
          </a:p>
          <a:p>
            <a:pPr algn="ctr">
              <a:lnSpc>
                <a:spcPts val="3100"/>
              </a:lnSpc>
              <a:defRPr b="1" sz="2400">
                <a:solidFill>
                  <a:srgbClr val="FFFBFB"/>
                </a:solidFill>
                <a:latin typeface="Open Sauce Bold"/>
                <a:ea typeface="Open Sauce Bold"/>
                <a:cs typeface="Open Sauce Bold"/>
                <a:sym typeface="Open Sauce Bold"/>
              </a:defRPr>
            </a:pPr>
            <a:r>
              <a:t>30-days Environmental Challenge</a:t>
            </a:r>
          </a:p>
          <a:p>
            <a:pPr algn="ctr">
              <a:lnSpc>
                <a:spcPts val="3100"/>
              </a:lnSpc>
              <a:defRPr b="1" sz="2400">
                <a:solidFill>
                  <a:srgbClr val="FFFBFB"/>
                </a:solidFill>
                <a:latin typeface="Open Sauce Bold"/>
                <a:ea typeface="Open Sauce Bold"/>
                <a:cs typeface="Open Sauce Bold"/>
                <a:sym typeface="Open Sauce Bold"/>
              </a:defRPr>
            </a:pPr>
            <a:r>
              <a:t>Film Screening</a:t>
            </a:r>
          </a:p>
          <a:p>
            <a:pPr algn="ctr">
              <a:lnSpc>
                <a:spcPts val="3100"/>
              </a:lnSpc>
              <a:defRPr b="1" sz="2400">
                <a:solidFill>
                  <a:srgbClr val="FFFBFB"/>
                </a:solidFill>
                <a:latin typeface="Open Sauce Bold"/>
                <a:ea typeface="Open Sauce Bold"/>
                <a:cs typeface="Open Sauce Bold"/>
                <a:sym typeface="Open Sauce Bold"/>
              </a:defRPr>
            </a:pPr>
            <a:r>
              <a:t>Pakshi-Fest of Ecoclub Palaash</a:t>
            </a:r>
          </a:p>
        </p:txBody>
      </p:sp>
      <p:sp>
        <p:nvSpPr>
          <p:cNvPr id="307" name="TextBox 12"/>
          <p:cNvSpPr txBox="1"/>
          <p:nvPr/>
        </p:nvSpPr>
        <p:spPr>
          <a:xfrm>
            <a:off x="17187887" y="9210675"/>
            <a:ext cx="295226"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latin typeface="Canva Sans"/>
                <a:ea typeface="Canva Sans"/>
                <a:cs typeface="Canva Sans"/>
                <a:sym typeface="Canva Sans"/>
              </a:defRPr>
            </a:lvl1pPr>
          </a:lstStyle>
          <a:p>
            <a:pPr/>
            <a:r>
              <a:t>13</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Freeform 2"/>
          <p:cNvSpPr/>
          <p:nvPr/>
        </p:nvSpPr>
        <p:spPr>
          <a:xfrm rot="5400000">
            <a:off x="4000500" y="-4000500"/>
            <a:ext cx="10287000" cy="18288000"/>
          </a:xfrm>
          <a:prstGeom prst="rect">
            <a:avLst/>
          </a:prstGeom>
          <a:blipFill>
            <a:blip r:embed="rId2"/>
            <a:stretch>
              <a:fillRect/>
            </a:stretch>
          </a:blipFill>
          <a:ln w="12700">
            <a:miter lim="400000"/>
          </a:ln>
        </p:spPr>
        <p:txBody>
          <a:bodyPr lIns="45719" rIns="45719"/>
          <a:lstStyle/>
          <a:p>
            <a:pPr/>
          </a:p>
        </p:txBody>
      </p:sp>
      <p:grpSp>
        <p:nvGrpSpPr>
          <p:cNvPr id="312" name="Group 3"/>
          <p:cNvGrpSpPr/>
          <p:nvPr/>
        </p:nvGrpSpPr>
        <p:grpSpPr>
          <a:xfrm>
            <a:off x="5146498" y="5426992"/>
            <a:ext cx="3925806" cy="3831308"/>
            <a:chOff x="0" y="0"/>
            <a:chExt cx="3925804" cy="3831307"/>
          </a:xfrm>
        </p:grpSpPr>
        <p:sp>
          <p:nvSpPr>
            <p:cNvPr id="310" name="Freeform 4"/>
            <p:cNvSpPr/>
            <p:nvPr/>
          </p:nvSpPr>
          <p:spPr>
            <a:xfrm>
              <a:off x="0" y="0"/>
              <a:ext cx="3925805" cy="38313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76" y="0"/>
                  </a:moveTo>
                  <a:lnTo>
                    <a:pt x="18124" y="0"/>
                  </a:lnTo>
                  <a:cubicBezTo>
                    <a:pt x="19046" y="0"/>
                    <a:pt x="19930" y="375"/>
                    <a:pt x="20582" y="1043"/>
                  </a:cubicBezTo>
                  <a:cubicBezTo>
                    <a:pt x="21234" y="1711"/>
                    <a:pt x="21600" y="2617"/>
                    <a:pt x="21600" y="3562"/>
                  </a:cubicBezTo>
                  <a:lnTo>
                    <a:pt x="21600" y="18038"/>
                  </a:lnTo>
                  <a:cubicBezTo>
                    <a:pt x="21600" y="20005"/>
                    <a:pt x="20044" y="21600"/>
                    <a:pt x="18124" y="21600"/>
                  </a:cubicBezTo>
                  <a:lnTo>
                    <a:pt x="3476" y="21600"/>
                  </a:lnTo>
                  <a:cubicBezTo>
                    <a:pt x="2554" y="21600"/>
                    <a:pt x="1670" y="21225"/>
                    <a:pt x="1018" y="20557"/>
                  </a:cubicBezTo>
                  <a:cubicBezTo>
                    <a:pt x="366" y="19889"/>
                    <a:pt x="0" y="18983"/>
                    <a:pt x="0" y="18038"/>
                  </a:cubicBezTo>
                  <a:lnTo>
                    <a:pt x="0" y="3562"/>
                  </a:lnTo>
                  <a:cubicBezTo>
                    <a:pt x="0" y="2617"/>
                    <a:pt x="366" y="1711"/>
                    <a:pt x="1018" y="1043"/>
                  </a:cubicBezTo>
                  <a:cubicBezTo>
                    <a:pt x="1670" y="375"/>
                    <a:pt x="2554" y="0"/>
                    <a:pt x="3476" y="0"/>
                  </a:cubicBezTo>
                  <a:close/>
                </a:path>
              </a:pathLst>
            </a:custGeom>
            <a:solidFill>
              <a:srgbClr val="FFFFFF"/>
            </a:solidFill>
            <a:ln w="85725" cap="rnd">
              <a:solidFill>
                <a:srgbClr val="33326B"/>
              </a:solidFill>
              <a:prstDash val="solid"/>
              <a:round/>
            </a:ln>
            <a:effectLst/>
          </p:spPr>
          <p:txBody>
            <a:bodyPr wrap="square" lIns="45719" tIns="45719" rIns="45719" bIns="45719" numCol="1" anchor="t">
              <a:noAutofit/>
            </a:bodyPr>
            <a:lstStyle/>
            <a:p>
              <a:pPr/>
            </a:p>
          </p:txBody>
        </p:sp>
        <p:sp>
          <p:nvSpPr>
            <p:cNvPr id="311" name="TextBox 5"/>
            <p:cNvSpPr txBox="1"/>
            <p:nvPr/>
          </p:nvSpPr>
          <p:spPr>
            <a:xfrm>
              <a:off x="-1" y="1347176"/>
              <a:ext cx="3925806" cy="6421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lnSpc>
                  <a:spcPts val="4400"/>
                </a:lnSpc>
                <a:defRPr b="1" sz="3200">
                  <a:solidFill>
                    <a:srgbClr val="FFFFFF"/>
                  </a:solidFill>
                  <a:latin typeface="Be Vietnam Ultra-Bold"/>
                  <a:ea typeface="Be Vietnam Ultra-Bold"/>
                  <a:cs typeface="Be Vietnam Ultra-Bold"/>
                  <a:sym typeface="Be Vietnam Ultra-Bold"/>
                </a:defRPr>
              </a:lvl1pPr>
            </a:lstStyle>
            <a:p>
              <a:pPr/>
              <a:r>
                <a:t>FI</a:t>
              </a:r>
            </a:p>
          </p:txBody>
        </p:sp>
      </p:grpSp>
      <p:sp>
        <p:nvSpPr>
          <p:cNvPr id="313" name="Freeform 7"/>
          <p:cNvSpPr/>
          <p:nvPr/>
        </p:nvSpPr>
        <p:spPr>
          <a:xfrm>
            <a:off x="839695" y="5207788"/>
            <a:ext cx="3925805" cy="38313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76" y="0"/>
                </a:moveTo>
                <a:lnTo>
                  <a:pt x="18124" y="0"/>
                </a:lnTo>
                <a:cubicBezTo>
                  <a:pt x="19046" y="0"/>
                  <a:pt x="19930" y="375"/>
                  <a:pt x="20582" y="1043"/>
                </a:cubicBezTo>
                <a:cubicBezTo>
                  <a:pt x="21234" y="1711"/>
                  <a:pt x="21600" y="2617"/>
                  <a:pt x="21600" y="3562"/>
                </a:cubicBezTo>
                <a:lnTo>
                  <a:pt x="21600" y="18038"/>
                </a:lnTo>
                <a:cubicBezTo>
                  <a:pt x="21600" y="20005"/>
                  <a:pt x="20044" y="21600"/>
                  <a:pt x="18124" y="21600"/>
                </a:cubicBezTo>
                <a:lnTo>
                  <a:pt x="3476" y="21600"/>
                </a:lnTo>
                <a:cubicBezTo>
                  <a:pt x="2554" y="21600"/>
                  <a:pt x="1670" y="21225"/>
                  <a:pt x="1018" y="20557"/>
                </a:cubicBezTo>
                <a:cubicBezTo>
                  <a:pt x="366" y="19889"/>
                  <a:pt x="0" y="18983"/>
                  <a:pt x="0" y="18038"/>
                </a:cubicBezTo>
                <a:lnTo>
                  <a:pt x="0" y="3562"/>
                </a:lnTo>
                <a:cubicBezTo>
                  <a:pt x="0" y="2617"/>
                  <a:pt x="366" y="1711"/>
                  <a:pt x="1018" y="1043"/>
                </a:cubicBezTo>
                <a:cubicBezTo>
                  <a:pt x="1670" y="375"/>
                  <a:pt x="2554" y="0"/>
                  <a:pt x="3476" y="0"/>
                </a:cubicBezTo>
                <a:close/>
              </a:path>
            </a:pathLst>
          </a:custGeom>
          <a:solidFill>
            <a:srgbClr val="FFFFFF"/>
          </a:solidFill>
          <a:ln w="85725" cap="rnd">
            <a:solidFill>
              <a:srgbClr val="48CFAE"/>
            </a:solidFill>
          </a:ln>
        </p:spPr>
        <p:txBody>
          <a:bodyPr lIns="45719" rIns="45719"/>
          <a:lstStyle/>
          <a:p>
            <a:pPr/>
          </a:p>
        </p:txBody>
      </p:sp>
      <p:grpSp>
        <p:nvGrpSpPr>
          <p:cNvPr id="316" name="Group 9"/>
          <p:cNvGrpSpPr/>
          <p:nvPr/>
        </p:nvGrpSpPr>
        <p:grpSpPr>
          <a:xfrm>
            <a:off x="1695560" y="3334953"/>
            <a:ext cx="2592084" cy="2592084"/>
            <a:chOff x="0" y="0"/>
            <a:chExt cx="2592083" cy="2592083"/>
          </a:xfrm>
        </p:grpSpPr>
        <p:sp>
          <p:nvSpPr>
            <p:cNvPr id="314" name="Freeform 11"/>
            <p:cNvSpPr/>
            <p:nvPr/>
          </p:nvSpPr>
          <p:spPr>
            <a:xfrm rot="2700000">
              <a:off x="379601" y="379601"/>
              <a:ext cx="1832881" cy="1832881"/>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10799" y="0"/>
                  </a:moveTo>
                  <a:cubicBezTo>
                    <a:pt x="4835" y="0"/>
                    <a:pt x="0" y="4835"/>
                    <a:pt x="0" y="10800"/>
                  </a:cubicBezTo>
                  <a:cubicBezTo>
                    <a:pt x="0" y="16765"/>
                    <a:pt x="4835" y="21600"/>
                    <a:pt x="10799" y="21600"/>
                  </a:cubicBezTo>
                  <a:lnTo>
                    <a:pt x="21598" y="21600"/>
                  </a:lnTo>
                  <a:lnTo>
                    <a:pt x="21598" y="10800"/>
                  </a:lnTo>
                  <a:cubicBezTo>
                    <a:pt x="21600" y="4835"/>
                    <a:pt x="16763" y="0"/>
                    <a:pt x="10799" y="0"/>
                  </a:cubicBezTo>
                  <a:close/>
                </a:path>
              </a:pathLst>
            </a:custGeom>
            <a:solidFill>
              <a:srgbClr val="48CFAE"/>
            </a:solidFill>
            <a:ln w="12700" cap="flat">
              <a:noFill/>
              <a:miter lim="400000"/>
            </a:ln>
            <a:effectLst/>
          </p:spPr>
          <p:txBody>
            <a:bodyPr wrap="square" lIns="45719" tIns="45719" rIns="45719" bIns="45719" numCol="1" anchor="t">
              <a:noAutofit/>
            </a:bodyPr>
            <a:lstStyle/>
            <a:p>
              <a:pPr/>
            </a:p>
          </p:txBody>
        </p:sp>
        <p:sp>
          <p:nvSpPr>
            <p:cNvPr id="315" name="Freeform 13"/>
            <p:cNvSpPr/>
            <p:nvPr/>
          </p:nvSpPr>
          <p:spPr>
            <a:xfrm rot="2700000">
              <a:off x="584457" y="625977"/>
              <a:ext cx="1378534" cy="1378535"/>
            </a:xfrm>
            <a:prstGeom prst="ellipse">
              <a:avLst/>
            </a:prstGeom>
            <a:solidFill>
              <a:srgbClr val="FDFDFD"/>
            </a:solidFill>
            <a:ln w="12700" cap="flat">
              <a:noFill/>
              <a:miter lim="400000"/>
            </a:ln>
            <a:effectLst/>
          </p:spPr>
          <p:txBody>
            <a:bodyPr wrap="square" lIns="45719" tIns="45719" rIns="45719" bIns="45719" numCol="1" anchor="t">
              <a:noAutofit/>
            </a:bodyPr>
            <a:lstStyle/>
            <a:p>
              <a:pPr/>
            </a:p>
          </p:txBody>
        </p:sp>
      </p:grpSp>
      <p:grpSp>
        <p:nvGrpSpPr>
          <p:cNvPr id="319" name="Group 15"/>
          <p:cNvGrpSpPr/>
          <p:nvPr/>
        </p:nvGrpSpPr>
        <p:grpSpPr>
          <a:xfrm>
            <a:off x="5813359" y="3334953"/>
            <a:ext cx="2592084" cy="2592084"/>
            <a:chOff x="0" y="0"/>
            <a:chExt cx="2592083" cy="2592083"/>
          </a:xfrm>
        </p:grpSpPr>
        <p:sp>
          <p:nvSpPr>
            <p:cNvPr id="317" name="Freeform 17"/>
            <p:cNvSpPr/>
            <p:nvPr/>
          </p:nvSpPr>
          <p:spPr>
            <a:xfrm rot="2700000">
              <a:off x="379601" y="379601"/>
              <a:ext cx="1832881" cy="1832881"/>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10799" y="0"/>
                  </a:moveTo>
                  <a:cubicBezTo>
                    <a:pt x="4835" y="0"/>
                    <a:pt x="0" y="4835"/>
                    <a:pt x="0" y="10800"/>
                  </a:cubicBezTo>
                  <a:cubicBezTo>
                    <a:pt x="0" y="16765"/>
                    <a:pt x="4835" y="21600"/>
                    <a:pt x="10799" y="21600"/>
                  </a:cubicBezTo>
                  <a:lnTo>
                    <a:pt x="21598" y="21600"/>
                  </a:lnTo>
                  <a:lnTo>
                    <a:pt x="21598" y="10800"/>
                  </a:lnTo>
                  <a:cubicBezTo>
                    <a:pt x="21600" y="4835"/>
                    <a:pt x="16763" y="0"/>
                    <a:pt x="10799" y="0"/>
                  </a:cubicBezTo>
                  <a:close/>
                </a:path>
              </a:pathLst>
            </a:custGeom>
            <a:solidFill>
              <a:srgbClr val="33326B"/>
            </a:solidFill>
            <a:ln w="12700" cap="flat">
              <a:noFill/>
              <a:miter lim="400000"/>
            </a:ln>
            <a:effectLst/>
          </p:spPr>
          <p:txBody>
            <a:bodyPr wrap="square" lIns="45719" tIns="45719" rIns="45719" bIns="45719" numCol="1" anchor="t">
              <a:noAutofit/>
            </a:bodyPr>
            <a:lstStyle/>
            <a:p>
              <a:pPr/>
            </a:p>
          </p:txBody>
        </p:sp>
        <p:sp>
          <p:nvSpPr>
            <p:cNvPr id="318" name="Freeform 19"/>
            <p:cNvSpPr/>
            <p:nvPr/>
          </p:nvSpPr>
          <p:spPr>
            <a:xfrm rot="18900000">
              <a:off x="615817" y="634544"/>
              <a:ext cx="1381293" cy="1381292"/>
            </a:xfrm>
            <a:prstGeom prst="ellipse">
              <a:avLst/>
            </a:prstGeom>
            <a:solidFill>
              <a:srgbClr val="FDFDFD"/>
            </a:solidFill>
            <a:ln w="12700" cap="flat">
              <a:noFill/>
              <a:miter lim="400000"/>
            </a:ln>
            <a:effectLst/>
          </p:spPr>
          <p:txBody>
            <a:bodyPr wrap="square" lIns="45719" tIns="45719" rIns="45719" bIns="45719" numCol="1" anchor="t">
              <a:noAutofit/>
            </a:bodyPr>
            <a:lstStyle/>
            <a:p>
              <a:pPr/>
            </a:p>
          </p:txBody>
        </p:sp>
      </p:grpSp>
      <p:sp>
        <p:nvSpPr>
          <p:cNvPr id="320" name="Freeform 22"/>
          <p:cNvSpPr/>
          <p:nvPr/>
        </p:nvSpPr>
        <p:spPr>
          <a:xfrm>
            <a:off x="9200743" y="5426992"/>
            <a:ext cx="3925806" cy="38313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76" y="0"/>
                </a:moveTo>
                <a:lnTo>
                  <a:pt x="18124" y="0"/>
                </a:lnTo>
                <a:cubicBezTo>
                  <a:pt x="19046" y="0"/>
                  <a:pt x="19930" y="375"/>
                  <a:pt x="20582" y="1043"/>
                </a:cubicBezTo>
                <a:cubicBezTo>
                  <a:pt x="21234" y="1711"/>
                  <a:pt x="21600" y="2617"/>
                  <a:pt x="21600" y="3562"/>
                </a:cubicBezTo>
                <a:lnTo>
                  <a:pt x="21600" y="18038"/>
                </a:lnTo>
                <a:cubicBezTo>
                  <a:pt x="21600" y="20005"/>
                  <a:pt x="20044" y="21600"/>
                  <a:pt x="18124" y="21600"/>
                </a:cubicBezTo>
                <a:lnTo>
                  <a:pt x="3476" y="21600"/>
                </a:lnTo>
                <a:cubicBezTo>
                  <a:pt x="2554" y="21600"/>
                  <a:pt x="1670" y="21225"/>
                  <a:pt x="1018" y="20557"/>
                </a:cubicBezTo>
                <a:cubicBezTo>
                  <a:pt x="366" y="19889"/>
                  <a:pt x="0" y="18983"/>
                  <a:pt x="0" y="18038"/>
                </a:cubicBezTo>
                <a:lnTo>
                  <a:pt x="0" y="3562"/>
                </a:lnTo>
                <a:cubicBezTo>
                  <a:pt x="0" y="2617"/>
                  <a:pt x="366" y="1711"/>
                  <a:pt x="1018" y="1043"/>
                </a:cubicBezTo>
                <a:cubicBezTo>
                  <a:pt x="1670" y="375"/>
                  <a:pt x="2554" y="0"/>
                  <a:pt x="3476" y="0"/>
                </a:cubicBezTo>
                <a:close/>
              </a:path>
            </a:pathLst>
          </a:custGeom>
          <a:solidFill>
            <a:srgbClr val="FFFFFF"/>
          </a:solidFill>
          <a:ln w="85725" cap="rnd">
            <a:solidFill>
              <a:srgbClr val="48CFAE"/>
            </a:solidFill>
          </a:ln>
        </p:spPr>
        <p:txBody>
          <a:bodyPr lIns="45719" rIns="45719"/>
          <a:lstStyle/>
          <a:p>
            <a:pPr/>
          </a:p>
        </p:txBody>
      </p:sp>
      <p:grpSp>
        <p:nvGrpSpPr>
          <p:cNvPr id="323" name="Group 24"/>
          <p:cNvGrpSpPr/>
          <p:nvPr/>
        </p:nvGrpSpPr>
        <p:grpSpPr>
          <a:xfrm>
            <a:off x="9867603" y="3334953"/>
            <a:ext cx="2592085" cy="2592084"/>
            <a:chOff x="0" y="0"/>
            <a:chExt cx="2592083" cy="2592083"/>
          </a:xfrm>
        </p:grpSpPr>
        <p:sp>
          <p:nvSpPr>
            <p:cNvPr id="321" name="Freeform 26"/>
            <p:cNvSpPr/>
            <p:nvPr/>
          </p:nvSpPr>
          <p:spPr>
            <a:xfrm rot="2700000">
              <a:off x="379601" y="379601"/>
              <a:ext cx="1832881" cy="1832881"/>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10799" y="0"/>
                  </a:moveTo>
                  <a:cubicBezTo>
                    <a:pt x="4835" y="0"/>
                    <a:pt x="0" y="4835"/>
                    <a:pt x="0" y="10800"/>
                  </a:cubicBezTo>
                  <a:cubicBezTo>
                    <a:pt x="0" y="16765"/>
                    <a:pt x="4835" y="21600"/>
                    <a:pt x="10799" y="21600"/>
                  </a:cubicBezTo>
                  <a:lnTo>
                    <a:pt x="21598" y="21600"/>
                  </a:lnTo>
                  <a:lnTo>
                    <a:pt x="21598" y="10800"/>
                  </a:lnTo>
                  <a:cubicBezTo>
                    <a:pt x="21600" y="4835"/>
                    <a:pt x="16763" y="0"/>
                    <a:pt x="10799" y="0"/>
                  </a:cubicBezTo>
                  <a:close/>
                </a:path>
              </a:pathLst>
            </a:custGeom>
            <a:solidFill>
              <a:srgbClr val="48CFAE"/>
            </a:solidFill>
            <a:ln w="12700" cap="flat">
              <a:noFill/>
              <a:miter lim="400000"/>
            </a:ln>
            <a:effectLst/>
          </p:spPr>
          <p:txBody>
            <a:bodyPr wrap="square" lIns="45719" tIns="45719" rIns="45719" bIns="45719" numCol="1" anchor="t">
              <a:noAutofit/>
            </a:bodyPr>
            <a:lstStyle/>
            <a:p>
              <a:pPr/>
            </a:p>
          </p:txBody>
        </p:sp>
        <p:sp>
          <p:nvSpPr>
            <p:cNvPr id="322" name="Freeform 28"/>
            <p:cNvSpPr/>
            <p:nvPr/>
          </p:nvSpPr>
          <p:spPr>
            <a:xfrm rot="2700000">
              <a:off x="584457" y="625977"/>
              <a:ext cx="1378534" cy="1378535"/>
            </a:xfrm>
            <a:prstGeom prst="ellipse">
              <a:avLst/>
            </a:prstGeom>
            <a:solidFill>
              <a:srgbClr val="FDFDFD"/>
            </a:solidFill>
            <a:ln w="12700" cap="flat">
              <a:noFill/>
              <a:miter lim="400000"/>
            </a:ln>
            <a:effectLst/>
          </p:spPr>
          <p:txBody>
            <a:bodyPr wrap="square" lIns="45719" tIns="45719" rIns="45719" bIns="45719" numCol="1" anchor="t">
              <a:noAutofit/>
            </a:bodyPr>
            <a:lstStyle/>
            <a:p>
              <a:pPr/>
            </a:p>
          </p:txBody>
        </p:sp>
      </p:grpSp>
      <p:sp>
        <p:nvSpPr>
          <p:cNvPr id="324" name="Freeform 31"/>
          <p:cNvSpPr/>
          <p:nvPr/>
        </p:nvSpPr>
        <p:spPr>
          <a:xfrm rot="18900000">
            <a:off x="17256278" y="7618208"/>
            <a:ext cx="2388949" cy="2388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6" y="0"/>
                </a:moveTo>
                <a:lnTo>
                  <a:pt x="20394" y="0"/>
                </a:lnTo>
                <a:cubicBezTo>
                  <a:pt x="21060" y="0"/>
                  <a:pt x="21600" y="540"/>
                  <a:pt x="21600" y="1206"/>
                </a:cubicBezTo>
                <a:lnTo>
                  <a:pt x="21600" y="20394"/>
                </a:lnTo>
                <a:cubicBezTo>
                  <a:pt x="21600" y="21060"/>
                  <a:pt x="21060" y="21600"/>
                  <a:pt x="20394" y="21600"/>
                </a:cubicBezTo>
                <a:lnTo>
                  <a:pt x="1206" y="21600"/>
                </a:lnTo>
                <a:cubicBezTo>
                  <a:pt x="540" y="21600"/>
                  <a:pt x="0" y="21060"/>
                  <a:pt x="0" y="20394"/>
                </a:cubicBezTo>
                <a:lnTo>
                  <a:pt x="0" y="1206"/>
                </a:lnTo>
                <a:cubicBezTo>
                  <a:pt x="0" y="540"/>
                  <a:pt x="540" y="0"/>
                  <a:pt x="1206" y="0"/>
                </a:cubicBezTo>
                <a:close/>
              </a:path>
            </a:pathLst>
          </a:custGeom>
          <a:solidFill>
            <a:srgbClr val="33326B"/>
          </a:solidFill>
          <a:ln w="12700">
            <a:miter lim="400000"/>
          </a:ln>
        </p:spPr>
        <p:txBody>
          <a:bodyPr lIns="45719" rIns="45719"/>
          <a:lstStyle/>
          <a:p>
            <a:pPr/>
          </a:p>
        </p:txBody>
      </p:sp>
      <p:sp>
        <p:nvSpPr>
          <p:cNvPr id="325" name="Freeform 34"/>
          <p:cNvSpPr/>
          <p:nvPr/>
        </p:nvSpPr>
        <p:spPr>
          <a:xfrm rot="13500000">
            <a:off x="13703799" y="8756087"/>
            <a:ext cx="3895117" cy="3895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39" y="0"/>
                </a:moveTo>
                <a:lnTo>
                  <a:pt x="20861" y="0"/>
                </a:lnTo>
                <a:cubicBezTo>
                  <a:pt x="21057" y="0"/>
                  <a:pt x="21245" y="78"/>
                  <a:pt x="21383" y="217"/>
                </a:cubicBezTo>
                <a:cubicBezTo>
                  <a:pt x="21522" y="355"/>
                  <a:pt x="21600" y="543"/>
                  <a:pt x="21600" y="739"/>
                </a:cubicBezTo>
                <a:lnTo>
                  <a:pt x="21600" y="20861"/>
                </a:lnTo>
                <a:cubicBezTo>
                  <a:pt x="21600" y="21057"/>
                  <a:pt x="21522" y="21245"/>
                  <a:pt x="21383" y="21383"/>
                </a:cubicBezTo>
                <a:cubicBezTo>
                  <a:pt x="21245" y="21522"/>
                  <a:pt x="21057" y="21600"/>
                  <a:pt x="20861" y="21600"/>
                </a:cubicBezTo>
                <a:lnTo>
                  <a:pt x="739" y="21600"/>
                </a:lnTo>
                <a:cubicBezTo>
                  <a:pt x="543" y="21600"/>
                  <a:pt x="355" y="21522"/>
                  <a:pt x="217" y="21383"/>
                </a:cubicBezTo>
                <a:cubicBezTo>
                  <a:pt x="78" y="21245"/>
                  <a:pt x="0" y="21057"/>
                  <a:pt x="0" y="20861"/>
                </a:cubicBezTo>
                <a:lnTo>
                  <a:pt x="0" y="739"/>
                </a:lnTo>
                <a:cubicBezTo>
                  <a:pt x="0" y="543"/>
                  <a:pt x="78" y="355"/>
                  <a:pt x="217" y="217"/>
                </a:cubicBezTo>
                <a:cubicBezTo>
                  <a:pt x="355" y="78"/>
                  <a:pt x="543" y="0"/>
                  <a:pt x="739" y="0"/>
                </a:cubicBezTo>
                <a:close/>
              </a:path>
            </a:pathLst>
          </a:custGeom>
          <a:gradFill>
            <a:gsLst>
              <a:gs pos="0">
                <a:srgbClr val="48CFAE"/>
              </a:gs>
              <a:gs pos="100000">
                <a:srgbClr val="006D83"/>
              </a:gs>
            </a:gsLst>
            <a:lin ang="5400000"/>
          </a:gradFill>
          <a:ln w="12700">
            <a:miter lim="400000"/>
          </a:ln>
        </p:spPr>
        <p:txBody>
          <a:bodyPr lIns="45719" rIns="45719"/>
          <a:lstStyle/>
          <a:p>
            <a:pPr/>
          </a:p>
        </p:txBody>
      </p:sp>
      <p:sp>
        <p:nvSpPr>
          <p:cNvPr id="326" name="Freeform 37"/>
          <p:cNvSpPr/>
          <p:nvPr/>
        </p:nvSpPr>
        <p:spPr>
          <a:xfrm>
            <a:off x="13333496" y="5426992"/>
            <a:ext cx="3925805" cy="38313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76" y="0"/>
                </a:moveTo>
                <a:lnTo>
                  <a:pt x="18124" y="0"/>
                </a:lnTo>
                <a:cubicBezTo>
                  <a:pt x="19046" y="0"/>
                  <a:pt x="19930" y="375"/>
                  <a:pt x="20582" y="1043"/>
                </a:cubicBezTo>
                <a:cubicBezTo>
                  <a:pt x="21234" y="1711"/>
                  <a:pt x="21600" y="2617"/>
                  <a:pt x="21600" y="3562"/>
                </a:cubicBezTo>
                <a:lnTo>
                  <a:pt x="21600" y="18038"/>
                </a:lnTo>
                <a:cubicBezTo>
                  <a:pt x="21600" y="20005"/>
                  <a:pt x="20044" y="21600"/>
                  <a:pt x="18124" y="21600"/>
                </a:cubicBezTo>
                <a:lnTo>
                  <a:pt x="3476" y="21600"/>
                </a:lnTo>
                <a:cubicBezTo>
                  <a:pt x="2554" y="21600"/>
                  <a:pt x="1670" y="21225"/>
                  <a:pt x="1018" y="20557"/>
                </a:cubicBezTo>
                <a:cubicBezTo>
                  <a:pt x="366" y="19889"/>
                  <a:pt x="0" y="18983"/>
                  <a:pt x="0" y="18038"/>
                </a:cubicBezTo>
                <a:lnTo>
                  <a:pt x="0" y="3562"/>
                </a:lnTo>
                <a:cubicBezTo>
                  <a:pt x="0" y="2617"/>
                  <a:pt x="366" y="1711"/>
                  <a:pt x="1018" y="1043"/>
                </a:cubicBezTo>
                <a:cubicBezTo>
                  <a:pt x="1670" y="375"/>
                  <a:pt x="2554" y="0"/>
                  <a:pt x="3476" y="0"/>
                </a:cubicBezTo>
                <a:close/>
              </a:path>
            </a:pathLst>
          </a:custGeom>
          <a:solidFill>
            <a:srgbClr val="FFFFFF"/>
          </a:solidFill>
          <a:ln w="85725" cap="rnd">
            <a:solidFill>
              <a:srgbClr val="33326B"/>
            </a:solidFill>
          </a:ln>
        </p:spPr>
        <p:txBody>
          <a:bodyPr lIns="45719" rIns="45719"/>
          <a:lstStyle/>
          <a:p>
            <a:pPr/>
          </a:p>
        </p:txBody>
      </p:sp>
      <p:grpSp>
        <p:nvGrpSpPr>
          <p:cNvPr id="329" name="Group 39"/>
          <p:cNvGrpSpPr/>
          <p:nvPr/>
        </p:nvGrpSpPr>
        <p:grpSpPr>
          <a:xfrm>
            <a:off x="14000356" y="3334953"/>
            <a:ext cx="2592084" cy="2592084"/>
            <a:chOff x="0" y="0"/>
            <a:chExt cx="2592083" cy="2592083"/>
          </a:xfrm>
        </p:grpSpPr>
        <p:sp>
          <p:nvSpPr>
            <p:cNvPr id="327" name="Freeform 41"/>
            <p:cNvSpPr/>
            <p:nvPr/>
          </p:nvSpPr>
          <p:spPr>
            <a:xfrm rot="2700000">
              <a:off x="379601" y="379601"/>
              <a:ext cx="1832881" cy="1832881"/>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10799" y="0"/>
                  </a:moveTo>
                  <a:cubicBezTo>
                    <a:pt x="4835" y="0"/>
                    <a:pt x="0" y="4835"/>
                    <a:pt x="0" y="10800"/>
                  </a:cubicBezTo>
                  <a:cubicBezTo>
                    <a:pt x="0" y="16765"/>
                    <a:pt x="4835" y="21600"/>
                    <a:pt x="10799" y="21600"/>
                  </a:cubicBezTo>
                  <a:lnTo>
                    <a:pt x="21598" y="21600"/>
                  </a:lnTo>
                  <a:lnTo>
                    <a:pt x="21598" y="10800"/>
                  </a:lnTo>
                  <a:cubicBezTo>
                    <a:pt x="21600" y="4835"/>
                    <a:pt x="16763" y="0"/>
                    <a:pt x="10799" y="0"/>
                  </a:cubicBezTo>
                  <a:close/>
                </a:path>
              </a:pathLst>
            </a:custGeom>
            <a:solidFill>
              <a:srgbClr val="33326B"/>
            </a:solidFill>
            <a:ln w="12700" cap="flat">
              <a:noFill/>
              <a:miter lim="400000"/>
            </a:ln>
            <a:effectLst/>
          </p:spPr>
          <p:txBody>
            <a:bodyPr wrap="square" lIns="45719" tIns="45719" rIns="45719" bIns="45719" numCol="1" anchor="t">
              <a:noAutofit/>
            </a:bodyPr>
            <a:lstStyle/>
            <a:p>
              <a:pPr/>
            </a:p>
          </p:txBody>
        </p:sp>
        <p:sp>
          <p:nvSpPr>
            <p:cNvPr id="328" name="Freeform 43"/>
            <p:cNvSpPr/>
            <p:nvPr/>
          </p:nvSpPr>
          <p:spPr>
            <a:xfrm rot="18900000">
              <a:off x="615817" y="634544"/>
              <a:ext cx="1381293" cy="1381292"/>
            </a:xfrm>
            <a:prstGeom prst="ellipse">
              <a:avLst/>
            </a:prstGeom>
            <a:solidFill>
              <a:srgbClr val="FDFDFD"/>
            </a:solidFill>
            <a:ln w="12700" cap="flat">
              <a:noFill/>
              <a:miter lim="400000"/>
            </a:ln>
            <a:effectLst/>
          </p:spPr>
          <p:txBody>
            <a:bodyPr wrap="square" lIns="45719" tIns="45719" rIns="45719" bIns="45719" numCol="1" anchor="t">
              <a:noAutofit/>
            </a:bodyPr>
            <a:lstStyle/>
            <a:p>
              <a:pPr/>
            </a:p>
          </p:txBody>
        </p:sp>
      </p:grpSp>
      <p:sp>
        <p:nvSpPr>
          <p:cNvPr id="330" name="Freeform 45"/>
          <p:cNvSpPr/>
          <p:nvPr/>
        </p:nvSpPr>
        <p:spPr>
          <a:xfrm>
            <a:off x="6608019" y="4303760"/>
            <a:ext cx="1002765" cy="814975"/>
          </a:xfrm>
          <a:prstGeom prst="rect">
            <a:avLst/>
          </a:prstGeom>
          <a:blipFill>
            <a:blip r:embed="rId3"/>
            <a:stretch>
              <a:fillRect/>
            </a:stretch>
          </a:blipFill>
          <a:ln w="12700">
            <a:miter lim="400000"/>
          </a:ln>
        </p:spPr>
        <p:txBody>
          <a:bodyPr lIns="45719" rIns="45719"/>
          <a:lstStyle/>
          <a:p>
            <a:pPr/>
          </a:p>
        </p:txBody>
      </p:sp>
      <p:sp>
        <p:nvSpPr>
          <p:cNvPr id="331" name="Freeform 46"/>
          <p:cNvSpPr/>
          <p:nvPr/>
        </p:nvSpPr>
        <p:spPr>
          <a:xfrm>
            <a:off x="10734405" y="4215308"/>
            <a:ext cx="858483" cy="783561"/>
          </a:xfrm>
          <a:prstGeom prst="rect">
            <a:avLst/>
          </a:prstGeom>
          <a:blipFill>
            <a:blip r:embed="rId4"/>
            <a:stretch>
              <a:fillRect/>
            </a:stretch>
          </a:blipFill>
          <a:ln w="12700">
            <a:miter lim="400000"/>
          </a:ln>
        </p:spPr>
        <p:txBody>
          <a:bodyPr lIns="45719" rIns="45719"/>
          <a:lstStyle/>
          <a:p>
            <a:pPr/>
          </a:p>
        </p:txBody>
      </p:sp>
      <p:sp>
        <p:nvSpPr>
          <p:cNvPr id="332" name="Freeform 47"/>
          <p:cNvSpPr/>
          <p:nvPr/>
        </p:nvSpPr>
        <p:spPr>
          <a:xfrm>
            <a:off x="2486036" y="4174897"/>
            <a:ext cx="1011132" cy="1011131"/>
          </a:xfrm>
          <a:prstGeom prst="rect">
            <a:avLst/>
          </a:prstGeom>
          <a:blipFill>
            <a:blip r:embed="rId5"/>
            <a:stretch>
              <a:fillRect/>
            </a:stretch>
          </a:blipFill>
          <a:ln w="12700">
            <a:miter lim="400000"/>
          </a:ln>
        </p:spPr>
        <p:txBody>
          <a:bodyPr lIns="45719" rIns="45719"/>
          <a:lstStyle/>
          <a:p>
            <a:pPr/>
          </a:p>
        </p:txBody>
      </p:sp>
      <p:sp>
        <p:nvSpPr>
          <p:cNvPr id="333" name="Freeform 48"/>
          <p:cNvSpPr/>
          <p:nvPr/>
        </p:nvSpPr>
        <p:spPr>
          <a:xfrm>
            <a:off x="14793425" y="4076191"/>
            <a:ext cx="948408" cy="1109838"/>
          </a:xfrm>
          <a:prstGeom prst="rect">
            <a:avLst/>
          </a:prstGeom>
          <a:blipFill>
            <a:blip r:embed="rId6"/>
            <a:stretch>
              <a:fillRect/>
            </a:stretch>
          </a:blipFill>
          <a:ln w="12700">
            <a:miter lim="400000"/>
          </a:ln>
        </p:spPr>
        <p:txBody>
          <a:bodyPr lIns="45719" rIns="45719"/>
          <a:lstStyle/>
          <a:p>
            <a:pPr/>
          </a:p>
        </p:txBody>
      </p:sp>
      <p:sp>
        <p:nvSpPr>
          <p:cNvPr id="334" name="Freeform 50"/>
          <p:cNvSpPr/>
          <p:nvPr/>
        </p:nvSpPr>
        <p:spPr>
          <a:xfrm>
            <a:off x="-411044" y="-720618"/>
            <a:ext cx="19615412" cy="3895400"/>
          </a:xfrm>
          <a:prstGeom prst="rect">
            <a:avLst/>
          </a:prstGeom>
          <a:solidFill>
            <a:srgbClr val="195759"/>
          </a:solidFill>
          <a:ln w="12700">
            <a:miter lim="400000"/>
          </a:ln>
        </p:spPr>
        <p:txBody>
          <a:bodyPr lIns="45719" rIns="45719"/>
          <a:lstStyle/>
          <a:p>
            <a:pPr/>
          </a:p>
        </p:txBody>
      </p:sp>
      <p:sp>
        <p:nvSpPr>
          <p:cNvPr id="335" name="TextBox 52"/>
          <p:cNvSpPr txBox="1"/>
          <p:nvPr/>
        </p:nvSpPr>
        <p:spPr>
          <a:xfrm>
            <a:off x="2678634" y="1312809"/>
            <a:ext cx="12930731" cy="7528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5800"/>
              </a:lnSpc>
              <a:defRPr b="1" spc="180" sz="5600">
                <a:solidFill>
                  <a:srgbClr val="FFFFFF"/>
                </a:solidFill>
                <a:latin typeface="Be Vietnam Ultra-Bold"/>
                <a:ea typeface="Be Vietnam Ultra-Bold"/>
                <a:cs typeface="Be Vietnam Ultra-Bold"/>
                <a:sym typeface="Be Vietnam Ultra-Bold"/>
              </a:defRPr>
            </a:lvl1pPr>
          </a:lstStyle>
          <a:p>
            <a:pPr/>
            <a:r>
              <a:t>CONFERENCE/SEMINAR/TRAINING</a:t>
            </a:r>
          </a:p>
        </p:txBody>
      </p:sp>
      <p:sp>
        <p:nvSpPr>
          <p:cNvPr id="336" name="TextBox 53"/>
          <p:cNvSpPr txBox="1"/>
          <p:nvPr/>
        </p:nvSpPr>
        <p:spPr>
          <a:xfrm>
            <a:off x="13727776" y="5725867"/>
            <a:ext cx="3033736" cy="10223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2000"/>
              </a:lnSpc>
              <a:defRPr sz="1500">
                <a:solidFill>
                  <a:srgbClr val="01003B"/>
                </a:solidFill>
                <a:latin typeface="Be Vietnam"/>
                <a:ea typeface="Be Vietnam"/>
                <a:cs typeface="Be Vietnam"/>
                <a:sym typeface="Be Vietnam"/>
              </a:defRPr>
            </a:lvl1pPr>
          </a:lstStyle>
          <a:p>
            <a:pPr/>
            <a:r>
              <a:t>Learning Conclave -Planning water conservation for climate -resilient cities (23/2/24)</a:t>
            </a:r>
          </a:p>
        </p:txBody>
      </p:sp>
      <p:sp>
        <p:nvSpPr>
          <p:cNvPr id="337" name="Freeform 55"/>
          <p:cNvSpPr/>
          <p:nvPr/>
        </p:nvSpPr>
        <p:spPr>
          <a:xfrm rot="18900000">
            <a:off x="13398738" y="9028592"/>
            <a:ext cx="1042500" cy="1042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63" y="0"/>
                </a:moveTo>
                <a:lnTo>
                  <a:pt x="18837" y="0"/>
                </a:lnTo>
                <a:cubicBezTo>
                  <a:pt x="19570" y="0"/>
                  <a:pt x="20273" y="291"/>
                  <a:pt x="20791" y="809"/>
                </a:cubicBezTo>
                <a:cubicBezTo>
                  <a:pt x="21309" y="1327"/>
                  <a:pt x="21600" y="2030"/>
                  <a:pt x="21600" y="2763"/>
                </a:cubicBezTo>
                <a:lnTo>
                  <a:pt x="21600" y="18837"/>
                </a:lnTo>
                <a:cubicBezTo>
                  <a:pt x="21600" y="19570"/>
                  <a:pt x="21309" y="20273"/>
                  <a:pt x="20791" y="20791"/>
                </a:cubicBezTo>
                <a:cubicBezTo>
                  <a:pt x="20273" y="21309"/>
                  <a:pt x="19570" y="21600"/>
                  <a:pt x="18837" y="21600"/>
                </a:cubicBezTo>
                <a:lnTo>
                  <a:pt x="2763" y="21600"/>
                </a:lnTo>
                <a:cubicBezTo>
                  <a:pt x="2030" y="21600"/>
                  <a:pt x="1327" y="21309"/>
                  <a:pt x="809" y="20791"/>
                </a:cubicBezTo>
                <a:cubicBezTo>
                  <a:pt x="291" y="20273"/>
                  <a:pt x="0" y="19570"/>
                  <a:pt x="0" y="18837"/>
                </a:cubicBezTo>
                <a:lnTo>
                  <a:pt x="0" y="2763"/>
                </a:lnTo>
                <a:cubicBezTo>
                  <a:pt x="0" y="2030"/>
                  <a:pt x="291" y="1327"/>
                  <a:pt x="809" y="809"/>
                </a:cubicBezTo>
                <a:cubicBezTo>
                  <a:pt x="1327" y="291"/>
                  <a:pt x="2030" y="0"/>
                  <a:pt x="2763" y="0"/>
                </a:cubicBezTo>
                <a:close/>
              </a:path>
            </a:pathLst>
          </a:custGeom>
          <a:solidFill>
            <a:srgbClr val="33326B"/>
          </a:solidFill>
          <a:ln w="12700">
            <a:miter lim="400000"/>
          </a:ln>
        </p:spPr>
        <p:txBody>
          <a:bodyPr lIns="45719" rIns="45719"/>
          <a:lstStyle/>
          <a:p>
            <a:pPr/>
          </a:p>
        </p:txBody>
      </p:sp>
      <p:sp>
        <p:nvSpPr>
          <p:cNvPr id="338" name="TextBox 57"/>
          <p:cNvSpPr txBox="1"/>
          <p:nvPr/>
        </p:nvSpPr>
        <p:spPr>
          <a:xfrm>
            <a:off x="17187887" y="9210675"/>
            <a:ext cx="295226"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latin typeface="Canva Sans"/>
                <a:ea typeface="Canva Sans"/>
                <a:cs typeface="Canva Sans"/>
                <a:sym typeface="Canva Sans"/>
              </a:defRPr>
            </a:lvl1pPr>
          </a:lstStyle>
          <a:p>
            <a:pPr/>
            <a:r>
              <a:t>14</a:t>
            </a:r>
          </a:p>
        </p:txBody>
      </p:sp>
      <p:sp>
        <p:nvSpPr>
          <p:cNvPr id="339" name="TextBox 58"/>
          <p:cNvSpPr txBox="1"/>
          <p:nvPr/>
        </p:nvSpPr>
        <p:spPr>
          <a:xfrm>
            <a:off x="1011599" y="5716106"/>
            <a:ext cx="3467695" cy="69723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1800"/>
              </a:lnSpc>
              <a:defRPr sz="1400">
                <a:latin typeface="Open Sauce"/>
                <a:ea typeface="Open Sauce"/>
                <a:cs typeface="Open Sauce"/>
                <a:sym typeface="Open Sauce"/>
              </a:defRPr>
            </a:pPr>
            <a:r>
              <a:t>5th and 6th International Conference on </a:t>
            </a:r>
          </a:p>
          <a:p>
            <a:pPr algn="ctr">
              <a:lnSpc>
                <a:spcPts val="1800"/>
              </a:lnSpc>
              <a:defRPr sz="1400">
                <a:latin typeface="Open Sauce"/>
                <a:ea typeface="Open Sauce"/>
                <a:cs typeface="Open Sauce"/>
                <a:sym typeface="Open Sauce"/>
              </a:defRPr>
            </a:pPr>
            <a:r>
              <a:t>Sustainability Education , 2023, 2024, </a:t>
            </a:r>
          </a:p>
        </p:txBody>
      </p:sp>
      <p:sp>
        <p:nvSpPr>
          <p:cNvPr id="340" name="TextBox 59"/>
          <p:cNvSpPr txBox="1"/>
          <p:nvPr/>
        </p:nvSpPr>
        <p:spPr>
          <a:xfrm>
            <a:off x="1011144" y="6443817"/>
            <a:ext cx="3925806" cy="23685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900"/>
              </a:lnSpc>
              <a:defRPr sz="1500">
                <a:latin typeface="Open Sauce"/>
                <a:ea typeface="Open Sauce"/>
                <a:cs typeface="Open Sauce"/>
                <a:sym typeface="Open Sauce"/>
              </a:defRPr>
            </a:lvl1pPr>
          </a:lstStyle>
          <a:p>
            <a:pPr/>
            <a:r>
              <a:t>8th India Water Week, 17-20, Sept, 2024</a:t>
            </a:r>
          </a:p>
        </p:txBody>
      </p:sp>
      <p:sp>
        <p:nvSpPr>
          <p:cNvPr id="341" name="TextBox 60"/>
          <p:cNvSpPr txBox="1"/>
          <p:nvPr/>
        </p:nvSpPr>
        <p:spPr>
          <a:xfrm>
            <a:off x="873100" y="6872441"/>
            <a:ext cx="3858991" cy="62865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500"/>
              </a:lnSpc>
              <a:defRPr sz="1200">
                <a:latin typeface="Open Sauce"/>
                <a:ea typeface="Open Sauce"/>
                <a:cs typeface="Open Sauce"/>
                <a:sym typeface="Open Sauce"/>
              </a:defRPr>
            </a:lvl1pPr>
          </a:lstStyle>
          <a:p>
            <a:pPr/>
            <a:r>
              <a:t>International Conference on Sustainability Education 2023 at India Habitat Centre from 19-20th September, 2023</a:t>
            </a:r>
          </a:p>
        </p:txBody>
      </p:sp>
      <p:sp>
        <p:nvSpPr>
          <p:cNvPr id="342" name="TextBox 61"/>
          <p:cNvSpPr txBox="1"/>
          <p:nvPr/>
        </p:nvSpPr>
        <p:spPr>
          <a:xfrm>
            <a:off x="5492867" y="5911686"/>
            <a:ext cx="3233069" cy="24993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2000"/>
              </a:lnSpc>
              <a:defRPr sz="1600">
                <a:latin typeface="Open Sauce"/>
                <a:ea typeface="Open Sauce"/>
                <a:cs typeface="Open Sauce"/>
                <a:sym typeface="Open Sauce"/>
              </a:defRPr>
            </a:lvl1pPr>
          </a:lstStyle>
          <a:p>
            <a:pPr/>
            <a:r>
              <a:t>AI and Google Tools in Education</a:t>
            </a:r>
          </a:p>
        </p:txBody>
      </p:sp>
      <p:sp>
        <p:nvSpPr>
          <p:cNvPr id="343" name="TextBox 62"/>
          <p:cNvSpPr txBox="1"/>
          <p:nvPr/>
        </p:nvSpPr>
        <p:spPr>
          <a:xfrm>
            <a:off x="5065389" y="6267286"/>
            <a:ext cx="3925806" cy="4523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800"/>
              </a:lnSpc>
              <a:defRPr sz="1400">
                <a:latin typeface="Open Sauce"/>
                <a:ea typeface="Open Sauce"/>
                <a:cs typeface="Open Sauce"/>
                <a:sym typeface="Open Sauce"/>
              </a:defRPr>
            </a:lvl1pPr>
          </a:lstStyle>
          <a:p>
            <a:pPr/>
            <a:r>
              <a:t>FIP for faculty of Univ/colleges (2-31st December, 2023)</a:t>
            </a:r>
          </a:p>
        </p:txBody>
      </p:sp>
      <p:sp>
        <p:nvSpPr>
          <p:cNvPr id="344" name="TextBox 63"/>
          <p:cNvSpPr txBox="1"/>
          <p:nvPr/>
        </p:nvSpPr>
        <p:spPr>
          <a:xfrm>
            <a:off x="5274939" y="6862916"/>
            <a:ext cx="3925806" cy="55257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2200"/>
              </a:lnSpc>
              <a:defRPr sz="1700">
                <a:latin typeface="Open Sauce"/>
                <a:ea typeface="Open Sauce"/>
                <a:cs typeface="Open Sauce"/>
                <a:sym typeface="Open Sauce"/>
              </a:defRPr>
            </a:lvl1pPr>
          </a:lstStyle>
          <a:p>
            <a:pPr/>
            <a:r>
              <a:t>NEP Orientation and Sensitisation Programme</a:t>
            </a:r>
          </a:p>
        </p:txBody>
      </p:sp>
      <p:sp>
        <p:nvSpPr>
          <p:cNvPr id="345" name="TextBox 64"/>
          <p:cNvSpPr txBox="1"/>
          <p:nvPr/>
        </p:nvSpPr>
        <p:spPr>
          <a:xfrm>
            <a:off x="5146498" y="7527127"/>
            <a:ext cx="3925806" cy="47815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900"/>
              </a:lnSpc>
              <a:defRPr sz="1500">
                <a:latin typeface="Open Sauce"/>
                <a:ea typeface="Open Sauce"/>
                <a:cs typeface="Open Sauce"/>
                <a:sym typeface="Open Sauce"/>
              </a:defRPr>
            </a:lvl1pPr>
          </a:lstStyle>
          <a:p>
            <a:pPr/>
            <a:r>
              <a:t>Waste Characterisation and quantification  by CSE (22-24 May, 2024)</a:t>
            </a:r>
          </a:p>
        </p:txBody>
      </p:sp>
      <p:sp>
        <p:nvSpPr>
          <p:cNvPr id="346" name="TextBox 65"/>
          <p:cNvSpPr txBox="1"/>
          <p:nvPr/>
        </p:nvSpPr>
        <p:spPr>
          <a:xfrm>
            <a:off x="9239997" y="5945659"/>
            <a:ext cx="3925806" cy="6809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1800"/>
              </a:lnSpc>
              <a:defRPr sz="1400">
                <a:latin typeface="Open Sauce"/>
                <a:ea typeface="Open Sauce"/>
                <a:cs typeface="Open Sauce"/>
                <a:sym typeface="Open Sauce"/>
              </a:defRPr>
            </a:pPr>
            <a:r>
              <a:t>important to establish the science of climate change 'Climate policies and politics’</a:t>
            </a:r>
          </a:p>
          <a:p>
            <a:pPr algn="ctr">
              <a:lnSpc>
                <a:spcPts val="1800"/>
              </a:lnSpc>
              <a:defRPr sz="1400">
                <a:latin typeface="Open Sauce"/>
                <a:ea typeface="Open Sauce"/>
                <a:cs typeface="Open Sauce"/>
                <a:sym typeface="Open Sauce"/>
              </a:defRPr>
            </a:pPr>
            <a:r>
              <a:t>on 26/9/24</a:t>
            </a:r>
          </a:p>
        </p:txBody>
      </p:sp>
      <p:sp>
        <p:nvSpPr>
          <p:cNvPr id="347" name="TextBox 66"/>
          <p:cNvSpPr txBox="1"/>
          <p:nvPr/>
        </p:nvSpPr>
        <p:spPr>
          <a:xfrm>
            <a:off x="9143999" y="6758478"/>
            <a:ext cx="3925806" cy="2368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900"/>
              </a:lnSpc>
              <a:defRPr sz="1500">
                <a:latin typeface="Open Sauce"/>
                <a:ea typeface="Open Sauce"/>
                <a:cs typeface="Open Sauce"/>
                <a:sym typeface="Open Sauce"/>
              </a:defRPr>
            </a:lvl1pPr>
          </a:lstStyle>
          <a:p>
            <a:pPr/>
            <a:r>
              <a:t>NDTV World Summit  on 21-22, Oct, 2024</a:t>
            </a:r>
          </a:p>
        </p:txBody>
      </p:sp>
      <p:sp>
        <p:nvSpPr>
          <p:cNvPr id="348" name="TextBox 67"/>
          <p:cNvSpPr txBox="1"/>
          <p:nvPr/>
        </p:nvSpPr>
        <p:spPr>
          <a:xfrm>
            <a:off x="9274310" y="7244911"/>
            <a:ext cx="3857178" cy="60693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1600"/>
              </a:lnSpc>
              <a:defRPr sz="1300">
                <a:latin typeface="Open Sauce"/>
                <a:ea typeface="Open Sauce"/>
                <a:cs typeface="Open Sauce"/>
                <a:sym typeface="Open Sauce"/>
              </a:defRPr>
            </a:pPr>
            <a:r>
              <a:t>Capacity Building Programme for Climate Smart </a:t>
            </a:r>
          </a:p>
          <a:p>
            <a:pPr algn="ctr">
              <a:lnSpc>
                <a:spcPts val="1600"/>
              </a:lnSpc>
              <a:defRPr sz="1300">
                <a:latin typeface="Open Sauce"/>
                <a:ea typeface="Open Sauce"/>
                <a:cs typeface="Open Sauce"/>
                <a:sym typeface="Open Sauce"/>
              </a:defRPr>
            </a:pPr>
            <a:r>
              <a:t>Governance Immersive Learning Workshop</a:t>
            </a:r>
          </a:p>
          <a:p>
            <a:pPr algn="ctr">
              <a:lnSpc>
                <a:spcPts val="1600"/>
              </a:lnSpc>
              <a:defRPr sz="1300">
                <a:latin typeface="Open Sauce"/>
                <a:ea typeface="Open Sauce"/>
                <a:cs typeface="Open Sauce"/>
                <a:sym typeface="Open Sauce"/>
              </a:defRPr>
            </a:pPr>
            <a:r>
              <a:t>By IIPA on 25/02/25</a:t>
            </a:r>
          </a:p>
        </p:txBody>
      </p:sp>
      <p:sp>
        <p:nvSpPr>
          <p:cNvPr id="349" name="TextBox 68"/>
          <p:cNvSpPr txBox="1"/>
          <p:nvPr/>
        </p:nvSpPr>
        <p:spPr>
          <a:xfrm>
            <a:off x="806288" y="7848230"/>
            <a:ext cx="3925806" cy="5783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2300"/>
              </a:lnSpc>
              <a:defRPr>
                <a:latin typeface="Open Sauce"/>
                <a:ea typeface="Open Sauce"/>
                <a:cs typeface="Open Sauce"/>
                <a:sym typeface="Open Sauce"/>
              </a:defRPr>
            </a:lvl1pPr>
          </a:lstStyle>
          <a:p>
            <a:pPr/>
            <a:r>
              <a:t>World Sustainable Development Summit, 2023, 2024, 2025</a:t>
            </a:r>
          </a:p>
        </p:txBody>
      </p:sp>
      <p:sp>
        <p:nvSpPr>
          <p:cNvPr id="350" name="TextBox 69"/>
          <p:cNvSpPr txBox="1"/>
          <p:nvPr/>
        </p:nvSpPr>
        <p:spPr>
          <a:xfrm>
            <a:off x="13182829" y="7772851"/>
            <a:ext cx="3925805" cy="50393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2000"/>
              </a:lnSpc>
              <a:defRPr sz="1600">
                <a:latin typeface="Open Sauce"/>
                <a:ea typeface="Open Sauce"/>
                <a:cs typeface="Open Sauce"/>
                <a:sym typeface="Open Sauce"/>
              </a:defRPr>
            </a:lvl1pPr>
          </a:lstStyle>
          <a:p>
            <a:pPr/>
            <a:r>
              <a:t>‘Society and Sustainability for vision Viksit Bharat@2047' pon 31/01/2025</a:t>
            </a:r>
          </a:p>
        </p:txBody>
      </p:sp>
      <p:sp>
        <p:nvSpPr>
          <p:cNvPr id="351" name="TextBox 70"/>
          <p:cNvSpPr txBox="1"/>
          <p:nvPr/>
        </p:nvSpPr>
        <p:spPr>
          <a:xfrm>
            <a:off x="13080857" y="6716231"/>
            <a:ext cx="4321374" cy="4781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1900"/>
              </a:lnSpc>
              <a:defRPr sz="1500">
                <a:latin typeface="Open Sauce"/>
                <a:ea typeface="Open Sauce"/>
                <a:cs typeface="Open Sauce"/>
                <a:sym typeface="Open Sauce"/>
              </a:defRPr>
            </a:pPr>
            <a:r>
              <a:t>Online Programme on Green Skills and</a:t>
            </a:r>
          </a:p>
          <a:p>
            <a:pPr algn="ctr">
              <a:lnSpc>
                <a:spcPts val="1900"/>
              </a:lnSpc>
              <a:defRPr sz="1500">
                <a:latin typeface="Open Sauce"/>
                <a:ea typeface="Open Sauce"/>
                <a:cs typeface="Open Sauce"/>
                <a:sym typeface="Open Sauce"/>
              </a:defRPr>
            </a:pPr>
            <a:r>
              <a:t> Gender Equity on 6/3/2025 by CMS Vatavaran</a:t>
            </a:r>
          </a:p>
        </p:txBody>
      </p:sp>
      <p:sp>
        <p:nvSpPr>
          <p:cNvPr id="352" name="TextBox 71"/>
          <p:cNvSpPr txBox="1"/>
          <p:nvPr/>
        </p:nvSpPr>
        <p:spPr>
          <a:xfrm>
            <a:off x="9200743" y="8082097"/>
            <a:ext cx="3925805" cy="47815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900"/>
              </a:lnSpc>
              <a:defRPr sz="1500">
                <a:latin typeface="Open Sauce"/>
                <a:ea typeface="Open Sauce"/>
                <a:cs typeface="Open Sauce"/>
                <a:sym typeface="Open Sauce"/>
              </a:defRPr>
            </a:lvl1pPr>
          </a:lstStyle>
          <a:p>
            <a:pPr/>
            <a:r>
              <a:t>Delhi Youth For Climate Summit: Participated on 10th &amp; 11th August 2023</a:t>
            </a:r>
          </a:p>
        </p:txBody>
      </p:sp>
      <p:sp>
        <p:nvSpPr>
          <p:cNvPr id="353" name="TextBox 72"/>
          <p:cNvSpPr txBox="1"/>
          <p:nvPr/>
        </p:nvSpPr>
        <p:spPr>
          <a:xfrm>
            <a:off x="1913608" y="9072244"/>
            <a:ext cx="1663676" cy="34581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2800"/>
              </a:lnSpc>
              <a:defRPr sz="2100">
                <a:latin typeface="Open Sauce"/>
                <a:ea typeface="Open Sauce"/>
                <a:cs typeface="Open Sauce"/>
                <a:sym typeface="Open Sauce"/>
              </a:defRPr>
            </a:lvl1pPr>
          </a:lstStyle>
          <a:p>
            <a:pPr/>
            <a:r>
              <a:t>International</a:t>
            </a:r>
          </a:p>
        </p:txBody>
      </p:sp>
      <p:sp>
        <p:nvSpPr>
          <p:cNvPr id="354" name="TextBox 73"/>
          <p:cNvSpPr txBox="1"/>
          <p:nvPr/>
        </p:nvSpPr>
        <p:spPr>
          <a:xfrm>
            <a:off x="10649853" y="9277349"/>
            <a:ext cx="1106092" cy="34581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2800"/>
              </a:lnSpc>
              <a:defRPr sz="2100">
                <a:latin typeface="Open Sauce"/>
                <a:ea typeface="Open Sauce"/>
                <a:cs typeface="Open Sauce"/>
                <a:sym typeface="Open Sauce"/>
              </a:defRPr>
            </a:lvl1pPr>
          </a:lstStyle>
          <a:p>
            <a:pPr/>
            <a:r>
              <a:t>National</a:t>
            </a:r>
          </a:p>
        </p:txBody>
      </p:sp>
      <p:sp>
        <p:nvSpPr>
          <p:cNvPr id="355" name="TextBox 74"/>
          <p:cNvSpPr txBox="1"/>
          <p:nvPr/>
        </p:nvSpPr>
        <p:spPr>
          <a:xfrm>
            <a:off x="5146498" y="8320222"/>
            <a:ext cx="3925806" cy="75793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2000"/>
              </a:lnSpc>
              <a:defRPr sz="1600">
                <a:latin typeface="Open Sauce"/>
                <a:ea typeface="Open Sauce"/>
                <a:cs typeface="Open Sauce"/>
                <a:sym typeface="Open Sauce"/>
              </a:defRPr>
            </a:lvl1pPr>
          </a:lstStyle>
          <a:p>
            <a:pPr/>
            <a:r>
              <a:t>Sujalam-II: Clear solutions: Resource recovery from reclaimed Water on 25/7/2024</a:t>
            </a:r>
          </a:p>
        </p:txBody>
      </p:sp>
      <p:sp>
        <p:nvSpPr>
          <p:cNvPr id="356" name="TextBox 75"/>
          <p:cNvSpPr txBox="1"/>
          <p:nvPr/>
        </p:nvSpPr>
        <p:spPr>
          <a:xfrm>
            <a:off x="5536224" y="2492597"/>
            <a:ext cx="5738665" cy="3821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100"/>
              </a:lnSpc>
              <a:defRPr b="1" spc="227" sz="2300">
                <a:solidFill>
                  <a:srgbClr val="FDFBFB"/>
                </a:solidFill>
                <a:latin typeface="Open Sauce Bold"/>
                <a:ea typeface="Open Sauce Bold"/>
                <a:cs typeface="Open Sauce Bold"/>
                <a:sym typeface="Open Sauce Bold"/>
              </a:defRPr>
            </a:pPr>
            <a:r>
              <a:t>Attended by Dr Priyambada Patri</a:t>
            </a:r>
            <a:r>
              <a:rPr>
                <a:solidFill>
                  <a:srgbClr val="000000"/>
                </a:solidFill>
              </a:rPr>
              <a:t>i</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Freeform 2"/>
          <p:cNvSpPr/>
          <p:nvPr/>
        </p:nvSpPr>
        <p:spPr>
          <a:xfrm rot="5400000">
            <a:off x="4000500" y="-4000500"/>
            <a:ext cx="10287000" cy="18288000"/>
          </a:xfrm>
          <a:prstGeom prst="rect">
            <a:avLst/>
          </a:prstGeom>
          <a:blipFill>
            <a:blip r:embed="rId2"/>
            <a:stretch>
              <a:fillRect/>
            </a:stretch>
          </a:blipFill>
          <a:ln w="12700">
            <a:miter lim="400000"/>
          </a:ln>
        </p:spPr>
        <p:txBody>
          <a:bodyPr lIns="45719" rIns="45719"/>
          <a:lstStyle/>
          <a:p>
            <a:pPr/>
          </a:p>
        </p:txBody>
      </p:sp>
      <p:grpSp>
        <p:nvGrpSpPr>
          <p:cNvPr id="361" name="Group 3"/>
          <p:cNvGrpSpPr/>
          <p:nvPr/>
        </p:nvGrpSpPr>
        <p:grpSpPr>
          <a:xfrm>
            <a:off x="10185778" y="3114168"/>
            <a:ext cx="7403697" cy="2639722"/>
            <a:chOff x="0" y="0"/>
            <a:chExt cx="7403695" cy="2639720"/>
          </a:xfrm>
        </p:grpSpPr>
        <p:sp>
          <p:nvSpPr>
            <p:cNvPr id="359" name="Freeform 4"/>
            <p:cNvSpPr/>
            <p:nvPr/>
          </p:nvSpPr>
          <p:spPr>
            <a:xfrm>
              <a:off x="0" y="-1"/>
              <a:ext cx="7403696" cy="26397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95" y="0"/>
                  </a:moveTo>
                  <a:cubicBezTo>
                    <a:pt x="20837" y="0"/>
                    <a:pt x="21600" y="4835"/>
                    <a:pt x="21600" y="10800"/>
                  </a:cubicBezTo>
                  <a:cubicBezTo>
                    <a:pt x="21600" y="16765"/>
                    <a:pt x="20837" y="21600"/>
                    <a:pt x="19895" y="21600"/>
                  </a:cubicBezTo>
                  <a:lnTo>
                    <a:pt x="1705" y="21600"/>
                  </a:lnTo>
                  <a:cubicBezTo>
                    <a:pt x="763" y="21600"/>
                    <a:pt x="0" y="16765"/>
                    <a:pt x="0" y="10800"/>
                  </a:cubicBezTo>
                  <a:cubicBezTo>
                    <a:pt x="0" y="4835"/>
                    <a:pt x="763" y="0"/>
                    <a:pt x="1705" y="0"/>
                  </a:cubicBezTo>
                  <a:close/>
                </a:path>
              </a:pathLst>
            </a:custGeom>
            <a:solidFill>
              <a:srgbClr val="FF9999"/>
            </a:solidFill>
            <a:ln w="104775" cap="sq">
              <a:solidFill>
                <a:srgbClr val="000000"/>
              </a:solidFill>
              <a:prstDash val="solid"/>
              <a:miter lim="800000"/>
            </a:ln>
            <a:effectLst/>
          </p:spPr>
          <p:txBody>
            <a:bodyPr wrap="square" lIns="45719" tIns="45719" rIns="45719" bIns="45719" numCol="1" anchor="t">
              <a:noAutofit/>
            </a:bodyPr>
            <a:lstStyle/>
            <a:p>
              <a:pPr/>
            </a:p>
          </p:txBody>
        </p:sp>
        <p:sp>
          <p:nvSpPr>
            <p:cNvPr id="360" name="TextBox 5"/>
            <p:cNvSpPr txBox="1"/>
            <p:nvPr/>
          </p:nvSpPr>
          <p:spPr>
            <a:xfrm>
              <a:off x="-1" y="96574"/>
              <a:ext cx="7403697" cy="22821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a:lnSpc>
                  <a:spcPts val="4400"/>
                </a:lnSpc>
                <a:defRPr b="1" sz="3200">
                  <a:solidFill>
                    <a:srgbClr val="33326B"/>
                  </a:solidFill>
                  <a:latin typeface="Be Vietnam Ultra-Bold"/>
                  <a:ea typeface="Be Vietnam Ultra-Bold"/>
                  <a:cs typeface="Be Vietnam Ultra-Bold"/>
                  <a:sym typeface="Be Vietnam Ultra-Bold"/>
                </a:defRPr>
              </a:pPr>
              <a:r>
                <a:t>Ecofriendly College Campus Award by National Edu Trust of India</a:t>
              </a:r>
            </a:p>
            <a:p>
              <a:pPr algn="ctr">
                <a:lnSpc>
                  <a:spcPts val="4400"/>
                </a:lnSpc>
                <a:defRPr b="1" sz="3200">
                  <a:solidFill>
                    <a:srgbClr val="33326B"/>
                  </a:solidFill>
                  <a:latin typeface="Be Vietnam Ultra-Bold"/>
                  <a:ea typeface="Be Vietnam Ultra-Bold"/>
                  <a:cs typeface="Be Vietnam Ultra-Bold"/>
                  <a:sym typeface="Be Vietnam Ultra-Bold"/>
                </a:defRPr>
              </a:pPr>
              <a:r>
                <a:t>Zero waste Campus by MCD, Delhi </a:t>
              </a:r>
            </a:p>
          </p:txBody>
        </p:sp>
      </p:grpSp>
      <p:grpSp>
        <p:nvGrpSpPr>
          <p:cNvPr id="367" name="Group 6"/>
          <p:cNvGrpSpPr/>
          <p:nvPr/>
        </p:nvGrpSpPr>
        <p:grpSpPr>
          <a:xfrm>
            <a:off x="446896" y="3170439"/>
            <a:ext cx="9018897" cy="5173129"/>
            <a:chOff x="0" y="0"/>
            <a:chExt cx="9018896" cy="5173128"/>
          </a:xfrm>
        </p:grpSpPr>
        <p:sp>
          <p:nvSpPr>
            <p:cNvPr id="362" name="Freeform 7"/>
            <p:cNvSpPr/>
            <p:nvPr/>
          </p:nvSpPr>
          <p:spPr>
            <a:xfrm>
              <a:off x="865297" y="24394"/>
              <a:ext cx="7289739" cy="48890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39" y="0"/>
                  </a:moveTo>
                  <a:lnTo>
                    <a:pt x="757" y="0"/>
                  </a:lnTo>
                  <a:cubicBezTo>
                    <a:pt x="340" y="0"/>
                    <a:pt x="0" y="507"/>
                    <a:pt x="0" y="1129"/>
                  </a:cubicBezTo>
                  <a:lnTo>
                    <a:pt x="0" y="21600"/>
                  </a:lnTo>
                  <a:lnTo>
                    <a:pt x="21600" y="21600"/>
                  </a:lnTo>
                  <a:lnTo>
                    <a:pt x="21600" y="1129"/>
                  </a:lnTo>
                  <a:cubicBezTo>
                    <a:pt x="21596" y="507"/>
                    <a:pt x="21256" y="0"/>
                    <a:pt x="20839" y="0"/>
                  </a:cubicBezTo>
                  <a:close/>
                  <a:moveTo>
                    <a:pt x="20932" y="20186"/>
                  </a:moveTo>
                  <a:lnTo>
                    <a:pt x="659" y="20186"/>
                  </a:lnTo>
                  <a:lnTo>
                    <a:pt x="659" y="1274"/>
                  </a:lnTo>
                  <a:lnTo>
                    <a:pt x="20932" y="1274"/>
                  </a:lnTo>
                  <a:lnTo>
                    <a:pt x="20932" y="20186"/>
                  </a:lnTo>
                  <a:close/>
                </a:path>
              </a:pathLst>
            </a:custGeom>
            <a:solidFill>
              <a:srgbClr val="000000"/>
            </a:solidFill>
            <a:ln w="12700" cap="flat">
              <a:noFill/>
              <a:miter lim="400000"/>
            </a:ln>
            <a:effectLst/>
          </p:spPr>
          <p:txBody>
            <a:bodyPr wrap="square" lIns="45719" tIns="45719" rIns="45719" bIns="45719" numCol="1" anchor="t">
              <a:noAutofit/>
            </a:bodyPr>
            <a:lstStyle/>
            <a:p>
              <a:pPr/>
            </a:p>
          </p:txBody>
        </p:sp>
        <p:sp>
          <p:nvSpPr>
            <p:cNvPr id="363" name="Freeform 8"/>
            <p:cNvSpPr/>
            <p:nvPr/>
          </p:nvSpPr>
          <p:spPr>
            <a:xfrm>
              <a:off x="0" y="0"/>
              <a:ext cx="9018897" cy="5132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89" y="20676"/>
                  </a:moveTo>
                  <a:lnTo>
                    <a:pt x="19589" y="1159"/>
                  </a:lnTo>
                  <a:cubicBezTo>
                    <a:pt x="19589" y="519"/>
                    <a:pt x="19294" y="0"/>
                    <a:pt x="18930" y="0"/>
                  </a:cubicBezTo>
                  <a:lnTo>
                    <a:pt x="2667" y="0"/>
                  </a:lnTo>
                  <a:cubicBezTo>
                    <a:pt x="2306" y="0"/>
                    <a:pt x="2011" y="519"/>
                    <a:pt x="2011" y="1159"/>
                  </a:cubicBezTo>
                  <a:lnTo>
                    <a:pt x="2011" y="20682"/>
                  </a:lnTo>
                  <a:lnTo>
                    <a:pt x="0" y="20682"/>
                  </a:lnTo>
                  <a:lnTo>
                    <a:pt x="0" y="21147"/>
                  </a:lnTo>
                  <a:cubicBezTo>
                    <a:pt x="0" y="21401"/>
                    <a:pt x="117" y="21600"/>
                    <a:pt x="258" y="21600"/>
                  </a:cubicBezTo>
                  <a:lnTo>
                    <a:pt x="21342" y="21600"/>
                  </a:lnTo>
                  <a:cubicBezTo>
                    <a:pt x="21487" y="21600"/>
                    <a:pt x="21600" y="21395"/>
                    <a:pt x="21600" y="21147"/>
                  </a:cubicBezTo>
                  <a:lnTo>
                    <a:pt x="21600" y="20682"/>
                  </a:lnTo>
                  <a:lnTo>
                    <a:pt x="19589" y="20682"/>
                  </a:lnTo>
                  <a:close/>
                  <a:moveTo>
                    <a:pt x="12231" y="20676"/>
                  </a:moveTo>
                  <a:lnTo>
                    <a:pt x="12231" y="20682"/>
                  </a:lnTo>
                  <a:cubicBezTo>
                    <a:pt x="12231" y="20936"/>
                    <a:pt x="12115" y="21135"/>
                    <a:pt x="11974" y="21135"/>
                  </a:cubicBezTo>
                  <a:lnTo>
                    <a:pt x="9626" y="21135"/>
                  </a:lnTo>
                  <a:cubicBezTo>
                    <a:pt x="9482" y="21135"/>
                    <a:pt x="9369" y="20930"/>
                    <a:pt x="9369" y="20682"/>
                  </a:cubicBezTo>
                  <a:lnTo>
                    <a:pt x="9369" y="20676"/>
                  </a:lnTo>
                  <a:lnTo>
                    <a:pt x="2072" y="20676"/>
                  </a:lnTo>
                  <a:lnTo>
                    <a:pt x="2072" y="1178"/>
                  </a:lnTo>
                  <a:cubicBezTo>
                    <a:pt x="2072" y="586"/>
                    <a:pt x="2347" y="103"/>
                    <a:pt x="2684" y="103"/>
                  </a:cubicBezTo>
                  <a:lnTo>
                    <a:pt x="18916" y="103"/>
                  </a:lnTo>
                  <a:cubicBezTo>
                    <a:pt x="19253" y="103"/>
                    <a:pt x="19528" y="586"/>
                    <a:pt x="19528" y="1178"/>
                  </a:cubicBezTo>
                  <a:lnTo>
                    <a:pt x="19528" y="20676"/>
                  </a:lnTo>
                  <a:lnTo>
                    <a:pt x="12231" y="20676"/>
                  </a:lnTo>
                  <a:close/>
                </a:path>
              </a:pathLst>
            </a:custGeom>
            <a:solidFill>
              <a:srgbClr val="292929"/>
            </a:solidFill>
            <a:ln w="12700" cap="flat">
              <a:noFill/>
              <a:miter lim="400000"/>
            </a:ln>
            <a:effectLst/>
          </p:spPr>
          <p:txBody>
            <a:bodyPr wrap="square" lIns="45719" tIns="45719" rIns="45719" bIns="45719" numCol="1" anchor="t">
              <a:noAutofit/>
            </a:bodyPr>
            <a:lstStyle/>
            <a:p>
              <a:pPr/>
            </a:p>
          </p:txBody>
        </p:sp>
        <p:sp>
          <p:nvSpPr>
            <p:cNvPr id="364" name="Freeform 9"/>
            <p:cNvSpPr/>
            <p:nvPr/>
          </p:nvSpPr>
          <p:spPr>
            <a:xfrm>
              <a:off x="3910340" y="4914831"/>
              <a:ext cx="1196781" cy="1090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8" y="21600"/>
                  </a:moveTo>
                  <a:lnTo>
                    <a:pt x="19658" y="21600"/>
                  </a:lnTo>
                  <a:cubicBezTo>
                    <a:pt x="20745" y="21600"/>
                    <a:pt x="21600" y="11937"/>
                    <a:pt x="21600" y="284"/>
                  </a:cubicBezTo>
                  <a:lnTo>
                    <a:pt x="21600" y="0"/>
                  </a:lnTo>
                  <a:lnTo>
                    <a:pt x="0" y="0"/>
                  </a:lnTo>
                  <a:lnTo>
                    <a:pt x="0" y="284"/>
                  </a:lnTo>
                  <a:cubicBezTo>
                    <a:pt x="0" y="11937"/>
                    <a:pt x="881" y="21600"/>
                    <a:pt x="1968" y="21600"/>
                  </a:cubicBezTo>
                  <a:close/>
                </a:path>
              </a:pathLst>
            </a:custGeom>
            <a:solidFill>
              <a:srgbClr val="292929"/>
            </a:solidFill>
            <a:ln w="12700" cap="flat">
              <a:noFill/>
              <a:miter lim="400000"/>
            </a:ln>
            <a:effectLst/>
          </p:spPr>
          <p:txBody>
            <a:bodyPr wrap="square" lIns="45719" tIns="45719" rIns="45719" bIns="45719" numCol="1" anchor="t">
              <a:noAutofit/>
            </a:bodyPr>
            <a:lstStyle/>
            <a:p>
              <a:pPr/>
            </a:p>
          </p:txBody>
        </p:sp>
        <p:sp>
          <p:nvSpPr>
            <p:cNvPr id="365" name="Freeform 10"/>
            <p:cNvSpPr/>
            <p:nvPr/>
          </p:nvSpPr>
          <p:spPr>
            <a:xfrm>
              <a:off x="185113" y="5132949"/>
              <a:ext cx="8648670" cy="401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2343"/>
                    <a:pt x="47" y="21600"/>
                    <a:pt x="100" y="21600"/>
                  </a:cubicBezTo>
                  <a:lnTo>
                    <a:pt x="21500" y="21600"/>
                  </a:lnTo>
                  <a:cubicBezTo>
                    <a:pt x="21557" y="21600"/>
                    <a:pt x="21600" y="11571"/>
                    <a:pt x="21600" y="0"/>
                  </a:cubicBezTo>
                  <a:lnTo>
                    <a:pt x="0" y="0"/>
                  </a:lnTo>
                  <a:close/>
                </a:path>
              </a:pathLst>
            </a:custGeom>
            <a:solidFill>
              <a:srgbClr val="292929"/>
            </a:solidFill>
            <a:ln w="12700" cap="flat">
              <a:noFill/>
              <a:miter lim="400000"/>
            </a:ln>
            <a:effectLst/>
          </p:spPr>
          <p:txBody>
            <a:bodyPr wrap="square" lIns="45719" tIns="45719" rIns="45719" bIns="45719" numCol="1" anchor="t">
              <a:noAutofit/>
            </a:bodyPr>
            <a:lstStyle/>
            <a:p>
              <a:pPr/>
            </a:p>
          </p:txBody>
        </p:sp>
        <p:sp>
          <p:nvSpPr>
            <p:cNvPr id="366" name="Freeform 11"/>
            <p:cNvSpPr/>
            <p:nvPr/>
          </p:nvSpPr>
          <p:spPr>
            <a:xfrm>
              <a:off x="1087720" y="312827"/>
              <a:ext cx="6842021" cy="4282002"/>
            </a:xfrm>
            <a:prstGeom prst="rect">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a:p>
          </p:txBody>
        </p:sp>
      </p:grpSp>
      <p:sp>
        <p:nvSpPr>
          <p:cNvPr id="368" name="Freeform 13"/>
          <p:cNvSpPr/>
          <p:nvPr/>
        </p:nvSpPr>
        <p:spPr>
          <a:xfrm>
            <a:off x="8745803" y="3368242"/>
            <a:ext cx="1439977" cy="1439977"/>
          </a:xfrm>
          <a:prstGeom prst="ellipse">
            <a:avLst/>
          </a:prstGeom>
          <a:solidFill>
            <a:srgbClr val="48CFAE"/>
          </a:solidFill>
          <a:ln w="12700">
            <a:miter lim="400000"/>
          </a:ln>
        </p:spPr>
        <p:txBody>
          <a:bodyPr lIns="45719" rIns="45719"/>
          <a:lstStyle/>
          <a:p>
            <a:pPr/>
          </a:p>
        </p:txBody>
      </p:sp>
      <p:sp>
        <p:nvSpPr>
          <p:cNvPr id="369" name="Freeform 15"/>
          <p:cNvSpPr/>
          <p:nvPr/>
        </p:nvSpPr>
        <p:spPr>
          <a:xfrm>
            <a:off x="9081337" y="3488358"/>
            <a:ext cx="768908" cy="1109972"/>
          </a:xfrm>
          <a:prstGeom prst="rect">
            <a:avLst/>
          </a:prstGeom>
          <a:blipFill>
            <a:blip r:embed="rId4"/>
            <a:stretch>
              <a:fillRect/>
            </a:stretch>
          </a:blipFill>
          <a:ln w="12700">
            <a:miter lim="400000"/>
          </a:ln>
        </p:spPr>
        <p:txBody>
          <a:bodyPr lIns="45719" rIns="45719"/>
          <a:lstStyle/>
          <a:p>
            <a:pPr/>
          </a:p>
        </p:txBody>
      </p:sp>
      <p:sp>
        <p:nvSpPr>
          <p:cNvPr id="370" name="Freeform 17"/>
          <p:cNvSpPr/>
          <p:nvPr/>
        </p:nvSpPr>
        <p:spPr>
          <a:xfrm>
            <a:off x="10069934" y="8003899"/>
            <a:ext cx="7189363" cy="2158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6" y="0"/>
                </a:moveTo>
                <a:lnTo>
                  <a:pt x="20974" y="0"/>
                </a:lnTo>
                <a:cubicBezTo>
                  <a:pt x="21320" y="0"/>
                  <a:pt x="21600" y="934"/>
                  <a:pt x="21600" y="2087"/>
                </a:cubicBezTo>
                <a:lnTo>
                  <a:pt x="21600" y="19513"/>
                </a:lnTo>
                <a:cubicBezTo>
                  <a:pt x="21600" y="20666"/>
                  <a:pt x="21320" y="21600"/>
                  <a:pt x="20974" y="21600"/>
                </a:cubicBezTo>
                <a:lnTo>
                  <a:pt x="626" y="21600"/>
                </a:lnTo>
                <a:cubicBezTo>
                  <a:pt x="280" y="21600"/>
                  <a:pt x="0" y="20666"/>
                  <a:pt x="0" y="19513"/>
                </a:cubicBezTo>
                <a:lnTo>
                  <a:pt x="0" y="2087"/>
                </a:lnTo>
                <a:cubicBezTo>
                  <a:pt x="0" y="934"/>
                  <a:pt x="280" y="0"/>
                  <a:pt x="626" y="0"/>
                </a:cubicBezTo>
                <a:close/>
              </a:path>
            </a:pathLst>
          </a:custGeom>
          <a:solidFill>
            <a:srgbClr val="66BB6A"/>
          </a:solidFill>
          <a:ln w="12700">
            <a:miter lim="400000"/>
          </a:ln>
        </p:spPr>
        <p:txBody>
          <a:bodyPr lIns="45719" rIns="45719"/>
          <a:lstStyle/>
          <a:p>
            <a:pPr/>
          </a:p>
        </p:txBody>
      </p:sp>
      <p:sp>
        <p:nvSpPr>
          <p:cNvPr id="371" name="Freeform 20"/>
          <p:cNvSpPr/>
          <p:nvPr/>
        </p:nvSpPr>
        <p:spPr>
          <a:xfrm>
            <a:off x="10185778" y="5753889"/>
            <a:ext cx="7358825" cy="22500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8" y="0"/>
                </a:moveTo>
                <a:lnTo>
                  <a:pt x="21002" y="0"/>
                </a:lnTo>
                <a:cubicBezTo>
                  <a:pt x="21332" y="0"/>
                  <a:pt x="21600" y="876"/>
                  <a:pt x="21600" y="1956"/>
                </a:cubicBezTo>
                <a:lnTo>
                  <a:pt x="21600" y="19644"/>
                </a:lnTo>
                <a:cubicBezTo>
                  <a:pt x="21600" y="20724"/>
                  <a:pt x="21332" y="21600"/>
                  <a:pt x="21002" y="21600"/>
                </a:cubicBezTo>
                <a:lnTo>
                  <a:pt x="598" y="21600"/>
                </a:lnTo>
                <a:cubicBezTo>
                  <a:pt x="268" y="21600"/>
                  <a:pt x="0" y="20724"/>
                  <a:pt x="0" y="19644"/>
                </a:cubicBezTo>
                <a:lnTo>
                  <a:pt x="0" y="1956"/>
                </a:lnTo>
                <a:cubicBezTo>
                  <a:pt x="0" y="876"/>
                  <a:pt x="268" y="0"/>
                  <a:pt x="598" y="0"/>
                </a:cubicBezTo>
                <a:close/>
              </a:path>
            </a:pathLst>
          </a:custGeom>
          <a:solidFill>
            <a:srgbClr val="F9D549"/>
          </a:solidFill>
          <a:ln w="12700">
            <a:miter lim="400000"/>
          </a:ln>
        </p:spPr>
        <p:txBody>
          <a:bodyPr lIns="45719" rIns="45719"/>
          <a:lstStyle/>
          <a:p>
            <a:pPr/>
          </a:p>
        </p:txBody>
      </p:sp>
      <p:sp>
        <p:nvSpPr>
          <p:cNvPr id="372" name="TextBox 22"/>
          <p:cNvSpPr txBox="1"/>
          <p:nvPr/>
        </p:nvSpPr>
        <p:spPr>
          <a:xfrm>
            <a:off x="1813402" y="866775"/>
            <a:ext cx="14661197" cy="150378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2300"/>
              </a:lnSpc>
              <a:defRPr b="1" sz="8700">
                <a:solidFill>
                  <a:srgbClr val="01003B"/>
                </a:solidFill>
                <a:latin typeface="Be Vietnam Ultra-Bold"/>
                <a:ea typeface="Be Vietnam Ultra-Bold"/>
                <a:cs typeface="Be Vietnam Ultra-Bold"/>
                <a:sym typeface="Be Vietnam Ultra-Bold"/>
              </a:defRPr>
            </a:lvl1pPr>
          </a:lstStyle>
          <a:p>
            <a:pPr/>
            <a:r>
              <a:t>AWARDS/RECOGNITION</a:t>
            </a:r>
          </a:p>
        </p:txBody>
      </p:sp>
      <p:sp>
        <p:nvSpPr>
          <p:cNvPr id="373" name="TextBox 23"/>
          <p:cNvSpPr txBox="1"/>
          <p:nvPr/>
        </p:nvSpPr>
        <p:spPr>
          <a:xfrm>
            <a:off x="10740604" y="5699852"/>
            <a:ext cx="6294047" cy="10219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4100"/>
              </a:lnSpc>
              <a:defRPr b="1" spc="-67" sz="2900">
                <a:solidFill>
                  <a:srgbClr val="01003B"/>
                </a:solidFill>
                <a:latin typeface="Be Vietnam Ultra-Bold"/>
                <a:ea typeface="Be Vietnam Ultra-Bold"/>
                <a:cs typeface="Be Vietnam Ultra-Bold"/>
                <a:sym typeface="Be Vietnam Ultra-Bold"/>
              </a:defRPr>
            </a:pPr>
            <a:r>
              <a:t>GREEN GUIDE AWARD BY </a:t>
            </a:r>
          </a:p>
          <a:p>
            <a:pPr>
              <a:lnSpc>
                <a:spcPts val="4100"/>
              </a:lnSpc>
              <a:defRPr b="1" spc="-67" sz="2900">
                <a:solidFill>
                  <a:srgbClr val="01003B"/>
                </a:solidFill>
                <a:latin typeface="Be Vietnam Ultra-Bold"/>
                <a:ea typeface="Be Vietnam Ultra-Bold"/>
                <a:cs typeface="Be Vietnam Ultra-Bold"/>
                <a:sym typeface="Be Vietnam Ultra-Bold"/>
              </a:defRPr>
            </a:pPr>
            <a:r>
              <a:t>NATIONAL EDU TRUST OF INDIA</a:t>
            </a:r>
          </a:p>
        </p:txBody>
      </p:sp>
      <p:sp>
        <p:nvSpPr>
          <p:cNvPr id="374" name="TextBox 24"/>
          <p:cNvSpPr txBox="1"/>
          <p:nvPr/>
        </p:nvSpPr>
        <p:spPr>
          <a:xfrm>
            <a:off x="17187887" y="9210675"/>
            <a:ext cx="295226"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solidFill>
                  <a:srgbClr val="01003B"/>
                </a:solidFill>
                <a:latin typeface="Canva Sans"/>
                <a:ea typeface="Canva Sans"/>
                <a:cs typeface="Canva Sans"/>
                <a:sym typeface="Canva Sans"/>
              </a:defRPr>
            </a:lvl1pPr>
          </a:lstStyle>
          <a:p>
            <a:pPr/>
            <a:r>
              <a:t>15</a:t>
            </a:r>
          </a:p>
        </p:txBody>
      </p:sp>
      <p:sp>
        <p:nvSpPr>
          <p:cNvPr id="375" name="TextBox 25"/>
          <p:cNvSpPr txBox="1"/>
          <p:nvPr/>
        </p:nvSpPr>
        <p:spPr>
          <a:xfrm>
            <a:off x="10502344" y="8180467"/>
            <a:ext cx="6294047" cy="132054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500"/>
              </a:lnSpc>
              <a:defRPr b="1" sz="2600">
                <a:solidFill>
                  <a:srgbClr val="01003B"/>
                </a:solidFill>
                <a:latin typeface="Open Sauce Bold"/>
                <a:ea typeface="Open Sauce Bold"/>
                <a:cs typeface="Open Sauce Bold"/>
                <a:sym typeface="Open Sauce Bold"/>
              </a:defRPr>
            </a:lvl1pPr>
          </a:lstStyle>
          <a:p>
            <a:pPr/>
            <a:r>
              <a:t>Ecological Education Award, 2022-24 at Ecophilosophical Summit, 2022, 2023 and 2024</a:t>
            </a:r>
          </a:p>
        </p:txBody>
      </p:sp>
      <p:sp>
        <p:nvSpPr>
          <p:cNvPr id="376" name="TextBox 26"/>
          <p:cNvSpPr txBox="1"/>
          <p:nvPr/>
        </p:nvSpPr>
        <p:spPr>
          <a:xfrm>
            <a:off x="10069934" y="7047637"/>
            <a:ext cx="7332019" cy="80161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200"/>
              </a:lnSpc>
              <a:defRPr b="1" sz="2400">
                <a:solidFill>
                  <a:srgbClr val="99391B"/>
                </a:solidFill>
                <a:latin typeface="Open Sauce Bold"/>
                <a:ea typeface="Open Sauce Bold"/>
                <a:cs typeface="Open Sauce Bold"/>
                <a:sym typeface="Open Sauce Bold"/>
              </a:defRPr>
            </a:pPr>
            <a:r>
              <a:t>Green Ambassador Certificate to 30 Students </a:t>
            </a:r>
          </a:p>
          <a:p>
            <a:pPr algn="ctr">
              <a:lnSpc>
                <a:spcPts val="3200"/>
              </a:lnSpc>
              <a:defRPr b="1" sz="2400">
                <a:solidFill>
                  <a:srgbClr val="99391B"/>
                </a:solidFill>
                <a:latin typeface="Open Sauce Bold"/>
                <a:ea typeface="Open Sauce Bold"/>
                <a:cs typeface="Open Sauce Bold"/>
                <a:sym typeface="Open Sauce Bold"/>
              </a:defRPr>
            </a:pPr>
            <a:r>
              <a:t>by National Edu Trust of India</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DFBFB"/>
        </a:solidFill>
      </p:bgPr>
    </p:bg>
    <p:spTree>
      <p:nvGrpSpPr>
        <p:cNvPr id="1" name=""/>
        <p:cNvGrpSpPr/>
        <p:nvPr/>
      </p:nvGrpSpPr>
      <p:grpSpPr>
        <a:xfrm>
          <a:off x="0" y="0"/>
          <a:ext cx="0" cy="0"/>
          <a:chOff x="0" y="0"/>
          <a:chExt cx="0" cy="0"/>
        </a:xfrm>
      </p:grpSpPr>
      <p:sp>
        <p:nvSpPr>
          <p:cNvPr id="378" name="Freeform 2"/>
          <p:cNvSpPr/>
          <p:nvPr/>
        </p:nvSpPr>
        <p:spPr>
          <a:xfrm>
            <a:off x="3143642" y="0"/>
            <a:ext cx="2891613" cy="3855481"/>
          </a:xfrm>
          <a:prstGeom prst="rect">
            <a:avLst/>
          </a:prstGeom>
          <a:blipFill>
            <a:blip r:embed="rId2"/>
            <a:stretch>
              <a:fillRect/>
            </a:stretch>
          </a:blipFill>
          <a:ln w="12700">
            <a:miter lim="400000"/>
          </a:ln>
        </p:spPr>
        <p:txBody>
          <a:bodyPr lIns="45719" rIns="45719"/>
          <a:lstStyle/>
          <a:p>
            <a:pPr/>
          </a:p>
        </p:txBody>
      </p:sp>
      <p:sp>
        <p:nvSpPr>
          <p:cNvPr id="379" name="Freeform 3"/>
          <p:cNvSpPr/>
          <p:nvPr/>
        </p:nvSpPr>
        <p:spPr>
          <a:xfrm>
            <a:off x="234700" y="3865869"/>
            <a:ext cx="3799413" cy="2882304"/>
          </a:xfrm>
          <a:prstGeom prst="rect">
            <a:avLst/>
          </a:prstGeom>
          <a:blipFill>
            <a:blip r:embed="rId3"/>
            <a:stretch>
              <a:fillRect/>
            </a:stretch>
          </a:blipFill>
          <a:ln w="12700">
            <a:miter lim="400000"/>
          </a:ln>
        </p:spPr>
        <p:txBody>
          <a:bodyPr lIns="45719" rIns="45719"/>
          <a:lstStyle/>
          <a:p>
            <a:pPr/>
          </a:p>
        </p:txBody>
      </p:sp>
      <p:sp>
        <p:nvSpPr>
          <p:cNvPr id="380" name="Freeform 4"/>
          <p:cNvSpPr/>
          <p:nvPr/>
        </p:nvSpPr>
        <p:spPr>
          <a:xfrm>
            <a:off x="-1" y="0"/>
            <a:ext cx="2891613" cy="3855481"/>
          </a:xfrm>
          <a:prstGeom prst="rect">
            <a:avLst/>
          </a:prstGeom>
          <a:blipFill>
            <a:blip r:embed="rId4"/>
            <a:stretch>
              <a:fillRect/>
            </a:stretch>
          </a:blipFill>
          <a:ln w="12700">
            <a:miter lim="400000"/>
          </a:ln>
        </p:spPr>
        <p:txBody>
          <a:bodyPr lIns="45719" rIns="45719"/>
          <a:lstStyle/>
          <a:p>
            <a:pPr/>
          </a:p>
        </p:txBody>
      </p:sp>
      <p:sp>
        <p:nvSpPr>
          <p:cNvPr id="381" name="Freeform 5"/>
          <p:cNvSpPr/>
          <p:nvPr/>
        </p:nvSpPr>
        <p:spPr>
          <a:xfrm>
            <a:off x="12895804" y="-1"/>
            <a:ext cx="2899403" cy="3865871"/>
          </a:xfrm>
          <a:prstGeom prst="rect">
            <a:avLst/>
          </a:prstGeom>
          <a:blipFill>
            <a:blip r:embed="rId5"/>
            <a:stretch>
              <a:fillRect/>
            </a:stretch>
          </a:blipFill>
          <a:ln w="12700">
            <a:miter lim="400000"/>
          </a:ln>
        </p:spPr>
        <p:txBody>
          <a:bodyPr lIns="45719" rIns="45719"/>
          <a:lstStyle/>
          <a:p>
            <a:pPr/>
          </a:p>
        </p:txBody>
      </p:sp>
      <p:sp>
        <p:nvSpPr>
          <p:cNvPr id="382" name="Freeform 6"/>
          <p:cNvSpPr/>
          <p:nvPr/>
        </p:nvSpPr>
        <p:spPr>
          <a:xfrm>
            <a:off x="10351088" y="3865869"/>
            <a:ext cx="3927220" cy="2864416"/>
          </a:xfrm>
          <a:prstGeom prst="rect">
            <a:avLst/>
          </a:prstGeom>
          <a:blipFill>
            <a:blip r:embed="rId6"/>
            <a:stretch>
              <a:fillRect/>
            </a:stretch>
          </a:blipFill>
          <a:ln w="12700">
            <a:miter lim="400000"/>
          </a:ln>
        </p:spPr>
        <p:txBody>
          <a:bodyPr lIns="45719" rIns="45719"/>
          <a:lstStyle/>
          <a:p>
            <a:pPr/>
          </a:p>
        </p:txBody>
      </p:sp>
      <p:sp>
        <p:nvSpPr>
          <p:cNvPr id="383" name="Freeform 7"/>
          <p:cNvSpPr/>
          <p:nvPr/>
        </p:nvSpPr>
        <p:spPr>
          <a:xfrm>
            <a:off x="14383081" y="3941274"/>
            <a:ext cx="3639430" cy="2713604"/>
          </a:xfrm>
          <a:prstGeom prst="rect">
            <a:avLst/>
          </a:prstGeom>
          <a:blipFill>
            <a:blip r:embed="rId7"/>
            <a:stretch>
              <a:fillRect/>
            </a:stretch>
          </a:blipFill>
          <a:ln w="12700">
            <a:miter lim="400000"/>
          </a:ln>
        </p:spPr>
        <p:txBody>
          <a:bodyPr lIns="45719" rIns="45719"/>
          <a:lstStyle/>
          <a:p>
            <a:pPr/>
          </a:p>
        </p:txBody>
      </p:sp>
      <p:sp>
        <p:nvSpPr>
          <p:cNvPr id="384" name="Freeform 8"/>
          <p:cNvSpPr/>
          <p:nvPr/>
        </p:nvSpPr>
        <p:spPr>
          <a:xfrm>
            <a:off x="10220059" y="0"/>
            <a:ext cx="2790406" cy="3855481"/>
          </a:xfrm>
          <a:prstGeom prst="rect">
            <a:avLst/>
          </a:prstGeom>
          <a:blipFill>
            <a:blip r:embed="rId8"/>
            <a:stretch>
              <a:fillRect/>
            </a:stretch>
          </a:blipFill>
          <a:ln w="12700">
            <a:miter lim="400000"/>
          </a:ln>
        </p:spPr>
        <p:txBody>
          <a:bodyPr lIns="45719" rIns="45719"/>
          <a:lstStyle/>
          <a:p>
            <a:pPr/>
          </a:p>
        </p:txBody>
      </p:sp>
      <p:sp>
        <p:nvSpPr>
          <p:cNvPr id="385" name="Freeform 9"/>
          <p:cNvSpPr/>
          <p:nvPr/>
        </p:nvSpPr>
        <p:spPr>
          <a:xfrm>
            <a:off x="7526339" y="3941274"/>
            <a:ext cx="3235323" cy="2806899"/>
          </a:xfrm>
          <a:prstGeom prst="rect">
            <a:avLst/>
          </a:prstGeom>
          <a:blipFill>
            <a:blip r:embed="rId9"/>
            <a:stretch>
              <a:fillRect/>
            </a:stretch>
          </a:blipFill>
          <a:ln w="12700">
            <a:miter lim="400000"/>
          </a:ln>
        </p:spPr>
        <p:txBody>
          <a:bodyPr lIns="45719" rIns="45719"/>
          <a:lstStyle/>
          <a:p>
            <a:pPr/>
          </a:p>
        </p:txBody>
      </p:sp>
      <p:sp>
        <p:nvSpPr>
          <p:cNvPr id="386" name="Freeform 10"/>
          <p:cNvSpPr/>
          <p:nvPr/>
        </p:nvSpPr>
        <p:spPr>
          <a:xfrm>
            <a:off x="15529549" y="88773"/>
            <a:ext cx="2758451" cy="3777097"/>
          </a:xfrm>
          <a:prstGeom prst="rect">
            <a:avLst/>
          </a:prstGeom>
          <a:blipFill>
            <a:blip r:embed="rId10"/>
            <a:stretch>
              <a:fillRect/>
            </a:stretch>
          </a:blipFill>
          <a:ln w="12700">
            <a:miter lim="400000"/>
          </a:ln>
        </p:spPr>
        <p:txBody>
          <a:bodyPr lIns="45719" rIns="45719"/>
          <a:lstStyle/>
          <a:p>
            <a:pPr/>
          </a:p>
        </p:txBody>
      </p:sp>
      <p:sp>
        <p:nvSpPr>
          <p:cNvPr id="387" name="Freeform 11"/>
          <p:cNvSpPr/>
          <p:nvPr/>
        </p:nvSpPr>
        <p:spPr>
          <a:xfrm>
            <a:off x="4034111" y="3941274"/>
            <a:ext cx="3553900" cy="2806899"/>
          </a:xfrm>
          <a:prstGeom prst="rect">
            <a:avLst/>
          </a:prstGeom>
          <a:blipFill>
            <a:blip r:embed="rId11"/>
            <a:stretch>
              <a:fillRect/>
            </a:stretch>
          </a:blipFill>
          <a:ln w="12700">
            <a:miter lim="400000"/>
          </a:ln>
        </p:spPr>
        <p:txBody>
          <a:bodyPr lIns="45719" rIns="45719"/>
          <a:lstStyle/>
          <a:p>
            <a:pPr/>
          </a:p>
        </p:txBody>
      </p:sp>
      <p:sp>
        <p:nvSpPr>
          <p:cNvPr id="388" name="Freeform 12"/>
          <p:cNvSpPr/>
          <p:nvPr/>
        </p:nvSpPr>
        <p:spPr>
          <a:xfrm>
            <a:off x="6116625" y="88773"/>
            <a:ext cx="4022064" cy="3130195"/>
          </a:xfrm>
          <a:prstGeom prst="rect">
            <a:avLst/>
          </a:prstGeom>
          <a:blipFill>
            <a:blip r:embed="rId12"/>
            <a:stretch>
              <a:fillRect/>
            </a:stretch>
          </a:blipFill>
          <a:ln w="12700">
            <a:miter lim="400000"/>
          </a:ln>
        </p:spPr>
        <p:txBody>
          <a:bodyPr lIns="45719" rIns="45719"/>
          <a:lstStyle/>
          <a:p>
            <a:pPr/>
          </a:p>
        </p:txBody>
      </p:sp>
      <p:sp>
        <p:nvSpPr>
          <p:cNvPr id="389" name="TextBox 13"/>
          <p:cNvSpPr txBox="1"/>
          <p:nvPr/>
        </p:nvSpPr>
        <p:spPr>
          <a:xfrm>
            <a:off x="17187887" y="9210675"/>
            <a:ext cx="295226"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latin typeface="Canva Sans"/>
                <a:ea typeface="Canva Sans"/>
                <a:cs typeface="Canva Sans"/>
                <a:sym typeface="Canva Sans"/>
              </a:defRPr>
            </a:lvl1pPr>
          </a:lstStyle>
          <a:p>
            <a:pPr/>
            <a:r>
              <a:t>16</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DFBFB"/>
        </a:solidFill>
      </p:bgPr>
    </p:bg>
    <p:spTree>
      <p:nvGrpSpPr>
        <p:cNvPr id="1" name=""/>
        <p:cNvGrpSpPr/>
        <p:nvPr/>
      </p:nvGrpSpPr>
      <p:grpSpPr>
        <a:xfrm>
          <a:off x="0" y="0"/>
          <a:ext cx="0" cy="0"/>
          <a:chOff x="0" y="0"/>
          <a:chExt cx="0" cy="0"/>
        </a:xfrm>
      </p:grpSpPr>
      <p:sp>
        <p:nvSpPr>
          <p:cNvPr id="391" name="TextBox 2"/>
          <p:cNvSpPr txBox="1"/>
          <p:nvPr/>
        </p:nvSpPr>
        <p:spPr>
          <a:xfrm>
            <a:off x="17187887" y="9210675"/>
            <a:ext cx="295226"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latin typeface="Canva Sans"/>
                <a:ea typeface="Canva Sans"/>
                <a:cs typeface="Canva Sans"/>
                <a:sym typeface="Canva Sans"/>
              </a:defRPr>
            </a:lvl1pPr>
          </a:lstStyle>
          <a:p>
            <a:pPr/>
            <a:r>
              <a:t>17</a:t>
            </a:r>
          </a:p>
        </p:txBody>
      </p:sp>
      <p:sp>
        <p:nvSpPr>
          <p:cNvPr id="392" name="Freeform 3"/>
          <p:cNvSpPr/>
          <p:nvPr/>
        </p:nvSpPr>
        <p:spPr>
          <a:xfrm>
            <a:off x="3365663" y="1866471"/>
            <a:ext cx="9897671" cy="6002716"/>
          </a:xfrm>
          <a:prstGeom prst="rect">
            <a:avLst/>
          </a:prstGeom>
          <a:blipFill>
            <a:blip r:embed="rId2"/>
            <a:stretch>
              <a:fillRect/>
            </a:stretch>
          </a:blipFill>
          <a:ln w="12700">
            <a:miter lim="400000"/>
          </a:ln>
        </p:spPr>
        <p:txBody>
          <a:bodyPr lIns="45719" rIns="45719"/>
          <a:lstStyle/>
          <a:p>
            <a:pP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Freeform 2"/>
          <p:cNvSpPr/>
          <p:nvPr/>
        </p:nvSpPr>
        <p:spPr>
          <a:xfrm>
            <a:off x="10043462" y="6651993"/>
            <a:ext cx="1317814" cy="610951"/>
          </a:xfrm>
          <a:prstGeom prst="rect">
            <a:avLst/>
          </a:prstGeom>
          <a:blipFill>
            <a:blip r:embed="rId2"/>
            <a:stretch>
              <a:fillRect/>
            </a:stretch>
          </a:blipFill>
          <a:ln w="12700">
            <a:miter lim="400000"/>
          </a:ln>
        </p:spPr>
        <p:txBody>
          <a:bodyPr lIns="45719" rIns="45719"/>
          <a:lstStyle/>
          <a:p>
            <a:pPr/>
          </a:p>
        </p:txBody>
      </p:sp>
      <p:sp>
        <p:nvSpPr>
          <p:cNvPr id="395" name="Freeform 3"/>
          <p:cNvSpPr/>
          <p:nvPr/>
        </p:nvSpPr>
        <p:spPr>
          <a:xfrm>
            <a:off x="8585135" y="718225"/>
            <a:ext cx="1111921" cy="1061830"/>
          </a:xfrm>
          <a:prstGeom prst="rect">
            <a:avLst/>
          </a:prstGeom>
          <a:blipFill>
            <a:blip r:embed="rId3"/>
            <a:stretch>
              <a:fillRect/>
            </a:stretch>
          </a:blipFill>
          <a:ln w="12700">
            <a:miter lim="400000"/>
          </a:ln>
        </p:spPr>
        <p:txBody>
          <a:bodyPr lIns="45719" rIns="45719"/>
          <a:lstStyle/>
          <a:p>
            <a:pPr/>
          </a:p>
        </p:txBody>
      </p:sp>
      <p:sp>
        <p:nvSpPr>
          <p:cNvPr id="396" name="Freeform 4"/>
          <p:cNvSpPr/>
          <p:nvPr/>
        </p:nvSpPr>
        <p:spPr>
          <a:xfrm>
            <a:off x="5884898" y="232157"/>
            <a:ext cx="6665819" cy="9614562"/>
          </a:xfrm>
          <a:prstGeom prst="rect">
            <a:avLst/>
          </a:prstGeom>
          <a:blipFill>
            <a:blip r:embed="rId4"/>
            <a:stretch>
              <a:fillRect/>
            </a:stretch>
          </a:blipFill>
          <a:ln w="12700">
            <a:miter lim="400000"/>
          </a:ln>
        </p:spPr>
        <p:txBody>
          <a:bodyPr lIns="45719" rIns="45719"/>
          <a:lstStyle/>
          <a:p>
            <a:pPr/>
          </a:p>
        </p:txBody>
      </p:sp>
      <p:sp>
        <p:nvSpPr>
          <p:cNvPr id="397" name="TextBox 5"/>
          <p:cNvSpPr txBox="1"/>
          <p:nvPr/>
        </p:nvSpPr>
        <p:spPr>
          <a:xfrm>
            <a:off x="7431178" y="790751"/>
            <a:ext cx="73351" cy="70293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6200"/>
              </a:lnSpc>
              <a:defRPr b="1" sz="2500">
                <a:latin typeface="Calibri (MS) Bold"/>
                <a:ea typeface="Calibri (MS) Bold"/>
                <a:cs typeface="Calibri (MS) Bold"/>
                <a:sym typeface="Calibri (MS) Bold"/>
              </a:defRPr>
            </a:lvl1pPr>
          </a:lstStyle>
          <a:p>
            <a:pPr/>
            <a:r>
              <a:t> </a:t>
            </a:r>
          </a:p>
        </p:txBody>
      </p:sp>
      <p:sp>
        <p:nvSpPr>
          <p:cNvPr id="398" name="TextBox 6"/>
          <p:cNvSpPr txBox="1"/>
          <p:nvPr/>
        </p:nvSpPr>
        <p:spPr>
          <a:xfrm>
            <a:off x="6387238" y="1627993"/>
            <a:ext cx="5670050" cy="585533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6200"/>
              </a:lnSpc>
              <a:defRPr b="1" sz="2500">
                <a:latin typeface="Calibri (MS) Bold"/>
                <a:ea typeface="Calibri (MS) Bold"/>
                <a:cs typeface="Calibri (MS) Bold"/>
                <a:sym typeface="Calibri (MS) Bold"/>
              </a:defRPr>
            </a:pPr>
            <a:r>
              <a:t>National EduTrust of India</a:t>
            </a:r>
            <a:r>
              <a:rPr b="0">
                <a:latin typeface="Calibri (MS)"/>
                <a:ea typeface="Calibri (MS)"/>
                <a:cs typeface="Calibri (MS)"/>
                <a:sym typeface="Calibri (MS)"/>
              </a:rPr>
              <a:t> </a:t>
            </a:r>
            <a:endParaRPr b="0">
              <a:latin typeface="Calibri (MS)"/>
              <a:ea typeface="Calibri (MS)"/>
              <a:cs typeface="Calibri (MS)"/>
              <a:sym typeface="Calibri (MS)"/>
            </a:endParaRPr>
          </a:p>
          <a:p>
            <a:pPr algn="ctr">
              <a:lnSpc>
                <a:spcPts val="1700"/>
              </a:lnSpc>
              <a:defRPr b="1" sz="1300">
                <a:latin typeface="Calibri (MS) Bold"/>
                <a:ea typeface="Calibri (MS) Bold"/>
                <a:cs typeface="Calibri (MS) Bold"/>
                <a:sym typeface="Calibri (MS) Bold"/>
              </a:defRPr>
            </a:pPr>
            <a:r>
              <a:t>(Registered under Ministry of Micro, Small and Medium Enterprises, Government of India (UDYAM-CH-01-0039500) </a:t>
            </a:r>
          </a:p>
          <a:p>
            <a:pPr algn="ctr">
              <a:lnSpc>
                <a:spcPts val="5400"/>
              </a:lnSpc>
              <a:defRPr spc="-64" sz="4600">
                <a:solidFill>
                  <a:srgbClr val="385623"/>
                </a:solidFill>
                <a:latin typeface="Open Sans Condensed"/>
                <a:ea typeface="Open Sans Condensed"/>
                <a:cs typeface="Open Sans Condensed"/>
                <a:sym typeface="Open Sans Condensed"/>
              </a:defRPr>
            </a:pPr>
            <a:r>
              <a:t>Certificate of Appreciation </a:t>
            </a:r>
          </a:p>
          <a:p>
            <a:pPr algn="ctr">
              <a:lnSpc>
                <a:spcPts val="2000"/>
              </a:lnSpc>
              <a:defRPr spc="7" sz="1500">
                <a:latin typeface="Calibri (MS)"/>
                <a:ea typeface="Calibri (MS)"/>
                <a:cs typeface="Calibri (MS)"/>
                <a:sym typeface="Calibri (MS)"/>
              </a:defRPr>
            </a:pPr>
            <a:r>
              <a:t>This is to certify that </a:t>
            </a:r>
            <a:r>
              <a:rPr b="1">
                <a:solidFill>
                  <a:srgbClr val="C45911"/>
                </a:solidFill>
                <a:latin typeface="Calibri (MS) Bold"/>
                <a:ea typeface="Calibri (MS) Bold"/>
                <a:cs typeface="Calibri (MS) Bold"/>
                <a:sym typeface="Calibri (MS) Bold"/>
              </a:rPr>
              <a:t>Bharati College, University of Delhi </a:t>
            </a:r>
            <a:r>
              <a:t>has actively participated in the Vriksh Raksha Bandhan initiative organized by the National Edutrust of India. The college engagement in tying Rakhi on trees highlights its commitment to environmental conservation and community involvement. </a:t>
            </a:r>
          </a:p>
          <a:p>
            <a:pPr algn="ctr">
              <a:lnSpc>
                <a:spcPts val="3500"/>
              </a:lnSpc>
              <a:defRPr sz="1500">
                <a:latin typeface="Calibri (MS)"/>
                <a:ea typeface="Calibri (MS)"/>
                <a:cs typeface="Calibri (MS)"/>
                <a:sym typeface="Calibri (MS)"/>
              </a:defRPr>
            </a:pPr>
            <a:r>
              <a:t>This activity was made possible due to the extraordinary leadership of </a:t>
            </a:r>
          </a:p>
          <a:p>
            <a:pPr algn="ctr">
              <a:lnSpc>
                <a:spcPts val="700"/>
              </a:lnSpc>
              <a:defRPr spc="10" sz="1500">
                <a:latin typeface="Calibri (MS)"/>
                <a:ea typeface="Calibri (MS)"/>
                <a:cs typeface="Calibri (MS)"/>
                <a:sym typeface="Calibri (MS)"/>
              </a:defRPr>
            </a:pPr>
            <a:r>
              <a:t>Principal</a:t>
            </a:r>
            <a:r>
              <a:rPr b="1">
                <a:solidFill>
                  <a:srgbClr val="385623"/>
                </a:solidFill>
                <a:latin typeface="Calibri (MS) Bold"/>
                <a:ea typeface="Calibri (MS) Bold"/>
                <a:cs typeface="Calibri (MS) Bold"/>
                <a:sym typeface="Calibri (MS) Bold"/>
              </a:rPr>
              <a:t> Prof. Saloni Gupta, </a:t>
            </a:r>
            <a:r>
              <a:t>the dedicated efforts</a:t>
            </a:r>
            <a:r>
              <a:rPr b="1">
                <a:solidFill>
                  <a:srgbClr val="2F5597"/>
                </a:solidFill>
                <a:latin typeface="Calibri (MS) Bold"/>
                <a:ea typeface="Calibri (MS) Bold"/>
                <a:cs typeface="Calibri (MS) Bold"/>
                <a:sym typeface="Calibri (MS) Bold"/>
              </a:rPr>
              <a:t> </a:t>
            </a:r>
            <a:r>
              <a:t>of </a:t>
            </a:r>
            <a:r>
              <a:rPr b="1">
                <a:solidFill>
                  <a:srgbClr val="2F5597"/>
                </a:solidFill>
                <a:latin typeface="Calibri (MS) Bold"/>
                <a:ea typeface="Calibri (MS) Bold"/>
                <a:cs typeface="Calibri (MS) Bold"/>
                <a:sym typeface="Calibri (MS) Bold"/>
              </a:rPr>
              <a:t>Dr Priyambada </a:t>
            </a:r>
            <a:endParaRPr b="1">
              <a:solidFill>
                <a:srgbClr val="2F5597"/>
              </a:solidFill>
              <a:latin typeface="Calibri (MS) Bold"/>
              <a:ea typeface="Calibri (MS) Bold"/>
              <a:cs typeface="Calibri (MS) Bold"/>
              <a:sym typeface="Calibri (MS) Bold"/>
            </a:endParaRPr>
          </a:p>
          <a:p>
            <a:pPr algn="ctr">
              <a:lnSpc>
                <a:spcPts val="3200"/>
              </a:lnSpc>
              <a:defRPr b="1" spc="1" sz="1500">
                <a:solidFill>
                  <a:srgbClr val="2F5597"/>
                </a:solidFill>
                <a:latin typeface="Calibri (MS) Bold"/>
                <a:ea typeface="Calibri (MS) Bold"/>
                <a:cs typeface="Calibri (MS) Bold"/>
                <a:sym typeface="Calibri (MS) Bold"/>
              </a:defRPr>
            </a:pPr>
            <a:r>
              <a:t>Patri </a:t>
            </a:r>
            <a:r>
              <a:rPr b="0">
                <a:solidFill>
                  <a:srgbClr val="000000"/>
                </a:solidFill>
                <a:latin typeface="Calibri (MS)"/>
                <a:ea typeface="Calibri (MS)"/>
                <a:cs typeface="Calibri (MS)"/>
                <a:sym typeface="Calibri (MS)"/>
              </a:rPr>
              <a:t>Nodal Officer</a:t>
            </a:r>
            <a:r>
              <a:rPr>
                <a:solidFill>
                  <a:srgbClr val="4472C4"/>
                </a:solidFill>
              </a:rPr>
              <a:t>, </a:t>
            </a:r>
            <a:r>
              <a:rPr b="0">
                <a:solidFill>
                  <a:srgbClr val="000000"/>
                </a:solidFill>
                <a:latin typeface="Calibri (MS)"/>
                <a:ea typeface="Calibri (MS)"/>
                <a:cs typeface="Calibri (MS)"/>
                <a:sym typeface="Calibri (MS)"/>
              </a:rPr>
              <a:t>supportive faculty members, and the enthusiastic </a:t>
            </a:r>
            <a:endParaRPr b="0">
              <a:solidFill>
                <a:srgbClr val="000000"/>
              </a:solidFill>
              <a:latin typeface="Calibri (MS)"/>
              <a:ea typeface="Calibri (MS)"/>
              <a:cs typeface="Calibri (MS)"/>
              <a:sym typeface="Calibri (MS)"/>
            </a:endParaRPr>
          </a:p>
          <a:p>
            <a:pPr algn="ctr">
              <a:lnSpc>
                <a:spcPts val="700"/>
              </a:lnSpc>
              <a:defRPr spc="1" sz="1500">
                <a:latin typeface="Calibri (MS)"/>
                <a:ea typeface="Calibri (MS)"/>
                <a:cs typeface="Calibri (MS)"/>
                <a:sym typeface="Calibri (MS)"/>
              </a:defRPr>
            </a:pPr>
            <a:r>
              <a:t>participation of students. </a:t>
            </a:r>
          </a:p>
        </p:txBody>
      </p:sp>
      <p:sp>
        <p:nvSpPr>
          <p:cNvPr id="399" name="TextBox 7"/>
          <p:cNvSpPr txBox="1"/>
          <p:nvPr/>
        </p:nvSpPr>
        <p:spPr>
          <a:xfrm>
            <a:off x="6387238" y="2822314"/>
            <a:ext cx="19603"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700"/>
              </a:lnSpc>
              <a:defRPr sz="600">
                <a:latin typeface="Calibri (MS)"/>
                <a:ea typeface="Calibri (MS)"/>
                <a:cs typeface="Calibri (MS)"/>
                <a:sym typeface="Calibri (MS)"/>
              </a:defRPr>
            </a:lvl1pPr>
          </a:lstStyle>
          <a:p>
            <a:pPr/>
            <a:r>
              <a:t> </a:t>
            </a:r>
          </a:p>
        </p:txBody>
      </p:sp>
      <p:sp>
        <p:nvSpPr>
          <p:cNvPr id="400" name="TextBox 8"/>
          <p:cNvSpPr txBox="1"/>
          <p:nvPr/>
        </p:nvSpPr>
        <p:spPr>
          <a:xfrm>
            <a:off x="6387238" y="9080759"/>
            <a:ext cx="2487588" cy="68389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1800"/>
              </a:lnSpc>
              <a:defRPr b="1" spc="1" sz="1500">
                <a:latin typeface="Calibri (MS) Bold"/>
                <a:ea typeface="Calibri (MS) Bold"/>
                <a:cs typeface="Calibri (MS) Bold"/>
                <a:sym typeface="Calibri (MS) Bold"/>
              </a:defRPr>
            </a:pPr>
            <a:r>
              <a:t>Certificate No: NEI/VRB/8179 Date of Issue:19.08.2024</a:t>
            </a:r>
            <a:r>
              <a:rPr b="0">
                <a:latin typeface="Calibri (MS)"/>
                <a:ea typeface="Calibri (MS)"/>
                <a:cs typeface="Calibri (MS)"/>
                <a:sym typeface="Calibri (MS)"/>
              </a:rPr>
              <a:t> </a:t>
            </a:r>
          </a:p>
        </p:txBody>
      </p:sp>
      <p:sp>
        <p:nvSpPr>
          <p:cNvPr id="401" name="TextBox 9"/>
          <p:cNvSpPr txBox="1"/>
          <p:nvPr/>
        </p:nvSpPr>
        <p:spPr>
          <a:xfrm>
            <a:off x="9026849" y="7287199"/>
            <a:ext cx="44951" cy="24701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2000"/>
              </a:lnSpc>
              <a:defRPr b="1" spc="1" sz="1500">
                <a:latin typeface="Calibri (MS) Bold"/>
                <a:ea typeface="Calibri (MS) Bold"/>
                <a:cs typeface="Calibri (MS) Bold"/>
                <a:sym typeface="Calibri (MS) Bold"/>
              </a:defRPr>
            </a:lvl1pPr>
          </a:lstStyle>
          <a:p>
            <a:pPr/>
            <a:r>
              <a:t> </a:t>
            </a:r>
          </a:p>
        </p:txBody>
      </p:sp>
      <p:sp>
        <p:nvSpPr>
          <p:cNvPr id="402" name="TextBox 10"/>
          <p:cNvSpPr txBox="1"/>
          <p:nvPr/>
        </p:nvSpPr>
        <p:spPr>
          <a:xfrm>
            <a:off x="10038816" y="7287199"/>
            <a:ext cx="1919315" cy="75501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2000"/>
              </a:lnSpc>
              <a:defRPr b="1" spc="1" sz="1500">
                <a:latin typeface="Calibri (MS) Bold"/>
                <a:ea typeface="Calibri (MS) Bold"/>
                <a:cs typeface="Calibri (MS) Bold"/>
                <a:sym typeface="Calibri (MS) Bold"/>
              </a:defRPr>
            </a:lvl1pPr>
          </a:lstStyle>
          <a:p>
            <a:pPr/>
            <a:r>
              <a:t>Mr. Samarth Sharma Chief Executive Officer </a:t>
            </a:r>
          </a:p>
        </p:txBody>
      </p:sp>
      <p:sp>
        <p:nvSpPr>
          <p:cNvPr id="403" name="TextBox 11"/>
          <p:cNvSpPr txBox="1"/>
          <p:nvPr/>
        </p:nvSpPr>
        <p:spPr>
          <a:xfrm>
            <a:off x="17187887" y="9210675"/>
            <a:ext cx="295226"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latin typeface="Canva Sans"/>
                <a:ea typeface="Canva Sans"/>
                <a:cs typeface="Canva Sans"/>
                <a:sym typeface="Canva Sans"/>
              </a:defRPr>
            </a:lvl1pPr>
          </a:lstStyle>
          <a:p>
            <a:pPr/>
            <a:r>
              <a:t>18</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Freeform 2"/>
          <p:cNvSpPr/>
          <p:nvPr/>
        </p:nvSpPr>
        <p:spPr>
          <a:xfrm flipH="1" flipV="1">
            <a:off x="0" y="0"/>
            <a:ext cx="18288000" cy="10287000"/>
          </a:xfrm>
          <a:prstGeom prst="rect">
            <a:avLst/>
          </a:prstGeom>
          <a:blipFill>
            <a:blip r:embed="rId2"/>
            <a:stretch>
              <a:fillRect/>
            </a:stretch>
          </a:blipFill>
          <a:ln w="12700">
            <a:miter lim="400000"/>
          </a:ln>
        </p:spPr>
        <p:txBody>
          <a:bodyPr lIns="45719" rIns="45719"/>
          <a:lstStyle/>
          <a:p>
            <a:pPr/>
          </a:p>
        </p:txBody>
      </p:sp>
      <p:sp>
        <p:nvSpPr>
          <p:cNvPr id="406" name="Freeform 3"/>
          <p:cNvSpPr/>
          <p:nvPr/>
        </p:nvSpPr>
        <p:spPr>
          <a:xfrm>
            <a:off x="8435419" y="3691728"/>
            <a:ext cx="9322086" cy="5982620"/>
          </a:xfrm>
          <a:prstGeom prst="rect">
            <a:avLst/>
          </a:prstGeom>
          <a:blipFill>
            <a:blip r:embed="rId3"/>
            <a:stretch>
              <a:fillRect/>
            </a:stretch>
          </a:blipFill>
          <a:ln w="12700">
            <a:miter lim="400000"/>
          </a:ln>
        </p:spPr>
        <p:txBody>
          <a:bodyPr lIns="45719" rIns="45719"/>
          <a:lstStyle/>
          <a:p>
            <a:pPr/>
          </a:p>
        </p:txBody>
      </p:sp>
      <p:sp>
        <p:nvSpPr>
          <p:cNvPr id="407" name="Freeform 5"/>
          <p:cNvSpPr/>
          <p:nvPr/>
        </p:nvSpPr>
        <p:spPr>
          <a:xfrm>
            <a:off x="9105555" y="3510345"/>
            <a:ext cx="380329" cy="362732"/>
          </a:xfrm>
          <a:prstGeom prst="ellipse">
            <a:avLst/>
          </a:prstGeom>
          <a:solidFill>
            <a:srgbClr val="1C5739"/>
          </a:solidFill>
          <a:ln w="12700">
            <a:miter lim="400000"/>
          </a:ln>
        </p:spPr>
        <p:txBody>
          <a:bodyPr lIns="45719" rIns="45719"/>
          <a:lstStyle/>
          <a:p>
            <a:pPr/>
          </a:p>
        </p:txBody>
      </p:sp>
      <p:sp>
        <p:nvSpPr>
          <p:cNvPr id="408" name="Freeform 7"/>
          <p:cNvSpPr/>
          <p:nvPr/>
        </p:nvSpPr>
        <p:spPr>
          <a:xfrm>
            <a:off x="8435419" y="1355252"/>
            <a:ext cx="1720155" cy="20643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14" y="0"/>
                </a:moveTo>
                <a:cubicBezTo>
                  <a:pt x="4775" y="0"/>
                  <a:pt x="0" y="3979"/>
                  <a:pt x="0" y="9095"/>
                </a:cubicBezTo>
                <a:cubicBezTo>
                  <a:pt x="0" y="13263"/>
                  <a:pt x="3411" y="16863"/>
                  <a:pt x="8185" y="17811"/>
                </a:cubicBezTo>
                <a:cubicBezTo>
                  <a:pt x="10914" y="21600"/>
                  <a:pt x="10914" y="21600"/>
                  <a:pt x="10914" y="21600"/>
                </a:cubicBezTo>
                <a:cubicBezTo>
                  <a:pt x="13415" y="17811"/>
                  <a:pt x="13415" y="17811"/>
                  <a:pt x="13415" y="17811"/>
                </a:cubicBezTo>
                <a:cubicBezTo>
                  <a:pt x="18189" y="16863"/>
                  <a:pt x="21600" y="13263"/>
                  <a:pt x="21600" y="9095"/>
                </a:cubicBezTo>
                <a:cubicBezTo>
                  <a:pt x="21599" y="3979"/>
                  <a:pt x="16825" y="0"/>
                  <a:pt x="10914" y="0"/>
                </a:cubicBezTo>
                <a:close/>
                <a:moveTo>
                  <a:pt x="10914" y="16674"/>
                </a:moveTo>
                <a:cubicBezTo>
                  <a:pt x="5912" y="16674"/>
                  <a:pt x="1819" y="13263"/>
                  <a:pt x="1819" y="9095"/>
                </a:cubicBezTo>
                <a:cubicBezTo>
                  <a:pt x="1819" y="4926"/>
                  <a:pt x="5912" y="1515"/>
                  <a:pt x="10914" y="1515"/>
                </a:cubicBezTo>
                <a:cubicBezTo>
                  <a:pt x="15916" y="1515"/>
                  <a:pt x="19781" y="4926"/>
                  <a:pt x="19781" y="9095"/>
                </a:cubicBezTo>
                <a:cubicBezTo>
                  <a:pt x="19781" y="13263"/>
                  <a:pt x="15916" y="16674"/>
                  <a:pt x="10914" y="16674"/>
                </a:cubicBezTo>
                <a:close/>
              </a:path>
            </a:pathLst>
          </a:custGeom>
          <a:solidFill>
            <a:srgbClr val="1C5739"/>
          </a:solidFill>
          <a:ln w="12700">
            <a:miter lim="400000"/>
          </a:ln>
        </p:spPr>
        <p:txBody>
          <a:bodyPr lIns="45719" rIns="45719"/>
          <a:lstStyle/>
          <a:p>
            <a:pPr/>
          </a:p>
        </p:txBody>
      </p:sp>
      <p:sp>
        <p:nvSpPr>
          <p:cNvPr id="409" name="Freeform 8"/>
          <p:cNvSpPr/>
          <p:nvPr/>
        </p:nvSpPr>
        <p:spPr>
          <a:xfrm>
            <a:off x="8836955" y="1578096"/>
            <a:ext cx="917030" cy="1101236"/>
          </a:xfrm>
          <a:prstGeom prst="rect">
            <a:avLst/>
          </a:prstGeom>
          <a:blipFill>
            <a:blip r:embed="rId4"/>
            <a:stretch>
              <a:fillRect/>
            </a:stretch>
          </a:blipFill>
          <a:ln w="12700">
            <a:miter lim="400000"/>
          </a:ln>
        </p:spPr>
        <p:txBody>
          <a:bodyPr lIns="45719" rIns="45719"/>
          <a:lstStyle/>
          <a:p>
            <a:pPr/>
          </a:p>
        </p:txBody>
      </p:sp>
      <p:sp>
        <p:nvSpPr>
          <p:cNvPr id="410" name="Freeform 10"/>
          <p:cNvSpPr/>
          <p:nvPr/>
        </p:nvSpPr>
        <p:spPr>
          <a:xfrm>
            <a:off x="11474750" y="3510345"/>
            <a:ext cx="380330" cy="362732"/>
          </a:xfrm>
          <a:prstGeom prst="ellipse">
            <a:avLst/>
          </a:prstGeom>
          <a:solidFill>
            <a:srgbClr val="1C5739"/>
          </a:solidFill>
          <a:ln w="12700">
            <a:miter lim="400000"/>
          </a:ln>
        </p:spPr>
        <p:txBody>
          <a:bodyPr lIns="45719" rIns="45719"/>
          <a:lstStyle/>
          <a:p>
            <a:pPr/>
          </a:p>
        </p:txBody>
      </p:sp>
      <p:sp>
        <p:nvSpPr>
          <p:cNvPr id="411" name="Freeform 12"/>
          <p:cNvSpPr/>
          <p:nvPr/>
        </p:nvSpPr>
        <p:spPr>
          <a:xfrm>
            <a:off x="10804614" y="1355252"/>
            <a:ext cx="1720156" cy="20643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14" y="0"/>
                </a:moveTo>
                <a:cubicBezTo>
                  <a:pt x="4775" y="0"/>
                  <a:pt x="0" y="3979"/>
                  <a:pt x="0" y="9095"/>
                </a:cubicBezTo>
                <a:cubicBezTo>
                  <a:pt x="0" y="13263"/>
                  <a:pt x="3411" y="16863"/>
                  <a:pt x="8185" y="17811"/>
                </a:cubicBezTo>
                <a:cubicBezTo>
                  <a:pt x="10914" y="21600"/>
                  <a:pt x="10914" y="21600"/>
                  <a:pt x="10914" y="21600"/>
                </a:cubicBezTo>
                <a:cubicBezTo>
                  <a:pt x="13415" y="17811"/>
                  <a:pt x="13415" y="17811"/>
                  <a:pt x="13415" y="17811"/>
                </a:cubicBezTo>
                <a:cubicBezTo>
                  <a:pt x="18189" y="16863"/>
                  <a:pt x="21600" y="13263"/>
                  <a:pt x="21600" y="9095"/>
                </a:cubicBezTo>
                <a:cubicBezTo>
                  <a:pt x="21599" y="3979"/>
                  <a:pt x="16825" y="0"/>
                  <a:pt x="10914" y="0"/>
                </a:cubicBezTo>
                <a:close/>
                <a:moveTo>
                  <a:pt x="10914" y="16674"/>
                </a:moveTo>
                <a:cubicBezTo>
                  <a:pt x="5912" y="16674"/>
                  <a:pt x="1819" y="13263"/>
                  <a:pt x="1819" y="9095"/>
                </a:cubicBezTo>
                <a:cubicBezTo>
                  <a:pt x="1819" y="4926"/>
                  <a:pt x="5912" y="1515"/>
                  <a:pt x="10914" y="1515"/>
                </a:cubicBezTo>
                <a:cubicBezTo>
                  <a:pt x="15916" y="1515"/>
                  <a:pt x="19781" y="4926"/>
                  <a:pt x="19781" y="9095"/>
                </a:cubicBezTo>
                <a:cubicBezTo>
                  <a:pt x="19781" y="13263"/>
                  <a:pt x="15916" y="16674"/>
                  <a:pt x="10914" y="16674"/>
                </a:cubicBezTo>
                <a:close/>
              </a:path>
            </a:pathLst>
          </a:custGeom>
          <a:solidFill>
            <a:srgbClr val="1C5739"/>
          </a:solidFill>
          <a:ln w="12700">
            <a:miter lim="400000"/>
          </a:ln>
        </p:spPr>
        <p:txBody>
          <a:bodyPr lIns="45719" rIns="45719"/>
          <a:lstStyle/>
          <a:p>
            <a:pPr/>
          </a:p>
        </p:txBody>
      </p:sp>
      <p:sp>
        <p:nvSpPr>
          <p:cNvPr id="412" name="Freeform 14"/>
          <p:cNvSpPr/>
          <p:nvPr/>
        </p:nvSpPr>
        <p:spPr>
          <a:xfrm>
            <a:off x="13842043" y="3510345"/>
            <a:ext cx="380330" cy="362732"/>
          </a:xfrm>
          <a:prstGeom prst="ellipse">
            <a:avLst/>
          </a:prstGeom>
          <a:solidFill>
            <a:srgbClr val="1C5739"/>
          </a:solidFill>
          <a:ln w="12700">
            <a:miter lim="400000"/>
          </a:ln>
        </p:spPr>
        <p:txBody>
          <a:bodyPr lIns="45719" rIns="45719"/>
          <a:lstStyle/>
          <a:p>
            <a:pPr/>
          </a:p>
        </p:txBody>
      </p:sp>
      <p:sp>
        <p:nvSpPr>
          <p:cNvPr id="413" name="Freeform 16"/>
          <p:cNvSpPr/>
          <p:nvPr/>
        </p:nvSpPr>
        <p:spPr>
          <a:xfrm>
            <a:off x="13171907" y="1355252"/>
            <a:ext cx="1720155" cy="20643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14" y="0"/>
                </a:moveTo>
                <a:cubicBezTo>
                  <a:pt x="4775" y="0"/>
                  <a:pt x="0" y="3979"/>
                  <a:pt x="0" y="9095"/>
                </a:cubicBezTo>
                <a:cubicBezTo>
                  <a:pt x="0" y="13263"/>
                  <a:pt x="3411" y="16863"/>
                  <a:pt x="8185" y="17811"/>
                </a:cubicBezTo>
                <a:cubicBezTo>
                  <a:pt x="10914" y="21600"/>
                  <a:pt x="10914" y="21600"/>
                  <a:pt x="10914" y="21600"/>
                </a:cubicBezTo>
                <a:cubicBezTo>
                  <a:pt x="13415" y="17811"/>
                  <a:pt x="13415" y="17811"/>
                  <a:pt x="13415" y="17811"/>
                </a:cubicBezTo>
                <a:cubicBezTo>
                  <a:pt x="18189" y="16863"/>
                  <a:pt x="21600" y="13263"/>
                  <a:pt x="21600" y="9095"/>
                </a:cubicBezTo>
                <a:cubicBezTo>
                  <a:pt x="21599" y="3979"/>
                  <a:pt x="16825" y="0"/>
                  <a:pt x="10914" y="0"/>
                </a:cubicBezTo>
                <a:close/>
                <a:moveTo>
                  <a:pt x="10914" y="16674"/>
                </a:moveTo>
                <a:cubicBezTo>
                  <a:pt x="5912" y="16674"/>
                  <a:pt x="1819" y="13263"/>
                  <a:pt x="1819" y="9095"/>
                </a:cubicBezTo>
                <a:cubicBezTo>
                  <a:pt x="1819" y="4926"/>
                  <a:pt x="5912" y="1515"/>
                  <a:pt x="10914" y="1515"/>
                </a:cubicBezTo>
                <a:cubicBezTo>
                  <a:pt x="15916" y="1515"/>
                  <a:pt x="19781" y="4926"/>
                  <a:pt x="19781" y="9095"/>
                </a:cubicBezTo>
                <a:cubicBezTo>
                  <a:pt x="19781" y="13263"/>
                  <a:pt x="15916" y="16674"/>
                  <a:pt x="10914" y="16674"/>
                </a:cubicBezTo>
                <a:close/>
              </a:path>
            </a:pathLst>
          </a:custGeom>
          <a:solidFill>
            <a:srgbClr val="1C5739"/>
          </a:solidFill>
          <a:ln w="12700">
            <a:miter lim="400000"/>
          </a:ln>
        </p:spPr>
        <p:txBody>
          <a:bodyPr lIns="45719" rIns="45719"/>
          <a:lstStyle/>
          <a:p>
            <a:pPr/>
          </a:p>
        </p:txBody>
      </p:sp>
      <p:sp>
        <p:nvSpPr>
          <p:cNvPr id="414" name="Freeform 18"/>
          <p:cNvSpPr/>
          <p:nvPr/>
        </p:nvSpPr>
        <p:spPr>
          <a:xfrm>
            <a:off x="16209334" y="3510345"/>
            <a:ext cx="380330" cy="362732"/>
          </a:xfrm>
          <a:prstGeom prst="ellipse">
            <a:avLst/>
          </a:prstGeom>
          <a:solidFill>
            <a:srgbClr val="1C5739"/>
          </a:solidFill>
          <a:ln w="12700">
            <a:miter lim="400000"/>
          </a:ln>
        </p:spPr>
        <p:txBody>
          <a:bodyPr lIns="45719" rIns="45719"/>
          <a:lstStyle/>
          <a:p>
            <a:pPr/>
          </a:p>
        </p:txBody>
      </p:sp>
      <p:sp>
        <p:nvSpPr>
          <p:cNvPr id="415" name="Freeform 20"/>
          <p:cNvSpPr/>
          <p:nvPr/>
        </p:nvSpPr>
        <p:spPr>
          <a:xfrm>
            <a:off x="15539198" y="1355252"/>
            <a:ext cx="1720155" cy="20643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14" y="0"/>
                </a:moveTo>
                <a:cubicBezTo>
                  <a:pt x="4775" y="0"/>
                  <a:pt x="0" y="3979"/>
                  <a:pt x="0" y="9095"/>
                </a:cubicBezTo>
                <a:cubicBezTo>
                  <a:pt x="0" y="13263"/>
                  <a:pt x="3411" y="16863"/>
                  <a:pt x="8185" y="17811"/>
                </a:cubicBezTo>
                <a:cubicBezTo>
                  <a:pt x="10914" y="21600"/>
                  <a:pt x="10914" y="21600"/>
                  <a:pt x="10914" y="21600"/>
                </a:cubicBezTo>
                <a:cubicBezTo>
                  <a:pt x="13415" y="17811"/>
                  <a:pt x="13415" y="17811"/>
                  <a:pt x="13415" y="17811"/>
                </a:cubicBezTo>
                <a:cubicBezTo>
                  <a:pt x="18189" y="16863"/>
                  <a:pt x="21600" y="13263"/>
                  <a:pt x="21600" y="9095"/>
                </a:cubicBezTo>
                <a:cubicBezTo>
                  <a:pt x="21599" y="3979"/>
                  <a:pt x="16825" y="0"/>
                  <a:pt x="10914" y="0"/>
                </a:cubicBezTo>
                <a:close/>
                <a:moveTo>
                  <a:pt x="10914" y="16674"/>
                </a:moveTo>
                <a:cubicBezTo>
                  <a:pt x="5912" y="16674"/>
                  <a:pt x="1819" y="13263"/>
                  <a:pt x="1819" y="9095"/>
                </a:cubicBezTo>
                <a:cubicBezTo>
                  <a:pt x="1819" y="4926"/>
                  <a:pt x="5912" y="1515"/>
                  <a:pt x="10914" y="1515"/>
                </a:cubicBezTo>
                <a:cubicBezTo>
                  <a:pt x="15916" y="1515"/>
                  <a:pt x="19781" y="4926"/>
                  <a:pt x="19781" y="9095"/>
                </a:cubicBezTo>
                <a:cubicBezTo>
                  <a:pt x="19781" y="13263"/>
                  <a:pt x="15916" y="16674"/>
                  <a:pt x="10914" y="16674"/>
                </a:cubicBezTo>
                <a:close/>
              </a:path>
            </a:pathLst>
          </a:custGeom>
          <a:solidFill>
            <a:srgbClr val="1C5739"/>
          </a:solidFill>
          <a:ln w="12700">
            <a:miter lim="400000"/>
          </a:ln>
        </p:spPr>
        <p:txBody>
          <a:bodyPr lIns="45719" rIns="45719"/>
          <a:lstStyle/>
          <a:p>
            <a:pPr/>
          </a:p>
        </p:txBody>
      </p:sp>
      <p:sp>
        <p:nvSpPr>
          <p:cNvPr id="416" name="Freeform 21"/>
          <p:cNvSpPr/>
          <p:nvPr/>
        </p:nvSpPr>
        <p:spPr>
          <a:xfrm>
            <a:off x="11119111" y="1694323"/>
            <a:ext cx="974600" cy="988986"/>
          </a:xfrm>
          <a:prstGeom prst="rect">
            <a:avLst/>
          </a:prstGeom>
          <a:blipFill>
            <a:blip r:embed="rId5"/>
            <a:stretch>
              <a:fillRect/>
            </a:stretch>
          </a:blipFill>
          <a:ln w="12700">
            <a:miter lim="400000"/>
          </a:ln>
        </p:spPr>
        <p:txBody>
          <a:bodyPr lIns="45719" rIns="45719"/>
          <a:lstStyle/>
          <a:p>
            <a:pPr/>
          </a:p>
        </p:txBody>
      </p:sp>
      <p:sp>
        <p:nvSpPr>
          <p:cNvPr id="417" name="Freeform 22"/>
          <p:cNvSpPr/>
          <p:nvPr/>
        </p:nvSpPr>
        <p:spPr>
          <a:xfrm>
            <a:off x="13576323" y="1785293"/>
            <a:ext cx="911271" cy="898016"/>
          </a:xfrm>
          <a:prstGeom prst="rect">
            <a:avLst/>
          </a:prstGeom>
          <a:blipFill>
            <a:blip r:embed="rId6"/>
            <a:stretch>
              <a:fillRect/>
            </a:stretch>
          </a:blipFill>
          <a:ln w="12700">
            <a:miter lim="400000"/>
          </a:ln>
        </p:spPr>
        <p:txBody>
          <a:bodyPr lIns="45719" rIns="45719"/>
          <a:lstStyle/>
          <a:p>
            <a:pPr/>
          </a:p>
        </p:txBody>
      </p:sp>
      <p:sp>
        <p:nvSpPr>
          <p:cNvPr id="418" name="Freeform 23"/>
          <p:cNvSpPr/>
          <p:nvPr/>
        </p:nvSpPr>
        <p:spPr>
          <a:xfrm>
            <a:off x="15945575" y="1694323"/>
            <a:ext cx="879298" cy="988986"/>
          </a:xfrm>
          <a:prstGeom prst="rect">
            <a:avLst/>
          </a:prstGeom>
          <a:blipFill>
            <a:blip r:embed="rId7"/>
            <a:stretch>
              <a:fillRect/>
            </a:stretch>
          </a:blipFill>
          <a:ln w="12700">
            <a:miter lim="400000"/>
          </a:ln>
        </p:spPr>
        <p:txBody>
          <a:bodyPr lIns="45719" rIns="45719"/>
          <a:lstStyle/>
          <a:p>
            <a:pPr/>
          </a:p>
        </p:txBody>
      </p:sp>
      <p:sp>
        <p:nvSpPr>
          <p:cNvPr id="419" name="TextBox 24"/>
          <p:cNvSpPr txBox="1"/>
          <p:nvPr/>
        </p:nvSpPr>
        <p:spPr>
          <a:xfrm>
            <a:off x="1342994" y="999526"/>
            <a:ext cx="6444725" cy="22348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5800"/>
              </a:lnSpc>
              <a:defRPr b="1" spc="207" sz="5900">
                <a:solidFill>
                  <a:srgbClr val="040506"/>
                </a:solidFill>
                <a:latin typeface="Poppins Bold"/>
                <a:ea typeface="Poppins Bold"/>
                <a:cs typeface="Poppins Bold"/>
                <a:sym typeface="Poppins Bold"/>
              </a:defRPr>
            </a:lvl1pPr>
          </a:lstStyle>
          <a:p>
            <a:pPr/>
            <a:r>
              <a:t>Innovative Teaching Pedagogy</a:t>
            </a:r>
          </a:p>
        </p:txBody>
      </p:sp>
      <p:sp>
        <p:nvSpPr>
          <p:cNvPr id="420" name="Freeform 25"/>
          <p:cNvSpPr/>
          <p:nvPr/>
        </p:nvSpPr>
        <p:spPr>
          <a:xfrm rot="10800000">
            <a:off x="-305815" y="-323116"/>
            <a:ext cx="8744065" cy="2511932"/>
          </a:xfrm>
          <a:prstGeom prst="rect">
            <a:avLst/>
          </a:prstGeom>
          <a:blipFill>
            <a:blip r:embed="rId8"/>
            <a:stretch>
              <a:fillRect/>
            </a:stretch>
          </a:blipFill>
          <a:ln w="12700">
            <a:miter lim="400000"/>
          </a:ln>
        </p:spPr>
        <p:txBody>
          <a:bodyPr lIns="45719" rIns="45719"/>
          <a:lstStyle/>
          <a:p>
            <a:pPr/>
          </a:p>
        </p:txBody>
      </p:sp>
      <p:grpSp>
        <p:nvGrpSpPr>
          <p:cNvPr id="423" name="Group 26"/>
          <p:cNvGrpSpPr/>
          <p:nvPr/>
        </p:nvGrpSpPr>
        <p:grpSpPr>
          <a:xfrm>
            <a:off x="5862854" y="1154925"/>
            <a:ext cx="2410932" cy="2718189"/>
            <a:chOff x="0" y="0"/>
            <a:chExt cx="2410930" cy="2718187"/>
          </a:xfrm>
        </p:grpSpPr>
        <p:sp>
          <p:nvSpPr>
            <p:cNvPr id="421" name="Freeform 27"/>
            <p:cNvSpPr/>
            <p:nvPr/>
          </p:nvSpPr>
          <p:spPr>
            <a:xfrm>
              <a:off x="-1" y="0"/>
              <a:ext cx="2410932" cy="2718188"/>
            </a:xfrm>
            <a:prstGeom prst="rect">
              <a:avLst/>
            </a:prstGeom>
            <a:solidFill>
              <a:srgbClr val="F9D549"/>
            </a:solidFill>
            <a:ln w="12700" cap="flat">
              <a:noFill/>
              <a:miter lim="400000"/>
            </a:ln>
            <a:effectLst/>
          </p:spPr>
          <p:txBody>
            <a:bodyPr wrap="square" lIns="45719" tIns="45719" rIns="45719" bIns="45719" numCol="1" anchor="t">
              <a:noAutofit/>
            </a:bodyPr>
            <a:lstStyle/>
            <a:p>
              <a:pPr/>
            </a:p>
          </p:txBody>
        </p:sp>
        <p:sp>
          <p:nvSpPr>
            <p:cNvPr id="422" name="TextBox 28"/>
            <p:cNvSpPr txBox="1"/>
            <p:nvPr/>
          </p:nvSpPr>
          <p:spPr>
            <a:xfrm>
              <a:off x="0" y="921420"/>
              <a:ext cx="2410931" cy="8030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lnSpc>
                  <a:spcPts val="2800"/>
                </a:lnSpc>
                <a:defRPr sz="2100">
                  <a:latin typeface="Open Sauce"/>
                  <a:ea typeface="Open Sauce"/>
                  <a:cs typeface="Open Sauce"/>
                  <a:sym typeface="Open Sauce"/>
                </a:defRPr>
              </a:lvl1pPr>
            </a:lstStyle>
            <a:p>
              <a:pPr/>
              <a:r>
                <a:t>Problem-based learning</a:t>
              </a:r>
            </a:p>
          </p:txBody>
        </p:sp>
      </p:grpSp>
      <p:sp>
        <p:nvSpPr>
          <p:cNvPr id="424" name="TextBox 29"/>
          <p:cNvSpPr txBox="1"/>
          <p:nvPr/>
        </p:nvSpPr>
        <p:spPr>
          <a:xfrm>
            <a:off x="1825046" y="4205677"/>
            <a:ext cx="6215643" cy="53758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4400"/>
              </a:lnSpc>
              <a:defRPr b="1" spc="312" sz="3100">
                <a:solidFill>
                  <a:srgbClr val="231F20"/>
                </a:solidFill>
                <a:latin typeface="Open Sauce Bold"/>
                <a:ea typeface="Open Sauce Bold"/>
                <a:cs typeface="Open Sauce Bold"/>
                <a:sym typeface="Open Sauce Bold"/>
              </a:defRPr>
            </a:lvl1pPr>
          </a:lstStyle>
          <a:p>
            <a:pPr/>
            <a:r>
              <a:t>Project-based learning</a:t>
            </a:r>
          </a:p>
        </p:txBody>
      </p:sp>
      <p:sp>
        <p:nvSpPr>
          <p:cNvPr id="425" name="TextBox 30"/>
          <p:cNvSpPr txBox="1"/>
          <p:nvPr/>
        </p:nvSpPr>
        <p:spPr>
          <a:xfrm>
            <a:off x="847538" y="3714870"/>
            <a:ext cx="3465905" cy="3821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100"/>
              </a:lnSpc>
              <a:defRPr b="1" spc="227" sz="2300">
                <a:solidFill>
                  <a:srgbClr val="397D5A"/>
                </a:solidFill>
                <a:latin typeface="Open Sauce Bold"/>
                <a:ea typeface="Open Sauce Bold"/>
                <a:cs typeface="Open Sauce Bold"/>
                <a:sym typeface="Open Sauce Bold"/>
              </a:defRPr>
            </a:lvl1pPr>
          </a:lstStyle>
          <a:p>
            <a:pPr/>
            <a:r>
              <a:t>01</a:t>
            </a:r>
          </a:p>
        </p:txBody>
      </p:sp>
      <p:sp>
        <p:nvSpPr>
          <p:cNvPr id="426" name="TextBox 31"/>
          <p:cNvSpPr txBox="1"/>
          <p:nvPr/>
        </p:nvSpPr>
        <p:spPr>
          <a:xfrm>
            <a:off x="1825046" y="5536496"/>
            <a:ext cx="6215643" cy="116661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100"/>
              </a:lnSpc>
              <a:defRPr b="1" spc="223" sz="2200">
                <a:solidFill>
                  <a:srgbClr val="231F20"/>
                </a:solidFill>
                <a:latin typeface="Open Sauce Bold"/>
                <a:ea typeface="Open Sauce Bold"/>
                <a:cs typeface="Open Sauce Bold"/>
                <a:sym typeface="Open Sauce Bold"/>
              </a:defRPr>
            </a:lvl1pPr>
          </a:lstStyle>
          <a:p>
            <a:pPr/>
            <a:r>
              <a:t>Experiential learning through field visit, hands-on activities, Field work, Sustainability projects</a:t>
            </a:r>
          </a:p>
        </p:txBody>
      </p:sp>
      <p:sp>
        <p:nvSpPr>
          <p:cNvPr id="427" name="TextBox 32"/>
          <p:cNvSpPr txBox="1"/>
          <p:nvPr/>
        </p:nvSpPr>
        <p:spPr>
          <a:xfrm>
            <a:off x="847538" y="5114924"/>
            <a:ext cx="3465905" cy="38213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100"/>
              </a:lnSpc>
              <a:defRPr b="1" spc="227" sz="2300">
                <a:solidFill>
                  <a:srgbClr val="397D5A"/>
                </a:solidFill>
                <a:latin typeface="Open Sauce Bold"/>
                <a:ea typeface="Open Sauce Bold"/>
                <a:cs typeface="Open Sauce Bold"/>
                <a:sym typeface="Open Sauce Bold"/>
              </a:defRPr>
            </a:lvl1pPr>
          </a:lstStyle>
          <a:p>
            <a:pPr/>
            <a:r>
              <a:t>02</a:t>
            </a:r>
          </a:p>
        </p:txBody>
      </p:sp>
      <p:sp>
        <p:nvSpPr>
          <p:cNvPr id="428" name="TextBox 33"/>
          <p:cNvSpPr txBox="1"/>
          <p:nvPr/>
        </p:nvSpPr>
        <p:spPr>
          <a:xfrm>
            <a:off x="1903976" y="7296446"/>
            <a:ext cx="5696975" cy="4649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800"/>
              </a:lnSpc>
              <a:defRPr b="1" spc="273" sz="2700">
                <a:solidFill>
                  <a:srgbClr val="231F20"/>
                </a:solidFill>
                <a:latin typeface="Open Sauce Bold"/>
                <a:ea typeface="Open Sauce Bold"/>
                <a:cs typeface="Open Sauce Bold"/>
                <a:sym typeface="Open Sauce Bold"/>
              </a:defRPr>
            </a:lvl1pPr>
          </a:lstStyle>
          <a:p>
            <a:pPr/>
            <a:r>
              <a:t>Technological Integration</a:t>
            </a:r>
          </a:p>
        </p:txBody>
      </p:sp>
      <p:sp>
        <p:nvSpPr>
          <p:cNvPr id="429" name="TextBox 34"/>
          <p:cNvSpPr txBox="1"/>
          <p:nvPr/>
        </p:nvSpPr>
        <p:spPr>
          <a:xfrm>
            <a:off x="847538" y="6768093"/>
            <a:ext cx="3465905" cy="3821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100"/>
              </a:lnSpc>
              <a:defRPr b="1" spc="227" sz="2300">
                <a:solidFill>
                  <a:srgbClr val="397D5A"/>
                </a:solidFill>
                <a:latin typeface="Open Sauce Bold"/>
                <a:ea typeface="Open Sauce Bold"/>
                <a:cs typeface="Open Sauce Bold"/>
                <a:sym typeface="Open Sauce Bold"/>
              </a:defRPr>
            </a:lvl1pPr>
          </a:lstStyle>
          <a:p>
            <a:pPr/>
            <a:r>
              <a:t>03</a:t>
            </a:r>
          </a:p>
        </p:txBody>
      </p:sp>
      <p:sp>
        <p:nvSpPr>
          <p:cNvPr id="430" name="TextBox 35"/>
          <p:cNvSpPr txBox="1"/>
          <p:nvPr/>
        </p:nvSpPr>
        <p:spPr>
          <a:xfrm>
            <a:off x="1903976" y="8456832"/>
            <a:ext cx="5696975" cy="12050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200"/>
              </a:lnSpc>
              <a:defRPr b="1" spc="233" sz="2300">
                <a:solidFill>
                  <a:srgbClr val="231F20"/>
                </a:solidFill>
                <a:latin typeface="Open Sauce Bold"/>
                <a:ea typeface="Open Sauce Bold"/>
                <a:cs typeface="Open Sauce Bold"/>
                <a:sym typeface="Open Sauce Bold"/>
              </a:defRPr>
            </a:lvl1pPr>
          </a:lstStyle>
          <a:p>
            <a:pPr/>
            <a:r>
              <a:t>Partnering with communities and civic engagement-Each one teach 10 for Climate Action</a:t>
            </a:r>
          </a:p>
        </p:txBody>
      </p:sp>
      <p:sp>
        <p:nvSpPr>
          <p:cNvPr id="431" name="TextBox 36"/>
          <p:cNvSpPr txBox="1"/>
          <p:nvPr/>
        </p:nvSpPr>
        <p:spPr>
          <a:xfrm>
            <a:off x="847538" y="8099077"/>
            <a:ext cx="3465905" cy="38213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100"/>
              </a:lnSpc>
              <a:defRPr b="1" spc="227" sz="2300">
                <a:solidFill>
                  <a:srgbClr val="397D5A"/>
                </a:solidFill>
                <a:latin typeface="Open Sauce Bold"/>
                <a:ea typeface="Open Sauce Bold"/>
                <a:cs typeface="Open Sauce Bold"/>
                <a:sym typeface="Open Sauce Bold"/>
              </a:defRPr>
            </a:lvl1pPr>
          </a:lstStyle>
          <a:p>
            <a:pPr/>
            <a:r>
              <a:t>04</a:t>
            </a:r>
          </a:p>
        </p:txBody>
      </p:sp>
      <p:sp>
        <p:nvSpPr>
          <p:cNvPr id="432" name="TextBox 37"/>
          <p:cNvSpPr txBox="1"/>
          <p:nvPr/>
        </p:nvSpPr>
        <p:spPr>
          <a:xfrm>
            <a:off x="17187887" y="9210675"/>
            <a:ext cx="295226"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solidFill>
                  <a:srgbClr val="FFFFFF"/>
                </a:solidFill>
                <a:latin typeface="Canva Sans"/>
                <a:ea typeface="Canva Sans"/>
                <a:cs typeface="Canva Sans"/>
                <a:sym typeface="Canva Sans"/>
              </a:defRPr>
            </a:lvl1pPr>
          </a:lstStyle>
          <a:p>
            <a:pPr/>
            <a:r>
              <a:t>19</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DFBFB"/>
        </a:solidFill>
      </p:bgPr>
    </p:bg>
    <p:spTree>
      <p:nvGrpSpPr>
        <p:cNvPr id="1" name=""/>
        <p:cNvGrpSpPr/>
        <p:nvPr/>
      </p:nvGrpSpPr>
      <p:grpSpPr>
        <a:xfrm>
          <a:off x="0" y="0"/>
          <a:ext cx="0" cy="0"/>
          <a:chOff x="0" y="0"/>
          <a:chExt cx="0" cy="0"/>
        </a:xfrm>
      </p:grpSpPr>
      <p:grpSp>
        <p:nvGrpSpPr>
          <p:cNvPr id="110" name="Group 2"/>
          <p:cNvGrpSpPr/>
          <p:nvPr/>
        </p:nvGrpSpPr>
        <p:grpSpPr>
          <a:xfrm>
            <a:off x="3927119" y="1415446"/>
            <a:ext cx="852865" cy="7972746"/>
            <a:chOff x="0" y="0"/>
            <a:chExt cx="852864" cy="7972744"/>
          </a:xfrm>
        </p:grpSpPr>
        <p:sp>
          <p:nvSpPr>
            <p:cNvPr id="108" name="Freeform 3"/>
            <p:cNvSpPr/>
            <p:nvPr/>
          </p:nvSpPr>
          <p:spPr>
            <a:xfrm>
              <a:off x="-1" y="-1"/>
              <a:ext cx="852866" cy="79727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3664" y="0"/>
                    <a:pt x="16411" y="122"/>
                    <a:pt x="18437" y="338"/>
                  </a:cubicBezTo>
                  <a:cubicBezTo>
                    <a:pt x="20462" y="555"/>
                    <a:pt x="21600" y="849"/>
                    <a:pt x="21600" y="1155"/>
                  </a:cubicBezTo>
                  <a:lnTo>
                    <a:pt x="21600" y="20445"/>
                  </a:lnTo>
                  <a:cubicBezTo>
                    <a:pt x="21600" y="21083"/>
                    <a:pt x="16765" y="21600"/>
                    <a:pt x="10800" y="21600"/>
                  </a:cubicBezTo>
                  <a:cubicBezTo>
                    <a:pt x="7936" y="21600"/>
                    <a:pt x="5189" y="21478"/>
                    <a:pt x="3163" y="21262"/>
                  </a:cubicBezTo>
                  <a:cubicBezTo>
                    <a:pt x="1138" y="21045"/>
                    <a:pt x="0" y="20751"/>
                    <a:pt x="0" y="20445"/>
                  </a:cubicBezTo>
                  <a:lnTo>
                    <a:pt x="0" y="1155"/>
                  </a:lnTo>
                  <a:cubicBezTo>
                    <a:pt x="0" y="517"/>
                    <a:pt x="4835" y="0"/>
                    <a:pt x="10800" y="0"/>
                  </a:cubicBezTo>
                  <a:close/>
                </a:path>
              </a:pathLst>
            </a:custGeom>
            <a:solidFill>
              <a:srgbClr val="1C5739"/>
            </a:solidFill>
            <a:ln w="12700" cap="flat">
              <a:noFill/>
              <a:miter lim="400000"/>
            </a:ln>
            <a:effectLst/>
          </p:spPr>
          <p:txBody>
            <a:bodyPr wrap="square" lIns="45719" tIns="45719" rIns="45719" bIns="45719" numCol="1" anchor="t">
              <a:noAutofit/>
            </a:bodyPr>
            <a:lstStyle/>
            <a:p>
              <a:pPr/>
            </a:p>
          </p:txBody>
        </p:sp>
        <p:sp>
          <p:nvSpPr>
            <p:cNvPr id="109" name="TextBox 4"/>
            <p:cNvSpPr txBox="1"/>
            <p:nvPr/>
          </p:nvSpPr>
          <p:spPr>
            <a:xfrm>
              <a:off x="-1" y="798359"/>
              <a:ext cx="852866" cy="59058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algn="ctr">
                <a:lnSpc>
                  <a:spcPts val="3900"/>
                </a:lnSpc>
                <a:defRPr b="1" spc="127" sz="2100">
                  <a:solidFill>
                    <a:srgbClr val="FDFBFB"/>
                  </a:solidFill>
                  <a:latin typeface="Open Sauce Bold"/>
                  <a:ea typeface="Open Sauce Bold"/>
                  <a:cs typeface="Open Sauce Bold"/>
                  <a:sym typeface="Open Sauce Bold"/>
                </a:defRPr>
              </a:pPr>
              <a:r>
                <a:t>01</a:t>
              </a:r>
            </a:p>
            <a:p>
              <a:pPr algn="ctr">
                <a:lnSpc>
                  <a:spcPts val="3900"/>
                </a:lnSpc>
                <a:defRPr b="1" spc="127" sz="2100">
                  <a:solidFill>
                    <a:srgbClr val="FDFBFB"/>
                  </a:solidFill>
                  <a:latin typeface="Open Sauce Bold"/>
                  <a:ea typeface="Open Sauce Bold"/>
                  <a:cs typeface="Open Sauce Bold"/>
                  <a:sym typeface="Open Sauce Bold"/>
                </a:defRPr>
              </a:pPr>
              <a:r>
                <a:t>02</a:t>
              </a:r>
            </a:p>
            <a:p>
              <a:pPr algn="ctr">
                <a:lnSpc>
                  <a:spcPts val="3900"/>
                </a:lnSpc>
                <a:defRPr b="1" spc="127" sz="2100">
                  <a:solidFill>
                    <a:srgbClr val="FDFBFB"/>
                  </a:solidFill>
                  <a:latin typeface="Open Sauce Bold"/>
                  <a:ea typeface="Open Sauce Bold"/>
                  <a:cs typeface="Open Sauce Bold"/>
                  <a:sym typeface="Open Sauce Bold"/>
                </a:defRPr>
              </a:pPr>
              <a:r>
                <a:t>03</a:t>
              </a:r>
            </a:p>
            <a:p>
              <a:pPr algn="ctr">
                <a:lnSpc>
                  <a:spcPts val="3900"/>
                </a:lnSpc>
                <a:defRPr b="1" spc="127" sz="2100">
                  <a:solidFill>
                    <a:srgbClr val="FDFBFB"/>
                  </a:solidFill>
                  <a:latin typeface="Open Sauce Bold"/>
                  <a:ea typeface="Open Sauce Bold"/>
                  <a:cs typeface="Open Sauce Bold"/>
                  <a:sym typeface="Open Sauce Bold"/>
                </a:defRPr>
              </a:pPr>
              <a:r>
                <a:t>04</a:t>
              </a:r>
            </a:p>
            <a:p>
              <a:pPr algn="ctr">
                <a:lnSpc>
                  <a:spcPts val="3900"/>
                </a:lnSpc>
                <a:defRPr b="1" spc="127" sz="2100">
                  <a:solidFill>
                    <a:srgbClr val="FDFBFB"/>
                  </a:solidFill>
                  <a:latin typeface="Open Sauce Bold"/>
                  <a:ea typeface="Open Sauce Bold"/>
                  <a:cs typeface="Open Sauce Bold"/>
                  <a:sym typeface="Open Sauce Bold"/>
                </a:defRPr>
              </a:pPr>
              <a:r>
                <a:t>05</a:t>
              </a:r>
            </a:p>
            <a:p>
              <a:pPr algn="ctr">
                <a:lnSpc>
                  <a:spcPts val="3900"/>
                </a:lnSpc>
                <a:defRPr b="1" spc="127" sz="2100">
                  <a:solidFill>
                    <a:srgbClr val="FDFBFB"/>
                  </a:solidFill>
                  <a:latin typeface="Open Sauce Bold"/>
                  <a:ea typeface="Open Sauce Bold"/>
                  <a:cs typeface="Open Sauce Bold"/>
                  <a:sym typeface="Open Sauce Bold"/>
                </a:defRPr>
              </a:pPr>
              <a:r>
                <a:t>06</a:t>
              </a:r>
            </a:p>
            <a:p>
              <a:pPr algn="ctr">
                <a:lnSpc>
                  <a:spcPts val="3900"/>
                </a:lnSpc>
                <a:defRPr b="1" spc="127" sz="2100">
                  <a:solidFill>
                    <a:srgbClr val="FDFBFB"/>
                  </a:solidFill>
                  <a:latin typeface="Open Sauce Bold"/>
                  <a:ea typeface="Open Sauce Bold"/>
                  <a:cs typeface="Open Sauce Bold"/>
                  <a:sym typeface="Open Sauce Bold"/>
                </a:defRPr>
              </a:pPr>
              <a:r>
                <a:t>07</a:t>
              </a:r>
            </a:p>
            <a:p>
              <a:pPr algn="ctr">
                <a:lnSpc>
                  <a:spcPts val="3900"/>
                </a:lnSpc>
                <a:defRPr b="1" spc="127" sz="2100">
                  <a:solidFill>
                    <a:srgbClr val="FDFBFB"/>
                  </a:solidFill>
                  <a:latin typeface="Open Sauce Bold"/>
                  <a:ea typeface="Open Sauce Bold"/>
                  <a:cs typeface="Open Sauce Bold"/>
                  <a:sym typeface="Open Sauce Bold"/>
                </a:defRPr>
              </a:pPr>
              <a:r>
                <a:t>08</a:t>
              </a:r>
            </a:p>
            <a:p>
              <a:pPr algn="ctr">
                <a:lnSpc>
                  <a:spcPts val="3900"/>
                </a:lnSpc>
                <a:defRPr b="1" spc="127" sz="2100">
                  <a:solidFill>
                    <a:srgbClr val="FDFBFB"/>
                  </a:solidFill>
                  <a:latin typeface="Open Sauce Bold"/>
                  <a:ea typeface="Open Sauce Bold"/>
                  <a:cs typeface="Open Sauce Bold"/>
                  <a:sym typeface="Open Sauce Bold"/>
                </a:defRPr>
              </a:pPr>
              <a:r>
                <a:t>09</a:t>
              </a:r>
            </a:p>
            <a:p>
              <a:pPr algn="ctr">
                <a:lnSpc>
                  <a:spcPts val="3900"/>
                </a:lnSpc>
                <a:defRPr b="1" spc="127" sz="2100">
                  <a:solidFill>
                    <a:srgbClr val="FDFBFB"/>
                  </a:solidFill>
                  <a:latin typeface="Open Sauce Bold"/>
                  <a:ea typeface="Open Sauce Bold"/>
                  <a:cs typeface="Open Sauce Bold"/>
                  <a:sym typeface="Open Sauce Bold"/>
                </a:defRPr>
              </a:pPr>
              <a:r>
                <a:t>10</a:t>
              </a:r>
            </a:p>
            <a:p>
              <a:pPr algn="ctr">
                <a:lnSpc>
                  <a:spcPts val="3900"/>
                </a:lnSpc>
                <a:defRPr b="1" spc="127" sz="2100">
                  <a:solidFill>
                    <a:srgbClr val="FDFBFB"/>
                  </a:solidFill>
                  <a:latin typeface="Open Sauce Bold"/>
                  <a:ea typeface="Open Sauce Bold"/>
                  <a:cs typeface="Open Sauce Bold"/>
                  <a:sym typeface="Open Sauce Bold"/>
                </a:defRPr>
              </a:pPr>
              <a:r>
                <a:t>11</a:t>
              </a:r>
            </a:p>
            <a:p>
              <a:pPr algn="ctr">
                <a:lnSpc>
                  <a:spcPts val="3900"/>
                </a:lnSpc>
                <a:defRPr b="1" spc="127" sz="2100">
                  <a:solidFill>
                    <a:srgbClr val="FDFBFB"/>
                  </a:solidFill>
                  <a:latin typeface="Open Sauce Bold"/>
                  <a:ea typeface="Open Sauce Bold"/>
                  <a:cs typeface="Open Sauce Bold"/>
                  <a:sym typeface="Open Sauce Bold"/>
                </a:defRPr>
              </a:pPr>
              <a:r>
                <a:t>12</a:t>
              </a:r>
            </a:p>
          </p:txBody>
        </p:sp>
      </p:grpSp>
      <p:sp>
        <p:nvSpPr>
          <p:cNvPr id="111" name="Freeform 6"/>
          <p:cNvSpPr/>
          <p:nvPr/>
        </p:nvSpPr>
        <p:spPr>
          <a:xfrm>
            <a:off x="-1543050" y="-558219"/>
            <a:ext cx="3086100" cy="11299902"/>
          </a:xfrm>
          <a:prstGeom prst="rect">
            <a:avLst/>
          </a:prstGeom>
          <a:solidFill>
            <a:srgbClr val="1C5739"/>
          </a:solidFill>
          <a:ln w="12700">
            <a:miter lim="400000"/>
          </a:ln>
        </p:spPr>
        <p:txBody>
          <a:bodyPr lIns="45719" rIns="45719"/>
          <a:lstStyle/>
          <a:p>
            <a:pPr/>
          </a:p>
        </p:txBody>
      </p:sp>
      <p:sp>
        <p:nvSpPr>
          <p:cNvPr id="112" name="Freeform 9"/>
          <p:cNvSpPr/>
          <p:nvPr/>
        </p:nvSpPr>
        <p:spPr>
          <a:xfrm>
            <a:off x="12193216" y="1415446"/>
            <a:ext cx="5408985" cy="7979429"/>
          </a:xfrm>
          <a:prstGeom prst="rect">
            <a:avLst/>
          </a:prstGeom>
          <a:solidFill>
            <a:srgbClr val="1C5739"/>
          </a:solidFill>
          <a:ln w="12700">
            <a:miter lim="400000"/>
          </a:ln>
        </p:spPr>
        <p:txBody>
          <a:bodyPr lIns="45719" rIns="45719"/>
          <a:lstStyle/>
          <a:p>
            <a:pPr/>
          </a:p>
        </p:txBody>
      </p:sp>
      <p:sp>
        <p:nvSpPr>
          <p:cNvPr id="113" name="Freeform 11"/>
          <p:cNvSpPr/>
          <p:nvPr/>
        </p:nvSpPr>
        <p:spPr>
          <a:xfrm>
            <a:off x="15698914" y="8697813"/>
            <a:ext cx="3806571" cy="2083233"/>
          </a:xfrm>
          <a:prstGeom prst="rect">
            <a:avLst/>
          </a:prstGeom>
          <a:blipFill>
            <a:blip r:embed="rId2"/>
            <a:stretch>
              <a:fillRect/>
            </a:stretch>
          </a:blipFill>
          <a:ln w="12700">
            <a:miter lim="400000"/>
          </a:ln>
        </p:spPr>
        <p:txBody>
          <a:bodyPr lIns="45719" rIns="45719"/>
          <a:lstStyle/>
          <a:p>
            <a:pPr/>
          </a:p>
        </p:txBody>
      </p:sp>
      <p:sp>
        <p:nvSpPr>
          <p:cNvPr id="114" name="Freeform 12"/>
          <p:cNvSpPr/>
          <p:nvPr/>
        </p:nvSpPr>
        <p:spPr>
          <a:xfrm>
            <a:off x="12515420" y="1624560"/>
            <a:ext cx="4743880" cy="7385038"/>
          </a:xfrm>
          <a:prstGeom prst="rect">
            <a:avLst/>
          </a:prstGeom>
          <a:blipFill>
            <a:blip r:embed="rId3"/>
            <a:stretch>
              <a:fillRect/>
            </a:stretch>
          </a:blipFill>
          <a:ln w="12700">
            <a:miter lim="400000"/>
          </a:ln>
        </p:spPr>
        <p:txBody>
          <a:bodyPr lIns="45719" rIns="45719"/>
          <a:lstStyle/>
          <a:p>
            <a:pPr/>
          </a:p>
        </p:txBody>
      </p:sp>
      <p:sp>
        <p:nvSpPr>
          <p:cNvPr id="115" name="TextBox 13"/>
          <p:cNvSpPr txBox="1"/>
          <p:nvPr/>
        </p:nvSpPr>
        <p:spPr>
          <a:xfrm>
            <a:off x="3482009" y="223288"/>
            <a:ext cx="5661992" cy="1325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0800"/>
              </a:lnSpc>
              <a:defRPr spc="771" sz="7800">
                <a:solidFill>
                  <a:srgbClr val="231F20"/>
                </a:solidFill>
                <a:latin typeface="Poppins"/>
                <a:ea typeface="Poppins"/>
                <a:cs typeface="Poppins"/>
                <a:sym typeface="Poppins"/>
              </a:defRPr>
            </a:lvl1pPr>
          </a:lstStyle>
          <a:p>
            <a:pPr/>
            <a:r>
              <a:t>Content</a:t>
            </a:r>
          </a:p>
        </p:txBody>
      </p:sp>
      <p:sp>
        <p:nvSpPr>
          <p:cNvPr id="116" name="TextBox 14"/>
          <p:cNvSpPr txBox="1"/>
          <p:nvPr/>
        </p:nvSpPr>
        <p:spPr>
          <a:xfrm>
            <a:off x="5089412" y="1960438"/>
            <a:ext cx="5544658" cy="689647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3900"/>
              </a:lnSpc>
              <a:defRPr spc="125" sz="2100">
                <a:solidFill>
                  <a:srgbClr val="231F20"/>
                </a:solidFill>
                <a:latin typeface="Open Sauce"/>
                <a:ea typeface="Open Sauce"/>
                <a:cs typeface="Open Sauce"/>
                <a:sym typeface="Open Sauce"/>
              </a:defRPr>
            </a:pPr>
            <a:r>
              <a:t>Vision</a:t>
            </a:r>
          </a:p>
          <a:p>
            <a:pPr>
              <a:lnSpc>
                <a:spcPts val="3900"/>
              </a:lnSpc>
              <a:defRPr spc="125" sz="2100">
                <a:solidFill>
                  <a:srgbClr val="231F20"/>
                </a:solidFill>
                <a:latin typeface="Open Sauce"/>
                <a:ea typeface="Open Sauce"/>
                <a:cs typeface="Open Sauce"/>
                <a:sym typeface="Open Sauce"/>
              </a:defRPr>
            </a:pPr>
            <a:r>
              <a:t>Total faculties</a:t>
            </a:r>
          </a:p>
          <a:p>
            <a:pPr>
              <a:lnSpc>
                <a:spcPts val="3900"/>
              </a:lnSpc>
              <a:defRPr spc="125" sz="2100">
                <a:solidFill>
                  <a:srgbClr val="231F20"/>
                </a:solidFill>
                <a:latin typeface="Open Sauce"/>
                <a:ea typeface="Open Sauce"/>
                <a:cs typeface="Open Sauce"/>
                <a:sym typeface="Open Sauce"/>
              </a:defRPr>
            </a:pPr>
            <a:r>
              <a:t>H Index</a:t>
            </a:r>
          </a:p>
          <a:p>
            <a:pPr>
              <a:lnSpc>
                <a:spcPts val="3900"/>
              </a:lnSpc>
              <a:defRPr spc="125" sz="2100">
                <a:solidFill>
                  <a:srgbClr val="231F20"/>
                </a:solidFill>
                <a:latin typeface="Open Sauce"/>
                <a:ea typeface="Open Sauce"/>
                <a:cs typeface="Open Sauce"/>
                <a:sym typeface="Open Sauce"/>
              </a:defRPr>
            </a:pPr>
            <a:r>
              <a:t>Student of different courses Subjects offered</a:t>
            </a:r>
          </a:p>
          <a:p>
            <a:pPr>
              <a:lnSpc>
                <a:spcPts val="3900"/>
              </a:lnSpc>
              <a:defRPr spc="125" sz="2100">
                <a:solidFill>
                  <a:srgbClr val="231F20"/>
                </a:solidFill>
                <a:latin typeface="Open Sauce"/>
                <a:ea typeface="Open Sauce"/>
                <a:cs typeface="Open Sauce"/>
                <a:sym typeface="Open Sauce"/>
              </a:defRPr>
            </a:pPr>
            <a:r>
              <a:t>Faculty Profile</a:t>
            </a:r>
          </a:p>
          <a:p>
            <a:pPr>
              <a:lnSpc>
                <a:spcPts val="3900"/>
              </a:lnSpc>
              <a:defRPr spc="125" sz="2100">
                <a:solidFill>
                  <a:srgbClr val="231F20"/>
                </a:solidFill>
                <a:latin typeface="Open Sauce"/>
                <a:ea typeface="Open Sauce"/>
                <a:cs typeface="Open Sauce"/>
                <a:sym typeface="Open Sauce"/>
              </a:defRPr>
            </a:pPr>
            <a:r>
              <a:t>Resource Mobilisation</a:t>
            </a:r>
          </a:p>
          <a:p>
            <a:pPr>
              <a:lnSpc>
                <a:spcPts val="3900"/>
              </a:lnSpc>
              <a:defRPr spc="125" sz="2100">
                <a:solidFill>
                  <a:srgbClr val="231F20"/>
                </a:solidFill>
                <a:latin typeface="Open Sauce"/>
                <a:ea typeface="Open Sauce"/>
                <a:cs typeface="Open Sauce"/>
                <a:sym typeface="Open Sauce"/>
              </a:defRPr>
            </a:pPr>
            <a:r>
              <a:t>Total Publication</a:t>
            </a:r>
          </a:p>
          <a:p>
            <a:pPr>
              <a:lnSpc>
                <a:spcPts val="3900"/>
              </a:lnSpc>
              <a:defRPr spc="125" sz="2100">
                <a:solidFill>
                  <a:srgbClr val="231F20"/>
                </a:solidFill>
                <a:latin typeface="Open Sauce"/>
                <a:ea typeface="Open Sauce"/>
                <a:cs typeface="Open Sauce"/>
                <a:sym typeface="Open Sauce"/>
              </a:defRPr>
            </a:pPr>
            <a:r>
              <a:t>Activities Organised</a:t>
            </a:r>
          </a:p>
          <a:p>
            <a:pPr>
              <a:lnSpc>
                <a:spcPts val="3900"/>
              </a:lnSpc>
              <a:defRPr spc="125" sz="2100">
                <a:solidFill>
                  <a:srgbClr val="231F20"/>
                </a:solidFill>
                <a:latin typeface="Open Sauce"/>
                <a:ea typeface="Open Sauce"/>
                <a:cs typeface="Open Sauce"/>
                <a:sym typeface="Open Sauce"/>
              </a:defRPr>
            </a:pPr>
            <a:r>
              <a:t>Achievements-(Conference/seminar)</a:t>
            </a:r>
          </a:p>
          <a:p>
            <a:pPr>
              <a:lnSpc>
                <a:spcPts val="3900"/>
              </a:lnSpc>
              <a:defRPr spc="125" sz="2100">
                <a:solidFill>
                  <a:srgbClr val="231F20"/>
                </a:solidFill>
                <a:latin typeface="Open Sauce"/>
                <a:ea typeface="Open Sauce"/>
                <a:cs typeface="Open Sauce"/>
                <a:sym typeface="Open Sauce"/>
              </a:defRPr>
            </a:pPr>
            <a:r>
              <a:t>Students Progression, Awards</a:t>
            </a:r>
          </a:p>
          <a:p>
            <a:pPr>
              <a:lnSpc>
                <a:spcPts val="3900"/>
              </a:lnSpc>
              <a:defRPr spc="125" sz="2100">
                <a:solidFill>
                  <a:srgbClr val="231F20"/>
                </a:solidFill>
                <a:latin typeface="Open Sauce"/>
                <a:ea typeface="Open Sauce"/>
                <a:cs typeface="Open Sauce"/>
                <a:sym typeface="Open Sauce"/>
              </a:defRPr>
            </a:pPr>
            <a:r>
              <a:t>Innovative pedagogy/Best Practices</a:t>
            </a:r>
          </a:p>
          <a:p>
            <a:pPr>
              <a:lnSpc>
                <a:spcPts val="3900"/>
              </a:lnSpc>
              <a:defRPr spc="125" sz="2100">
                <a:solidFill>
                  <a:srgbClr val="231F20"/>
                </a:solidFill>
                <a:latin typeface="Open Sauce"/>
                <a:ea typeface="Open Sauce"/>
                <a:cs typeface="Open Sauce"/>
                <a:sym typeface="Open Sauce"/>
              </a:defRPr>
            </a:pPr>
            <a:r>
              <a:t>Weakness of the Department</a:t>
            </a:r>
          </a:p>
          <a:p>
            <a:pPr>
              <a:lnSpc>
                <a:spcPts val="3900"/>
              </a:lnSpc>
              <a:defRPr spc="125" sz="2100">
                <a:solidFill>
                  <a:srgbClr val="231F20"/>
                </a:solidFill>
                <a:latin typeface="Open Sauce"/>
                <a:ea typeface="Open Sauce"/>
                <a:cs typeface="Open Sauce"/>
                <a:sym typeface="Open Sauce"/>
              </a:defRPr>
            </a:pPr>
            <a:r>
              <a:t>Future Plan </a:t>
            </a:r>
          </a:p>
        </p:txBody>
      </p:sp>
      <p:sp>
        <p:nvSpPr>
          <p:cNvPr id="117" name="TextBox 15"/>
          <p:cNvSpPr txBox="1"/>
          <p:nvPr/>
        </p:nvSpPr>
        <p:spPr>
          <a:xfrm>
            <a:off x="17258518" y="9210675"/>
            <a:ext cx="153964"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solidFill>
                  <a:srgbClr val="FFFFFF"/>
                </a:solidFill>
                <a:latin typeface="Canva Sans"/>
                <a:ea typeface="Canva Sans"/>
                <a:cs typeface="Canva Sans"/>
                <a:sym typeface="Canva Sans"/>
              </a:defRPr>
            </a:lvl1pPr>
          </a:lstStyle>
          <a:p>
            <a:pPr/>
            <a:r>
              <a:t>2</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Freeform 2"/>
          <p:cNvSpPr/>
          <p:nvPr/>
        </p:nvSpPr>
        <p:spPr>
          <a:xfrm flipH="1" flipV="1">
            <a:off x="0" y="0"/>
            <a:ext cx="18288000" cy="10287000"/>
          </a:xfrm>
          <a:prstGeom prst="rect">
            <a:avLst/>
          </a:prstGeom>
          <a:blipFill>
            <a:blip r:embed="rId2"/>
            <a:stretch>
              <a:fillRect/>
            </a:stretch>
          </a:blipFill>
          <a:ln w="12700">
            <a:miter lim="400000"/>
          </a:ln>
        </p:spPr>
        <p:txBody>
          <a:bodyPr lIns="45719" rIns="45719"/>
          <a:lstStyle/>
          <a:p>
            <a:pPr/>
          </a:p>
        </p:txBody>
      </p:sp>
      <p:grpSp>
        <p:nvGrpSpPr>
          <p:cNvPr id="437" name="Group 3"/>
          <p:cNvGrpSpPr/>
          <p:nvPr/>
        </p:nvGrpSpPr>
        <p:grpSpPr>
          <a:xfrm>
            <a:off x="9331524" y="3609347"/>
            <a:ext cx="2889040" cy="888341"/>
            <a:chOff x="0" y="0"/>
            <a:chExt cx="2889038" cy="888340"/>
          </a:xfrm>
        </p:grpSpPr>
        <p:sp>
          <p:nvSpPr>
            <p:cNvPr id="435" name="Freeform 4"/>
            <p:cNvSpPr/>
            <p:nvPr/>
          </p:nvSpPr>
          <p:spPr>
            <a:xfrm>
              <a:off x="0" y="-1"/>
              <a:ext cx="2889039" cy="888342"/>
            </a:xfrm>
            <a:prstGeom prst="rect">
              <a:avLst/>
            </a:prstGeom>
            <a:solidFill>
              <a:srgbClr val="1C5739"/>
            </a:solidFill>
            <a:ln w="12700" cap="flat">
              <a:noFill/>
              <a:miter lim="400000"/>
            </a:ln>
            <a:effectLst/>
          </p:spPr>
          <p:txBody>
            <a:bodyPr wrap="square" lIns="45719" tIns="45719" rIns="45719" bIns="45719" numCol="1" anchor="t">
              <a:noAutofit/>
            </a:bodyPr>
            <a:lstStyle/>
            <a:p>
              <a:pPr/>
            </a:p>
          </p:txBody>
        </p:sp>
        <p:sp>
          <p:nvSpPr>
            <p:cNvPr id="436" name="TextBox 5"/>
            <p:cNvSpPr txBox="1"/>
            <p:nvPr/>
          </p:nvSpPr>
          <p:spPr>
            <a:xfrm>
              <a:off x="0" y="65736"/>
              <a:ext cx="2889039" cy="5831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8900" tIns="88900" rIns="88900" bIns="88900" numCol="1" anchor="ctr">
              <a:spAutoFit/>
            </a:bodyPr>
            <a:lstStyle>
              <a:lvl1pPr algn="ctr">
                <a:lnSpc>
                  <a:spcPts val="3300"/>
                </a:lnSpc>
                <a:defRPr i="1" sz="2400">
                  <a:solidFill>
                    <a:srgbClr val="FDFBFB"/>
                  </a:solidFill>
                  <a:latin typeface="Open Sauce Italics"/>
                  <a:ea typeface="Open Sauce Italics"/>
                  <a:cs typeface="Open Sauce Italics"/>
                  <a:sym typeface="Open Sauce Italics"/>
                </a:defRPr>
              </a:lvl1pPr>
            </a:lstStyle>
            <a:p>
              <a:pPr/>
              <a:r>
                <a:t>More than 75%</a:t>
              </a:r>
            </a:p>
          </p:txBody>
        </p:sp>
      </p:grpSp>
      <p:grpSp>
        <p:nvGrpSpPr>
          <p:cNvPr id="440" name="Group 6"/>
          <p:cNvGrpSpPr/>
          <p:nvPr/>
        </p:nvGrpSpPr>
        <p:grpSpPr>
          <a:xfrm>
            <a:off x="12534888" y="3511964"/>
            <a:ext cx="2889040" cy="952602"/>
            <a:chOff x="0" y="0"/>
            <a:chExt cx="2889038" cy="952600"/>
          </a:xfrm>
        </p:grpSpPr>
        <p:sp>
          <p:nvSpPr>
            <p:cNvPr id="438" name="Freeform 7"/>
            <p:cNvSpPr/>
            <p:nvPr/>
          </p:nvSpPr>
          <p:spPr>
            <a:xfrm>
              <a:off x="0" y="97382"/>
              <a:ext cx="2889039" cy="855219"/>
            </a:xfrm>
            <a:prstGeom prst="rect">
              <a:avLst/>
            </a:prstGeom>
            <a:solidFill>
              <a:srgbClr val="1C5739"/>
            </a:solidFill>
            <a:ln w="12700" cap="flat">
              <a:noFill/>
              <a:miter lim="400000"/>
            </a:ln>
            <a:effectLst/>
          </p:spPr>
          <p:txBody>
            <a:bodyPr wrap="square" lIns="45719" tIns="45719" rIns="45719" bIns="45719" numCol="1" anchor="t">
              <a:noAutofit/>
            </a:bodyPr>
            <a:lstStyle/>
            <a:p>
              <a:pPr/>
            </a:p>
          </p:txBody>
        </p:sp>
        <p:sp>
          <p:nvSpPr>
            <p:cNvPr id="439" name="TextBox 8"/>
            <p:cNvSpPr txBox="1"/>
            <p:nvPr/>
          </p:nvSpPr>
          <p:spPr>
            <a:xfrm>
              <a:off x="0" y="0"/>
              <a:ext cx="2889039" cy="8762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8900" tIns="88900" rIns="88900" bIns="88900" numCol="1" anchor="ctr">
              <a:spAutoFit/>
            </a:bodyPr>
            <a:lstStyle>
              <a:lvl1pPr algn="ctr">
                <a:lnSpc>
                  <a:spcPts val="2800"/>
                </a:lnSpc>
                <a:defRPr i="1" sz="2000">
                  <a:solidFill>
                    <a:srgbClr val="FDFBFB"/>
                  </a:solidFill>
                  <a:latin typeface="Open Sauce Italics"/>
                  <a:ea typeface="Open Sauce Italics"/>
                  <a:cs typeface="Open Sauce Italics"/>
                  <a:sym typeface="Open Sauce Italics"/>
                </a:defRPr>
              </a:lvl1pPr>
            </a:lstStyle>
            <a:p>
              <a:pPr/>
              <a:r>
                <a:t>Interested for Outdoor activities</a:t>
              </a:r>
            </a:p>
          </p:txBody>
        </p:sp>
      </p:grpSp>
      <p:grpSp>
        <p:nvGrpSpPr>
          <p:cNvPr id="443" name="Group 9"/>
          <p:cNvGrpSpPr/>
          <p:nvPr/>
        </p:nvGrpSpPr>
        <p:grpSpPr>
          <a:xfrm>
            <a:off x="6131978" y="3593435"/>
            <a:ext cx="2889040" cy="740955"/>
            <a:chOff x="0" y="0"/>
            <a:chExt cx="2889038" cy="740954"/>
          </a:xfrm>
        </p:grpSpPr>
        <p:sp>
          <p:nvSpPr>
            <p:cNvPr id="441" name="Freeform 10"/>
            <p:cNvSpPr/>
            <p:nvPr/>
          </p:nvSpPr>
          <p:spPr>
            <a:xfrm>
              <a:off x="0" y="15912"/>
              <a:ext cx="2889039" cy="725043"/>
            </a:xfrm>
            <a:prstGeom prst="rect">
              <a:avLst/>
            </a:prstGeom>
            <a:solidFill>
              <a:srgbClr val="1C5739"/>
            </a:solidFill>
            <a:ln w="12700" cap="flat">
              <a:noFill/>
              <a:miter lim="400000"/>
            </a:ln>
            <a:effectLst/>
          </p:spPr>
          <p:txBody>
            <a:bodyPr wrap="square" lIns="45719" tIns="45719" rIns="45719" bIns="45719" numCol="1" anchor="t">
              <a:noAutofit/>
            </a:bodyPr>
            <a:lstStyle/>
            <a:p>
              <a:pPr/>
            </a:p>
          </p:txBody>
        </p:sp>
        <p:sp>
          <p:nvSpPr>
            <p:cNvPr id="442" name="TextBox 11"/>
            <p:cNvSpPr txBox="1"/>
            <p:nvPr/>
          </p:nvSpPr>
          <p:spPr>
            <a:xfrm>
              <a:off x="0" y="0"/>
              <a:ext cx="2889039" cy="5831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8900" tIns="88900" rIns="88900" bIns="88900" numCol="1" anchor="ctr">
              <a:spAutoFit/>
            </a:bodyPr>
            <a:lstStyle>
              <a:lvl1pPr algn="ctr">
                <a:lnSpc>
                  <a:spcPts val="3300"/>
                </a:lnSpc>
                <a:defRPr i="1" sz="2400">
                  <a:solidFill>
                    <a:srgbClr val="FDFBFB"/>
                  </a:solidFill>
                  <a:latin typeface="Open Sauce Italics"/>
                  <a:ea typeface="Open Sauce Italics"/>
                  <a:cs typeface="Open Sauce Italics"/>
                  <a:sym typeface="Open Sauce Italics"/>
                </a:defRPr>
              </a:lvl1pPr>
            </a:lstStyle>
            <a:p>
              <a:pPr/>
              <a:r>
                <a:t>Less than 50%</a:t>
              </a:r>
            </a:p>
          </p:txBody>
        </p:sp>
      </p:grpSp>
      <p:sp>
        <p:nvSpPr>
          <p:cNvPr id="444" name="Freeform 12"/>
          <p:cNvSpPr/>
          <p:nvPr/>
        </p:nvSpPr>
        <p:spPr>
          <a:xfrm>
            <a:off x="10350120" y="4831062"/>
            <a:ext cx="902615" cy="902616"/>
          </a:xfrm>
          <a:prstGeom prst="rect">
            <a:avLst/>
          </a:prstGeom>
          <a:blipFill>
            <a:blip r:embed="rId3"/>
            <a:stretch>
              <a:fillRect/>
            </a:stretch>
          </a:blipFill>
          <a:ln w="12700">
            <a:miter lim="400000"/>
          </a:ln>
        </p:spPr>
        <p:txBody>
          <a:bodyPr lIns="45719" rIns="45719"/>
          <a:lstStyle/>
          <a:p>
            <a:pPr/>
          </a:p>
        </p:txBody>
      </p:sp>
      <p:sp>
        <p:nvSpPr>
          <p:cNvPr id="445" name="Freeform 13"/>
          <p:cNvSpPr/>
          <p:nvPr/>
        </p:nvSpPr>
        <p:spPr>
          <a:xfrm>
            <a:off x="7179002" y="4831062"/>
            <a:ext cx="902615" cy="902616"/>
          </a:xfrm>
          <a:prstGeom prst="rect">
            <a:avLst/>
          </a:prstGeom>
          <a:blipFill>
            <a:blip r:embed="rId4"/>
            <a:stretch>
              <a:fillRect/>
            </a:stretch>
          </a:blipFill>
          <a:ln w="12700">
            <a:miter lim="400000"/>
          </a:ln>
        </p:spPr>
        <p:txBody>
          <a:bodyPr lIns="45719" rIns="45719"/>
          <a:lstStyle/>
          <a:p>
            <a:pPr/>
          </a:p>
        </p:txBody>
      </p:sp>
      <p:sp>
        <p:nvSpPr>
          <p:cNvPr id="446" name="Freeform 14"/>
          <p:cNvSpPr/>
          <p:nvPr/>
        </p:nvSpPr>
        <p:spPr>
          <a:xfrm>
            <a:off x="13528099" y="4831062"/>
            <a:ext cx="902615" cy="902616"/>
          </a:xfrm>
          <a:prstGeom prst="rect">
            <a:avLst/>
          </a:prstGeom>
          <a:blipFill>
            <a:blip r:embed="rId4"/>
            <a:stretch>
              <a:fillRect/>
            </a:stretch>
          </a:blipFill>
          <a:ln w="12700">
            <a:miter lim="400000"/>
          </a:ln>
        </p:spPr>
        <p:txBody>
          <a:bodyPr lIns="45719" rIns="45719"/>
          <a:lstStyle/>
          <a:p>
            <a:pPr/>
          </a:p>
        </p:txBody>
      </p:sp>
      <p:grpSp>
        <p:nvGrpSpPr>
          <p:cNvPr id="450" name="Group 15"/>
          <p:cNvGrpSpPr/>
          <p:nvPr/>
        </p:nvGrpSpPr>
        <p:grpSpPr>
          <a:xfrm>
            <a:off x="2864072" y="6065508"/>
            <a:ext cx="12559857" cy="3173742"/>
            <a:chOff x="0" y="0"/>
            <a:chExt cx="12559856" cy="3173740"/>
          </a:xfrm>
        </p:grpSpPr>
        <p:sp>
          <p:nvSpPr>
            <p:cNvPr id="447" name="AutoShape 16"/>
            <p:cNvSpPr/>
            <p:nvPr/>
          </p:nvSpPr>
          <p:spPr>
            <a:xfrm flipV="1">
              <a:off x="0" y="-1"/>
              <a:ext cx="12559854" cy="25200"/>
            </a:xfrm>
            <a:prstGeom prst="line">
              <a:avLst/>
            </a:prstGeom>
            <a:noFill/>
            <a:ln w="25400" cap="flat">
              <a:solidFill>
                <a:srgbClr val="000000"/>
              </a:solidFill>
              <a:prstDash val="solid"/>
              <a:round/>
            </a:ln>
            <a:effectLst/>
          </p:spPr>
          <p:txBody>
            <a:bodyPr wrap="square" lIns="45719" tIns="45719" rIns="45719" bIns="45719" numCol="1" anchor="t">
              <a:noAutofit/>
            </a:bodyPr>
            <a:lstStyle/>
            <a:p>
              <a:pPr/>
            </a:p>
          </p:txBody>
        </p:sp>
        <p:sp>
          <p:nvSpPr>
            <p:cNvPr id="448" name="AutoShape 17"/>
            <p:cNvSpPr/>
            <p:nvPr/>
          </p:nvSpPr>
          <p:spPr>
            <a:xfrm>
              <a:off x="1" y="1586870"/>
              <a:ext cx="12559854" cy="1"/>
            </a:xfrm>
            <a:prstGeom prst="line">
              <a:avLst/>
            </a:prstGeom>
            <a:noFill/>
            <a:ln w="25400" cap="flat">
              <a:solidFill>
                <a:srgbClr val="000000"/>
              </a:solidFill>
              <a:prstDash val="solid"/>
              <a:round/>
            </a:ln>
            <a:effectLst/>
          </p:spPr>
          <p:txBody>
            <a:bodyPr wrap="square" lIns="45719" tIns="45719" rIns="45719" bIns="45719" numCol="1" anchor="t">
              <a:noAutofit/>
            </a:bodyPr>
            <a:lstStyle/>
            <a:p>
              <a:pPr/>
            </a:p>
          </p:txBody>
        </p:sp>
        <p:sp>
          <p:nvSpPr>
            <p:cNvPr id="449" name="AutoShape 18"/>
            <p:cNvSpPr/>
            <p:nvPr/>
          </p:nvSpPr>
          <p:spPr>
            <a:xfrm>
              <a:off x="2" y="3148542"/>
              <a:ext cx="12559855" cy="25199"/>
            </a:xfrm>
            <a:prstGeom prst="line">
              <a:avLst/>
            </a:prstGeom>
            <a:noFill/>
            <a:ln w="25400" cap="flat">
              <a:solidFill>
                <a:srgbClr val="000000"/>
              </a:solidFill>
              <a:prstDash val="solid"/>
              <a:round/>
            </a:ln>
            <a:effectLst/>
          </p:spPr>
          <p:txBody>
            <a:bodyPr wrap="square" lIns="45719" tIns="45719" rIns="45719" bIns="45719" numCol="1" anchor="t">
              <a:noAutofit/>
            </a:bodyPr>
            <a:lstStyle/>
            <a:p>
              <a:pPr/>
            </a:p>
          </p:txBody>
        </p:sp>
      </p:grpSp>
      <p:sp>
        <p:nvSpPr>
          <p:cNvPr id="451" name="Freeform 19"/>
          <p:cNvSpPr/>
          <p:nvPr/>
        </p:nvSpPr>
        <p:spPr>
          <a:xfrm>
            <a:off x="10350120" y="6417933"/>
            <a:ext cx="902615" cy="902615"/>
          </a:xfrm>
          <a:prstGeom prst="rect">
            <a:avLst/>
          </a:prstGeom>
          <a:blipFill>
            <a:blip r:embed="rId3"/>
            <a:stretch>
              <a:fillRect/>
            </a:stretch>
          </a:blipFill>
          <a:ln w="12700">
            <a:miter lim="400000"/>
          </a:ln>
        </p:spPr>
        <p:txBody>
          <a:bodyPr lIns="45719" rIns="45719"/>
          <a:lstStyle/>
          <a:p>
            <a:pPr/>
          </a:p>
        </p:txBody>
      </p:sp>
      <p:sp>
        <p:nvSpPr>
          <p:cNvPr id="452" name="Freeform 20"/>
          <p:cNvSpPr/>
          <p:nvPr/>
        </p:nvSpPr>
        <p:spPr>
          <a:xfrm>
            <a:off x="7179002" y="6417933"/>
            <a:ext cx="902615" cy="902615"/>
          </a:xfrm>
          <a:prstGeom prst="rect">
            <a:avLst/>
          </a:prstGeom>
          <a:blipFill>
            <a:blip r:embed="rId4"/>
            <a:stretch>
              <a:fillRect/>
            </a:stretch>
          </a:blipFill>
          <a:ln w="12700">
            <a:miter lim="400000"/>
          </a:ln>
        </p:spPr>
        <p:txBody>
          <a:bodyPr lIns="45719" rIns="45719"/>
          <a:lstStyle/>
          <a:p>
            <a:pPr/>
          </a:p>
        </p:txBody>
      </p:sp>
      <p:sp>
        <p:nvSpPr>
          <p:cNvPr id="453" name="Freeform 21"/>
          <p:cNvSpPr/>
          <p:nvPr/>
        </p:nvSpPr>
        <p:spPr>
          <a:xfrm>
            <a:off x="13528099" y="6417933"/>
            <a:ext cx="902615" cy="902615"/>
          </a:xfrm>
          <a:prstGeom prst="rect">
            <a:avLst/>
          </a:prstGeom>
          <a:blipFill>
            <a:blip r:embed="rId4"/>
            <a:stretch>
              <a:fillRect/>
            </a:stretch>
          </a:blipFill>
          <a:ln w="12700">
            <a:miter lim="400000"/>
          </a:ln>
        </p:spPr>
        <p:txBody>
          <a:bodyPr lIns="45719" rIns="45719"/>
          <a:lstStyle/>
          <a:p>
            <a:pPr/>
          </a:p>
        </p:txBody>
      </p:sp>
      <p:sp>
        <p:nvSpPr>
          <p:cNvPr id="454" name="Freeform 22"/>
          <p:cNvSpPr/>
          <p:nvPr/>
        </p:nvSpPr>
        <p:spPr>
          <a:xfrm>
            <a:off x="10350120" y="7986110"/>
            <a:ext cx="902615" cy="902615"/>
          </a:xfrm>
          <a:prstGeom prst="rect">
            <a:avLst/>
          </a:prstGeom>
          <a:blipFill>
            <a:blip r:embed="rId3"/>
            <a:stretch>
              <a:fillRect/>
            </a:stretch>
          </a:blipFill>
          <a:ln w="12700">
            <a:miter lim="400000"/>
          </a:ln>
        </p:spPr>
        <p:txBody>
          <a:bodyPr lIns="45719" rIns="45719"/>
          <a:lstStyle/>
          <a:p>
            <a:pPr/>
          </a:p>
        </p:txBody>
      </p:sp>
      <p:sp>
        <p:nvSpPr>
          <p:cNvPr id="455" name="Freeform 23"/>
          <p:cNvSpPr/>
          <p:nvPr/>
        </p:nvSpPr>
        <p:spPr>
          <a:xfrm>
            <a:off x="7179002" y="7986110"/>
            <a:ext cx="902615" cy="902615"/>
          </a:xfrm>
          <a:prstGeom prst="rect">
            <a:avLst/>
          </a:prstGeom>
          <a:blipFill>
            <a:blip r:embed="rId4"/>
            <a:stretch>
              <a:fillRect/>
            </a:stretch>
          </a:blipFill>
          <a:ln w="12700">
            <a:miter lim="400000"/>
          </a:ln>
        </p:spPr>
        <p:txBody>
          <a:bodyPr lIns="45719" rIns="45719"/>
          <a:lstStyle/>
          <a:p>
            <a:pPr/>
          </a:p>
        </p:txBody>
      </p:sp>
      <p:sp>
        <p:nvSpPr>
          <p:cNvPr id="456" name="Freeform 24"/>
          <p:cNvSpPr/>
          <p:nvPr/>
        </p:nvSpPr>
        <p:spPr>
          <a:xfrm>
            <a:off x="13528099" y="7986110"/>
            <a:ext cx="902615" cy="902615"/>
          </a:xfrm>
          <a:prstGeom prst="rect">
            <a:avLst/>
          </a:prstGeom>
          <a:blipFill>
            <a:blip r:embed="rId4"/>
            <a:stretch>
              <a:fillRect/>
            </a:stretch>
          </a:blipFill>
          <a:ln w="12700">
            <a:miter lim="400000"/>
          </a:ln>
        </p:spPr>
        <p:txBody>
          <a:bodyPr lIns="45719" rIns="45719"/>
          <a:lstStyle/>
          <a:p>
            <a:pPr/>
          </a:p>
        </p:txBody>
      </p:sp>
      <p:grpSp>
        <p:nvGrpSpPr>
          <p:cNvPr id="459" name="Group 25"/>
          <p:cNvGrpSpPr/>
          <p:nvPr/>
        </p:nvGrpSpPr>
        <p:grpSpPr>
          <a:xfrm>
            <a:off x="1988826" y="4799160"/>
            <a:ext cx="3764268" cy="1123474"/>
            <a:chOff x="0" y="0"/>
            <a:chExt cx="3764267" cy="1123472"/>
          </a:xfrm>
        </p:grpSpPr>
        <p:sp>
          <p:nvSpPr>
            <p:cNvPr id="457" name="Freeform 26"/>
            <p:cNvSpPr/>
            <p:nvPr/>
          </p:nvSpPr>
          <p:spPr>
            <a:xfrm>
              <a:off x="0" y="-1"/>
              <a:ext cx="3764268" cy="1123474"/>
            </a:xfrm>
            <a:prstGeom prst="rect">
              <a:avLst/>
            </a:prstGeom>
            <a:solidFill>
              <a:srgbClr val="1C5739"/>
            </a:solidFill>
            <a:ln w="12700" cap="flat">
              <a:noFill/>
              <a:miter lim="400000"/>
            </a:ln>
            <a:effectLst/>
          </p:spPr>
          <p:txBody>
            <a:bodyPr wrap="square" lIns="45719" tIns="45719" rIns="45719" bIns="45719" numCol="1" anchor="t">
              <a:noAutofit/>
            </a:bodyPr>
            <a:lstStyle/>
            <a:p>
              <a:pPr/>
            </a:p>
          </p:txBody>
        </p:sp>
        <p:sp>
          <p:nvSpPr>
            <p:cNvPr id="458" name="TextBox 27"/>
            <p:cNvSpPr txBox="1"/>
            <p:nvPr/>
          </p:nvSpPr>
          <p:spPr>
            <a:xfrm>
              <a:off x="-1" y="214544"/>
              <a:ext cx="3764269" cy="5206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8900" tIns="88900" rIns="88900" bIns="88900" numCol="1" anchor="ctr">
              <a:spAutoFit/>
            </a:bodyPr>
            <a:lstStyle>
              <a:lvl1pPr algn="ctr">
                <a:lnSpc>
                  <a:spcPts val="2800"/>
                </a:lnSpc>
                <a:defRPr i="1" sz="2000">
                  <a:solidFill>
                    <a:srgbClr val="FDFBFB"/>
                  </a:solidFill>
                  <a:latin typeface="Open Sauce Italics"/>
                  <a:ea typeface="Open Sauce Italics"/>
                  <a:cs typeface="Open Sauce Italics"/>
                  <a:sym typeface="Open Sauce Italics"/>
                </a:defRPr>
              </a:lvl1pPr>
            </a:lstStyle>
            <a:p>
              <a:pPr/>
              <a:r>
                <a:t>Students Active participation</a:t>
              </a:r>
            </a:p>
          </p:txBody>
        </p:sp>
      </p:grpSp>
      <p:grpSp>
        <p:nvGrpSpPr>
          <p:cNvPr id="462" name="Group 28"/>
          <p:cNvGrpSpPr/>
          <p:nvPr/>
        </p:nvGrpSpPr>
        <p:grpSpPr>
          <a:xfrm>
            <a:off x="1988826" y="6386031"/>
            <a:ext cx="3764268" cy="1275874"/>
            <a:chOff x="0" y="0"/>
            <a:chExt cx="3764267" cy="1275872"/>
          </a:xfrm>
        </p:grpSpPr>
        <p:sp>
          <p:nvSpPr>
            <p:cNvPr id="460" name="Freeform 29"/>
            <p:cNvSpPr/>
            <p:nvPr/>
          </p:nvSpPr>
          <p:spPr>
            <a:xfrm>
              <a:off x="0" y="0"/>
              <a:ext cx="3764268" cy="1275873"/>
            </a:xfrm>
            <a:prstGeom prst="rect">
              <a:avLst/>
            </a:prstGeom>
            <a:solidFill>
              <a:srgbClr val="1C5739"/>
            </a:solidFill>
            <a:ln w="12700" cap="flat">
              <a:noFill/>
              <a:miter lim="400000"/>
            </a:ln>
            <a:effectLst/>
          </p:spPr>
          <p:txBody>
            <a:bodyPr wrap="square" lIns="45719" tIns="45719" rIns="45719" bIns="45719" numCol="1" anchor="t">
              <a:noAutofit/>
            </a:bodyPr>
            <a:lstStyle/>
            <a:p>
              <a:pPr/>
            </a:p>
          </p:txBody>
        </p:sp>
        <p:sp>
          <p:nvSpPr>
            <p:cNvPr id="461" name="TextBox 30"/>
            <p:cNvSpPr txBox="1"/>
            <p:nvPr/>
          </p:nvSpPr>
          <p:spPr>
            <a:xfrm>
              <a:off x="-1" y="112944"/>
              <a:ext cx="3764269" cy="8762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8900" tIns="88900" rIns="88900" bIns="88900" numCol="1" anchor="ctr">
              <a:spAutoFit/>
            </a:bodyPr>
            <a:lstStyle>
              <a:lvl1pPr algn="ctr">
                <a:lnSpc>
                  <a:spcPts val="2800"/>
                </a:lnSpc>
                <a:defRPr i="1" sz="2000">
                  <a:solidFill>
                    <a:srgbClr val="FDFBFB"/>
                  </a:solidFill>
                  <a:latin typeface="Open Sauce Italics"/>
                  <a:ea typeface="Open Sauce Italics"/>
                  <a:cs typeface="Open Sauce Italics"/>
                  <a:sym typeface="Open Sauce Italics"/>
                </a:defRPr>
              </a:lvl1pPr>
            </a:lstStyle>
            <a:p>
              <a:pPr/>
              <a:r>
                <a:t>Students’ access to internet and technology </a:t>
              </a:r>
            </a:p>
          </p:txBody>
        </p:sp>
      </p:grpSp>
      <p:grpSp>
        <p:nvGrpSpPr>
          <p:cNvPr id="465" name="Group 31"/>
          <p:cNvGrpSpPr/>
          <p:nvPr/>
        </p:nvGrpSpPr>
        <p:grpSpPr>
          <a:xfrm>
            <a:off x="1988826" y="7986110"/>
            <a:ext cx="3764268" cy="1153816"/>
            <a:chOff x="0" y="0"/>
            <a:chExt cx="3764267" cy="1153815"/>
          </a:xfrm>
        </p:grpSpPr>
        <p:sp>
          <p:nvSpPr>
            <p:cNvPr id="463" name="Freeform 32"/>
            <p:cNvSpPr/>
            <p:nvPr/>
          </p:nvSpPr>
          <p:spPr>
            <a:xfrm>
              <a:off x="0" y="-1"/>
              <a:ext cx="3764268" cy="1153817"/>
            </a:xfrm>
            <a:prstGeom prst="rect">
              <a:avLst/>
            </a:prstGeom>
            <a:solidFill>
              <a:srgbClr val="1C5739"/>
            </a:solidFill>
            <a:ln w="12700" cap="flat">
              <a:noFill/>
              <a:miter lim="400000"/>
            </a:ln>
            <a:effectLst/>
          </p:spPr>
          <p:txBody>
            <a:bodyPr wrap="square" lIns="45719" tIns="45719" rIns="45719" bIns="45719" numCol="1" anchor="t">
              <a:noAutofit/>
            </a:bodyPr>
            <a:lstStyle/>
            <a:p>
              <a:pPr/>
            </a:p>
          </p:txBody>
        </p:sp>
        <p:sp>
          <p:nvSpPr>
            <p:cNvPr id="464" name="TextBox 33"/>
            <p:cNvSpPr txBox="1"/>
            <p:nvPr/>
          </p:nvSpPr>
          <p:spPr>
            <a:xfrm>
              <a:off x="-1" y="229715"/>
              <a:ext cx="3764269" cy="5206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88900" tIns="88900" rIns="88900" bIns="88900" numCol="1" anchor="ctr">
              <a:spAutoFit/>
            </a:bodyPr>
            <a:lstStyle>
              <a:lvl1pPr algn="ctr">
                <a:lnSpc>
                  <a:spcPts val="2800"/>
                </a:lnSpc>
                <a:defRPr i="1" sz="2000">
                  <a:solidFill>
                    <a:srgbClr val="FDFBFB"/>
                  </a:solidFill>
                  <a:latin typeface="Open Sauce Italics"/>
                  <a:ea typeface="Open Sauce Italics"/>
                  <a:cs typeface="Open Sauce Italics"/>
                  <a:sym typeface="Open Sauce Italics"/>
                </a:defRPr>
              </a:lvl1pPr>
            </a:lstStyle>
            <a:p>
              <a:pPr/>
              <a:r>
                <a:t>Scientific temperament</a:t>
              </a:r>
            </a:p>
          </p:txBody>
        </p:sp>
      </p:grpSp>
      <p:sp>
        <p:nvSpPr>
          <p:cNvPr id="466" name="Freeform 34"/>
          <p:cNvSpPr/>
          <p:nvPr/>
        </p:nvSpPr>
        <p:spPr>
          <a:xfrm>
            <a:off x="21900" y="9404862"/>
            <a:ext cx="4687319" cy="4687321"/>
          </a:xfrm>
          <a:prstGeom prst="rect">
            <a:avLst/>
          </a:prstGeom>
          <a:blipFill>
            <a:blip r:embed="rId5"/>
            <a:stretch>
              <a:fillRect/>
            </a:stretch>
          </a:blipFill>
          <a:ln w="12700">
            <a:miter lim="400000"/>
          </a:ln>
        </p:spPr>
        <p:txBody>
          <a:bodyPr lIns="45719" rIns="45719"/>
          <a:lstStyle/>
          <a:p>
            <a:pPr/>
          </a:p>
        </p:txBody>
      </p:sp>
      <p:sp>
        <p:nvSpPr>
          <p:cNvPr id="467" name="Freeform 36"/>
          <p:cNvSpPr/>
          <p:nvPr/>
        </p:nvSpPr>
        <p:spPr>
          <a:xfrm>
            <a:off x="1383932" y="72908"/>
            <a:ext cx="4295623" cy="3964050"/>
          </a:xfrm>
          <a:prstGeom prst="ellipse">
            <a:avLst/>
          </a:prstGeom>
          <a:solidFill>
            <a:srgbClr val="1C5739"/>
          </a:solidFill>
          <a:ln w="12700">
            <a:miter lim="400000"/>
          </a:ln>
        </p:spPr>
        <p:txBody>
          <a:bodyPr lIns="45719" rIns="45719"/>
          <a:lstStyle/>
          <a:p>
            <a:pPr/>
          </a:p>
        </p:txBody>
      </p:sp>
      <p:sp>
        <p:nvSpPr>
          <p:cNvPr id="468" name="Freeform 38"/>
          <p:cNvSpPr/>
          <p:nvPr/>
        </p:nvSpPr>
        <p:spPr>
          <a:xfrm>
            <a:off x="14055782" y="399296"/>
            <a:ext cx="2736327" cy="2736327"/>
          </a:xfrm>
          <a:prstGeom prst="rect">
            <a:avLst/>
          </a:prstGeom>
          <a:blipFill>
            <a:blip r:embed="rId5"/>
            <a:stretch>
              <a:fillRect/>
            </a:stretch>
          </a:blipFill>
          <a:ln w="12700">
            <a:miter lim="400000"/>
          </a:ln>
        </p:spPr>
        <p:txBody>
          <a:bodyPr lIns="45719" rIns="45719"/>
          <a:lstStyle/>
          <a:p>
            <a:pPr/>
          </a:p>
        </p:txBody>
      </p:sp>
      <p:sp>
        <p:nvSpPr>
          <p:cNvPr id="469" name="Freeform 40"/>
          <p:cNvSpPr/>
          <p:nvPr/>
        </p:nvSpPr>
        <p:spPr>
          <a:xfrm>
            <a:off x="-904968" y="8918951"/>
            <a:ext cx="2649263" cy="2649263"/>
          </a:xfrm>
          <a:prstGeom prst="ellipse">
            <a:avLst/>
          </a:prstGeom>
          <a:solidFill>
            <a:srgbClr val="1C5739"/>
          </a:solidFill>
          <a:ln w="12700">
            <a:miter lim="400000"/>
          </a:ln>
        </p:spPr>
        <p:txBody>
          <a:bodyPr lIns="45719" rIns="45719"/>
          <a:lstStyle/>
          <a:p>
            <a:pPr/>
          </a:p>
        </p:txBody>
      </p:sp>
      <p:sp>
        <p:nvSpPr>
          <p:cNvPr id="470" name="TextBox 42"/>
          <p:cNvSpPr txBox="1"/>
          <p:nvPr/>
        </p:nvSpPr>
        <p:spPr>
          <a:xfrm>
            <a:off x="1383932" y="1383695"/>
            <a:ext cx="5190289" cy="76160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5800"/>
              </a:lnSpc>
              <a:defRPr spc="207" sz="5900">
                <a:solidFill>
                  <a:srgbClr val="FFFFFF"/>
                </a:solidFill>
                <a:latin typeface="Poppins"/>
                <a:ea typeface="Poppins"/>
                <a:cs typeface="Poppins"/>
                <a:sym typeface="Poppins"/>
              </a:defRPr>
            </a:lvl1pPr>
          </a:lstStyle>
          <a:p>
            <a:pPr/>
            <a:r>
              <a:t>Weakness</a:t>
            </a:r>
          </a:p>
        </p:txBody>
      </p:sp>
      <p:sp>
        <p:nvSpPr>
          <p:cNvPr id="471" name="TextBox 43"/>
          <p:cNvSpPr txBox="1"/>
          <p:nvPr/>
        </p:nvSpPr>
        <p:spPr>
          <a:xfrm>
            <a:off x="5906680" y="1347119"/>
            <a:ext cx="7845602" cy="87311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500"/>
              </a:lnSpc>
              <a:defRPr b="1" spc="252" sz="2500">
                <a:solidFill>
                  <a:srgbClr val="231F20"/>
                </a:solidFill>
                <a:latin typeface="Open Sauce Bold"/>
                <a:ea typeface="Open Sauce Bold"/>
                <a:cs typeface="Open Sauce Bold"/>
                <a:sym typeface="Open Sauce Bold"/>
              </a:defRPr>
            </a:lvl1pPr>
          </a:lstStyle>
          <a:p>
            <a:pPr/>
            <a:r>
              <a:t>Handling of a large group for practicals with minimum workload </a:t>
            </a:r>
          </a:p>
        </p:txBody>
      </p:sp>
      <p:sp>
        <p:nvSpPr>
          <p:cNvPr id="472" name="TextBox 44"/>
          <p:cNvSpPr txBox="1"/>
          <p:nvPr/>
        </p:nvSpPr>
        <p:spPr>
          <a:xfrm>
            <a:off x="17187887" y="9210675"/>
            <a:ext cx="295226"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latin typeface="Canva Sans"/>
                <a:ea typeface="Canva Sans"/>
                <a:cs typeface="Canva Sans"/>
                <a:sym typeface="Canva Sans"/>
              </a:defRPr>
            </a:lvl1pPr>
          </a:lstStyle>
          <a:p>
            <a:pPr/>
            <a:r>
              <a:t>20</a:t>
            </a:r>
          </a:p>
        </p:txBody>
      </p:sp>
      <p:sp>
        <p:nvSpPr>
          <p:cNvPr id="473" name="TextBox 45"/>
          <p:cNvSpPr txBox="1"/>
          <p:nvPr/>
        </p:nvSpPr>
        <p:spPr>
          <a:xfrm>
            <a:off x="13979407" y="1400474"/>
            <a:ext cx="2736326" cy="77583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100"/>
              </a:lnSpc>
              <a:defRPr b="1" sz="2300">
                <a:latin typeface="Open Sauce Bold"/>
                <a:ea typeface="Open Sauce Bold"/>
                <a:cs typeface="Open Sauce Bold"/>
                <a:sym typeface="Open Sauce Bold"/>
              </a:defRPr>
            </a:lvl1pPr>
          </a:lstStyle>
          <a:p>
            <a:pPr/>
            <a:r>
              <a:t>Teacher/Student Ratio = 1/550</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Freeform 2"/>
          <p:cNvSpPr/>
          <p:nvPr/>
        </p:nvSpPr>
        <p:spPr>
          <a:xfrm flipH="1" flipV="1">
            <a:off x="0" y="0"/>
            <a:ext cx="18288000" cy="10287000"/>
          </a:xfrm>
          <a:prstGeom prst="rect">
            <a:avLst/>
          </a:prstGeom>
          <a:blipFill>
            <a:blip r:embed="rId2"/>
            <a:stretch>
              <a:fillRect/>
            </a:stretch>
          </a:blipFill>
          <a:ln w="12700">
            <a:miter lim="400000"/>
          </a:ln>
        </p:spPr>
        <p:txBody>
          <a:bodyPr lIns="45719" rIns="45719"/>
          <a:lstStyle/>
          <a:p>
            <a:pPr/>
          </a:p>
        </p:txBody>
      </p:sp>
      <p:sp>
        <p:nvSpPr>
          <p:cNvPr id="476" name="Freeform 3"/>
          <p:cNvSpPr/>
          <p:nvPr/>
        </p:nvSpPr>
        <p:spPr>
          <a:xfrm rot="16200000">
            <a:off x="1286559" y="4257555"/>
            <a:ext cx="4856701" cy="3085579"/>
          </a:xfrm>
          <a:prstGeom prst="rect">
            <a:avLst/>
          </a:prstGeom>
          <a:blipFill>
            <a:blip r:embed="rId3"/>
            <a:stretch>
              <a:fillRect/>
            </a:stretch>
          </a:blipFill>
          <a:ln w="12700">
            <a:miter lim="400000"/>
          </a:ln>
        </p:spPr>
        <p:txBody>
          <a:bodyPr lIns="45719" rIns="45719"/>
          <a:lstStyle/>
          <a:p>
            <a:pPr/>
          </a:p>
        </p:txBody>
      </p:sp>
      <p:grpSp>
        <p:nvGrpSpPr>
          <p:cNvPr id="479" name="Group 4"/>
          <p:cNvGrpSpPr/>
          <p:nvPr/>
        </p:nvGrpSpPr>
        <p:grpSpPr>
          <a:xfrm>
            <a:off x="2758984" y="3566596"/>
            <a:ext cx="1909948" cy="1909944"/>
            <a:chOff x="0" y="0"/>
            <a:chExt cx="1909947" cy="1909943"/>
          </a:xfrm>
        </p:grpSpPr>
        <p:sp>
          <p:nvSpPr>
            <p:cNvPr id="477" name="Freeform 5"/>
            <p:cNvSpPr/>
            <p:nvPr/>
          </p:nvSpPr>
          <p:spPr>
            <a:xfrm>
              <a:off x="13204" y="17409"/>
              <a:ext cx="1883539" cy="1875152"/>
            </a:xfrm>
            <a:custGeom>
              <a:avLst/>
              <a:gdLst/>
              <a:ahLst/>
              <a:cxnLst>
                <a:cxn ang="0">
                  <a:pos x="wd2" y="hd2"/>
                </a:cxn>
                <a:cxn ang="5400000">
                  <a:pos x="wd2" y="hd2"/>
                </a:cxn>
                <a:cxn ang="10800000">
                  <a:pos x="wd2" y="hd2"/>
                </a:cxn>
                <a:cxn ang="16200000">
                  <a:pos x="wd2" y="hd2"/>
                </a:cxn>
              </a:cxnLst>
              <a:rect l="0" t="0" r="r" b="b"/>
              <a:pathLst>
                <a:path w="20676" h="21566" fill="norm" stroke="1" extrusionOk="0">
                  <a:moveTo>
                    <a:pt x="10338" y="0"/>
                  </a:moveTo>
                  <a:cubicBezTo>
                    <a:pt x="6650" y="-17"/>
                    <a:pt x="3235" y="2034"/>
                    <a:pt x="1387" y="5378"/>
                  </a:cubicBezTo>
                  <a:cubicBezTo>
                    <a:pt x="-462" y="8721"/>
                    <a:pt x="-462" y="12845"/>
                    <a:pt x="1387" y="16188"/>
                  </a:cubicBezTo>
                  <a:cubicBezTo>
                    <a:pt x="3235" y="19532"/>
                    <a:pt x="6650" y="21583"/>
                    <a:pt x="10338" y="21566"/>
                  </a:cubicBezTo>
                  <a:cubicBezTo>
                    <a:pt x="14026" y="21583"/>
                    <a:pt x="17441" y="19532"/>
                    <a:pt x="19289" y="16188"/>
                  </a:cubicBezTo>
                  <a:cubicBezTo>
                    <a:pt x="21138" y="12845"/>
                    <a:pt x="21138" y="8721"/>
                    <a:pt x="19289" y="5378"/>
                  </a:cubicBezTo>
                  <a:cubicBezTo>
                    <a:pt x="17441" y="2034"/>
                    <a:pt x="14026" y="-17"/>
                    <a:pt x="10338" y="0"/>
                  </a:cubicBezTo>
                  <a:close/>
                </a:path>
              </a:pathLst>
            </a:custGeom>
            <a:solidFill>
              <a:srgbClr val="000000">
                <a:alpha val="0"/>
              </a:srgbClr>
            </a:solidFill>
            <a:ln w="12700" cap="flat">
              <a:solidFill>
                <a:srgbClr val="000000"/>
              </a:solidFill>
              <a:prstDash val="solid"/>
              <a:round/>
            </a:ln>
            <a:effectLst/>
          </p:spPr>
          <p:txBody>
            <a:bodyPr wrap="square" lIns="45719" tIns="45719" rIns="45719" bIns="45719" numCol="1" anchor="t">
              <a:noAutofit/>
            </a:bodyPr>
            <a:lstStyle/>
            <a:p>
              <a:pPr/>
            </a:p>
          </p:txBody>
        </p:sp>
        <p:sp>
          <p:nvSpPr>
            <p:cNvPr id="478" name="Freeform 6"/>
            <p:cNvSpPr/>
            <p:nvPr/>
          </p:nvSpPr>
          <p:spPr>
            <a:xfrm>
              <a:off x="0" y="0"/>
              <a:ext cx="1909948" cy="1909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394"/>
                  </a:moveTo>
                  <a:cubicBezTo>
                    <a:pt x="5062" y="394"/>
                    <a:pt x="394" y="5062"/>
                    <a:pt x="394" y="10800"/>
                  </a:cubicBezTo>
                  <a:cubicBezTo>
                    <a:pt x="394" y="16538"/>
                    <a:pt x="5062" y="21206"/>
                    <a:pt x="10800" y="21206"/>
                  </a:cubicBezTo>
                  <a:cubicBezTo>
                    <a:pt x="16538" y="21206"/>
                    <a:pt x="21206" y="16538"/>
                    <a:pt x="21206" y="10800"/>
                  </a:cubicBezTo>
                  <a:cubicBezTo>
                    <a:pt x="21206" y="5062"/>
                    <a:pt x="16538" y="394"/>
                    <a:pt x="10800" y="394"/>
                  </a:cubicBezTo>
                  <a:close/>
                </a:path>
              </a:pathLst>
            </a:custGeom>
            <a:solidFill>
              <a:srgbClr val="FFFBFB"/>
            </a:solidFill>
            <a:ln w="12700" cap="flat">
              <a:noFill/>
              <a:miter lim="400000"/>
            </a:ln>
            <a:effectLst/>
          </p:spPr>
          <p:txBody>
            <a:bodyPr wrap="square" lIns="45719" tIns="45719" rIns="45719" bIns="45719" numCol="1" anchor="t">
              <a:noAutofit/>
            </a:bodyPr>
            <a:lstStyle/>
            <a:p>
              <a:pPr/>
            </a:p>
          </p:txBody>
        </p:sp>
      </p:grpSp>
      <p:sp>
        <p:nvSpPr>
          <p:cNvPr id="480" name="Freeform 7"/>
          <p:cNvSpPr/>
          <p:nvPr/>
        </p:nvSpPr>
        <p:spPr>
          <a:xfrm rot="16200000">
            <a:off x="4906782" y="4257555"/>
            <a:ext cx="4856701" cy="3085579"/>
          </a:xfrm>
          <a:prstGeom prst="rect">
            <a:avLst/>
          </a:prstGeom>
          <a:blipFill>
            <a:blip r:embed="rId3"/>
            <a:stretch>
              <a:fillRect/>
            </a:stretch>
          </a:blipFill>
          <a:ln w="12700">
            <a:miter lim="400000"/>
          </a:ln>
        </p:spPr>
        <p:txBody>
          <a:bodyPr lIns="45719" rIns="45719"/>
          <a:lstStyle/>
          <a:p>
            <a:pPr/>
          </a:p>
        </p:txBody>
      </p:sp>
      <p:sp>
        <p:nvSpPr>
          <p:cNvPr id="481" name="Freeform 8"/>
          <p:cNvSpPr/>
          <p:nvPr/>
        </p:nvSpPr>
        <p:spPr>
          <a:xfrm rot="16200000">
            <a:off x="8525761" y="4257555"/>
            <a:ext cx="4856701" cy="3085579"/>
          </a:xfrm>
          <a:prstGeom prst="rect">
            <a:avLst/>
          </a:prstGeom>
          <a:blipFill>
            <a:blip r:embed="rId3"/>
            <a:stretch>
              <a:fillRect/>
            </a:stretch>
          </a:blipFill>
          <a:ln w="12700">
            <a:miter lim="400000"/>
          </a:ln>
        </p:spPr>
        <p:txBody>
          <a:bodyPr lIns="45719" rIns="45719"/>
          <a:lstStyle/>
          <a:p>
            <a:pPr/>
          </a:p>
        </p:txBody>
      </p:sp>
      <p:grpSp>
        <p:nvGrpSpPr>
          <p:cNvPr id="484" name="Group 9"/>
          <p:cNvGrpSpPr/>
          <p:nvPr/>
        </p:nvGrpSpPr>
        <p:grpSpPr>
          <a:xfrm>
            <a:off x="9972136" y="3566596"/>
            <a:ext cx="1909949" cy="1909944"/>
            <a:chOff x="0" y="0"/>
            <a:chExt cx="1909947" cy="1909943"/>
          </a:xfrm>
        </p:grpSpPr>
        <p:sp>
          <p:nvSpPr>
            <p:cNvPr id="482" name="Freeform 10"/>
            <p:cNvSpPr/>
            <p:nvPr/>
          </p:nvSpPr>
          <p:spPr>
            <a:xfrm>
              <a:off x="13204" y="17409"/>
              <a:ext cx="1883539" cy="1875152"/>
            </a:xfrm>
            <a:custGeom>
              <a:avLst/>
              <a:gdLst/>
              <a:ahLst/>
              <a:cxnLst>
                <a:cxn ang="0">
                  <a:pos x="wd2" y="hd2"/>
                </a:cxn>
                <a:cxn ang="5400000">
                  <a:pos x="wd2" y="hd2"/>
                </a:cxn>
                <a:cxn ang="10800000">
                  <a:pos x="wd2" y="hd2"/>
                </a:cxn>
                <a:cxn ang="16200000">
                  <a:pos x="wd2" y="hd2"/>
                </a:cxn>
              </a:cxnLst>
              <a:rect l="0" t="0" r="r" b="b"/>
              <a:pathLst>
                <a:path w="20676" h="21566" fill="norm" stroke="1" extrusionOk="0">
                  <a:moveTo>
                    <a:pt x="10338" y="0"/>
                  </a:moveTo>
                  <a:cubicBezTo>
                    <a:pt x="6650" y="-17"/>
                    <a:pt x="3235" y="2034"/>
                    <a:pt x="1387" y="5378"/>
                  </a:cubicBezTo>
                  <a:cubicBezTo>
                    <a:pt x="-462" y="8721"/>
                    <a:pt x="-462" y="12845"/>
                    <a:pt x="1387" y="16188"/>
                  </a:cubicBezTo>
                  <a:cubicBezTo>
                    <a:pt x="3235" y="19532"/>
                    <a:pt x="6650" y="21583"/>
                    <a:pt x="10338" y="21566"/>
                  </a:cubicBezTo>
                  <a:cubicBezTo>
                    <a:pt x="14026" y="21583"/>
                    <a:pt x="17441" y="19532"/>
                    <a:pt x="19289" y="16188"/>
                  </a:cubicBezTo>
                  <a:cubicBezTo>
                    <a:pt x="21138" y="12845"/>
                    <a:pt x="21138" y="8721"/>
                    <a:pt x="19289" y="5378"/>
                  </a:cubicBezTo>
                  <a:cubicBezTo>
                    <a:pt x="17441" y="2034"/>
                    <a:pt x="14026" y="-17"/>
                    <a:pt x="10338" y="0"/>
                  </a:cubicBezTo>
                  <a:close/>
                </a:path>
              </a:pathLst>
            </a:custGeom>
            <a:solidFill>
              <a:srgbClr val="000000">
                <a:alpha val="0"/>
              </a:srgbClr>
            </a:solidFill>
            <a:ln w="12700" cap="flat">
              <a:solidFill>
                <a:srgbClr val="000000"/>
              </a:solidFill>
              <a:prstDash val="solid"/>
              <a:round/>
            </a:ln>
            <a:effectLst/>
          </p:spPr>
          <p:txBody>
            <a:bodyPr wrap="square" lIns="45719" tIns="45719" rIns="45719" bIns="45719" numCol="1" anchor="t">
              <a:noAutofit/>
            </a:bodyPr>
            <a:lstStyle/>
            <a:p>
              <a:pPr/>
            </a:p>
          </p:txBody>
        </p:sp>
        <p:sp>
          <p:nvSpPr>
            <p:cNvPr id="483" name="Freeform 11"/>
            <p:cNvSpPr/>
            <p:nvPr/>
          </p:nvSpPr>
          <p:spPr>
            <a:xfrm>
              <a:off x="0" y="0"/>
              <a:ext cx="1909948" cy="1909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394"/>
                  </a:moveTo>
                  <a:cubicBezTo>
                    <a:pt x="5062" y="394"/>
                    <a:pt x="394" y="5062"/>
                    <a:pt x="394" y="10800"/>
                  </a:cubicBezTo>
                  <a:cubicBezTo>
                    <a:pt x="394" y="16538"/>
                    <a:pt x="5062" y="21206"/>
                    <a:pt x="10800" y="21206"/>
                  </a:cubicBezTo>
                  <a:cubicBezTo>
                    <a:pt x="16538" y="21206"/>
                    <a:pt x="21206" y="16538"/>
                    <a:pt x="21206" y="10800"/>
                  </a:cubicBezTo>
                  <a:cubicBezTo>
                    <a:pt x="21206" y="5062"/>
                    <a:pt x="16538" y="394"/>
                    <a:pt x="10800" y="394"/>
                  </a:cubicBezTo>
                  <a:close/>
                </a:path>
              </a:pathLst>
            </a:custGeom>
            <a:solidFill>
              <a:srgbClr val="F2F2F2"/>
            </a:solidFill>
            <a:ln w="12700" cap="flat">
              <a:noFill/>
              <a:miter lim="400000"/>
            </a:ln>
            <a:effectLst/>
          </p:spPr>
          <p:txBody>
            <a:bodyPr wrap="square" lIns="45719" tIns="45719" rIns="45719" bIns="45719" numCol="1" anchor="t">
              <a:noAutofit/>
            </a:bodyPr>
            <a:lstStyle/>
            <a:p>
              <a:pPr/>
            </a:p>
          </p:txBody>
        </p:sp>
      </p:grpSp>
      <p:grpSp>
        <p:nvGrpSpPr>
          <p:cNvPr id="487" name="Group 12"/>
          <p:cNvGrpSpPr/>
          <p:nvPr/>
        </p:nvGrpSpPr>
        <p:grpSpPr>
          <a:xfrm>
            <a:off x="6401179" y="3566596"/>
            <a:ext cx="1909948" cy="1909944"/>
            <a:chOff x="0" y="0"/>
            <a:chExt cx="1909947" cy="1909943"/>
          </a:xfrm>
        </p:grpSpPr>
        <p:sp>
          <p:nvSpPr>
            <p:cNvPr id="485" name="Freeform 13"/>
            <p:cNvSpPr/>
            <p:nvPr/>
          </p:nvSpPr>
          <p:spPr>
            <a:xfrm>
              <a:off x="13204" y="17409"/>
              <a:ext cx="1883539" cy="1875152"/>
            </a:xfrm>
            <a:custGeom>
              <a:avLst/>
              <a:gdLst/>
              <a:ahLst/>
              <a:cxnLst>
                <a:cxn ang="0">
                  <a:pos x="wd2" y="hd2"/>
                </a:cxn>
                <a:cxn ang="5400000">
                  <a:pos x="wd2" y="hd2"/>
                </a:cxn>
                <a:cxn ang="10800000">
                  <a:pos x="wd2" y="hd2"/>
                </a:cxn>
                <a:cxn ang="16200000">
                  <a:pos x="wd2" y="hd2"/>
                </a:cxn>
              </a:cxnLst>
              <a:rect l="0" t="0" r="r" b="b"/>
              <a:pathLst>
                <a:path w="20676" h="21566" fill="norm" stroke="1" extrusionOk="0">
                  <a:moveTo>
                    <a:pt x="10338" y="0"/>
                  </a:moveTo>
                  <a:cubicBezTo>
                    <a:pt x="6650" y="-17"/>
                    <a:pt x="3235" y="2034"/>
                    <a:pt x="1387" y="5378"/>
                  </a:cubicBezTo>
                  <a:cubicBezTo>
                    <a:pt x="-462" y="8721"/>
                    <a:pt x="-462" y="12845"/>
                    <a:pt x="1387" y="16188"/>
                  </a:cubicBezTo>
                  <a:cubicBezTo>
                    <a:pt x="3235" y="19532"/>
                    <a:pt x="6650" y="21583"/>
                    <a:pt x="10338" y="21566"/>
                  </a:cubicBezTo>
                  <a:cubicBezTo>
                    <a:pt x="14026" y="21583"/>
                    <a:pt x="17441" y="19532"/>
                    <a:pt x="19289" y="16188"/>
                  </a:cubicBezTo>
                  <a:cubicBezTo>
                    <a:pt x="21138" y="12845"/>
                    <a:pt x="21138" y="8721"/>
                    <a:pt x="19289" y="5378"/>
                  </a:cubicBezTo>
                  <a:cubicBezTo>
                    <a:pt x="17441" y="2034"/>
                    <a:pt x="14026" y="-17"/>
                    <a:pt x="10338" y="0"/>
                  </a:cubicBezTo>
                  <a:close/>
                </a:path>
              </a:pathLst>
            </a:custGeom>
            <a:solidFill>
              <a:srgbClr val="000000">
                <a:alpha val="0"/>
              </a:srgbClr>
            </a:solidFill>
            <a:ln w="12700" cap="flat">
              <a:solidFill>
                <a:srgbClr val="000000"/>
              </a:solidFill>
              <a:prstDash val="solid"/>
              <a:round/>
            </a:ln>
            <a:effectLst/>
          </p:spPr>
          <p:txBody>
            <a:bodyPr wrap="square" lIns="45719" tIns="45719" rIns="45719" bIns="45719" numCol="1" anchor="t">
              <a:noAutofit/>
            </a:bodyPr>
            <a:lstStyle/>
            <a:p>
              <a:pPr/>
            </a:p>
          </p:txBody>
        </p:sp>
        <p:sp>
          <p:nvSpPr>
            <p:cNvPr id="486" name="Freeform 14"/>
            <p:cNvSpPr/>
            <p:nvPr/>
          </p:nvSpPr>
          <p:spPr>
            <a:xfrm>
              <a:off x="0" y="0"/>
              <a:ext cx="1909948" cy="1909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394"/>
                  </a:moveTo>
                  <a:cubicBezTo>
                    <a:pt x="5062" y="394"/>
                    <a:pt x="394" y="5062"/>
                    <a:pt x="394" y="10800"/>
                  </a:cubicBezTo>
                  <a:cubicBezTo>
                    <a:pt x="394" y="16538"/>
                    <a:pt x="5062" y="21206"/>
                    <a:pt x="10800" y="21206"/>
                  </a:cubicBezTo>
                  <a:cubicBezTo>
                    <a:pt x="16538" y="21206"/>
                    <a:pt x="21206" y="16538"/>
                    <a:pt x="21206" y="10800"/>
                  </a:cubicBezTo>
                  <a:cubicBezTo>
                    <a:pt x="21206" y="5062"/>
                    <a:pt x="16538" y="394"/>
                    <a:pt x="10800" y="394"/>
                  </a:cubicBezTo>
                  <a:close/>
                </a:path>
              </a:pathLst>
            </a:custGeom>
            <a:solidFill>
              <a:srgbClr val="F2F2F2"/>
            </a:solidFill>
            <a:ln w="12700" cap="flat">
              <a:noFill/>
              <a:miter lim="400000"/>
            </a:ln>
            <a:effectLst/>
          </p:spPr>
          <p:txBody>
            <a:bodyPr wrap="square" lIns="45719" tIns="45719" rIns="45719" bIns="45719" numCol="1" anchor="t">
              <a:noAutofit/>
            </a:bodyPr>
            <a:lstStyle/>
            <a:p>
              <a:pPr/>
            </a:p>
          </p:txBody>
        </p:sp>
      </p:grpSp>
      <p:sp>
        <p:nvSpPr>
          <p:cNvPr id="488" name="Freeform 15"/>
          <p:cNvSpPr/>
          <p:nvPr/>
        </p:nvSpPr>
        <p:spPr>
          <a:xfrm rot="16200000">
            <a:off x="12144740" y="4257555"/>
            <a:ext cx="4856701" cy="3085579"/>
          </a:xfrm>
          <a:prstGeom prst="rect">
            <a:avLst/>
          </a:prstGeom>
          <a:blipFill>
            <a:blip r:embed="rId3"/>
            <a:stretch>
              <a:fillRect/>
            </a:stretch>
          </a:blipFill>
          <a:ln w="12700">
            <a:miter lim="400000"/>
          </a:ln>
        </p:spPr>
        <p:txBody>
          <a:bodyPr lIns="45719" rIns="45719"/>
          <a:lstStyle/>
          <a:p>
            <a:pPr/>
          </a:p>
        </p:txBody>
      </p:sp>
      <p:grpSp>
        <p:nvGrpSpPr>
          <p:cNvPr id="491" name="Group 16"/>
          <p:cNvGrpSpPr/>
          <p:nvPr/>
        </p:nvGrpSpPr>
        <p:grpSpPr>
          <a:xfrm>
            <a:off x="13640827" y="3564789"/>
            <a:ext cx="1736771" cy="1736768"/>
            <a:chOff x="0" y="0"/>
            <a:chExt cx="1736770" cy="1736767"/>
          </a:xfrm>
        </p:grpSpPr>
        <p:sp>
          <p:nvSpPr>
            <p:cNvPr id="489" name="Freeform 17"/>
            <p:cNvSpPr/>
            <p:nvPr/>
          </p:nvSpPr>
          <p:spPr>
            <a:xfrm>
              <a:off x="12007" y="15830"/>
              <a:ext cx="1712757" cy="1705131"/>
            </a:xfrm>
            <a:custGeom>
              <a:avLst/>
              <a:gdLst/>
              <a:ahLst/>
              <a:cxnLst>
                <a:cxn ang="0">
                  <a:pos x="wd2" y="hd2"/>
                </a:cxn>
                <a:cxn ang="5400000">
                  <a:pos x="wd2" y="hd2"/>
                </a:cxn>
                <a:cxn ang="10800000">
                  <a:pos x="wd2" y="hd2"/>
                </a:cxn>
                <a:cxn ang="16200000">
                  <a:pos x="wd2" y="hd2"/>
                </a:cxn>
              </a:cxnLst>
              <a:rect l="0" t="0" r="r" b="b"/>
              <a:pathLst>
                <a:path w="20676" h="21566" fill="norm" stroke="1" extrusionOk="0">
                  <a:moveTo>
                    <a:pt x="10338" y="0"/>
                  </a:moveTo>
                  <a:cubicBezTo>
                    <a:pt x="6650" y="-17"/>
                    <a:pt x="3235" y="2034"/>
                    <a:pt x="1387" y="5378"/>
                  </a:cubicBezTo>
                  <a:cubicBezTo>
                    <a:pt x="-462" y="8721"/>
                    <a:pt x="-462" y="12845"/>
                    <a:pt x="1387" y="16188"/>
                  </a:cubicBezTo>
                  <a:cubicBezTo>
                    <a:pt x="3235" y="19532"/>
                    <a:pt x="6650" y="21583"/>
                    <a:pt x="10338" y="21566"/>
                  </a:cubicBezTo>
                  <a:cubicBezTo>
                    <a:pt x="14026" y="21583"/>
                    <a:pt x="17441" y="19532"/>
                    <a:pt x="19289" y="16188"/>
                  </a:cubicBezTo>
                  <a:cubicBezTo>
                    <a:pt x="21138" y="12845"/>
                    <a:pt x="21138" y="8721"/>
                    <a:pt x="19289" y="5378"/>
                  </a:cubicBezTo>
                  <a:cubicBezTo>
                    <a:pt x="17441" y="2034"/>
                    <a:pt x="14026" y="-17"/>
                    <a:pt x="10338" y="0"/>
                  </a:cubicBezTo>
                  <a:close/>
                </a:path>
              </a:pathLst>
            </a:custGeom>
            <a:solidFill>
              <a:srgbClr val="000000">
                <a:alpha val="0"/>
              </a:srgbClr>
            </a:solidFill>
            <a:ln w="12700" cap="flat">
              <a:solidFill>
                <a:srgbClr val="000000"/>
              </a:solidFill>
              <a:prstDash val="solid"/>
              <a:round/>
            </a:ln>
            <a:effectLst/>
          </p:spPr>
          <p:txBody>
            <a:bodyPr wrap="square" lIns="45719" tIns="45719" rIns="45719" bIns="45719" numCol="1" anchor="t">
              <a:noAutofit/>
            </a:bodyPr>
            <a:lstStyle/>
            <a:p>
              <a:pPr/>
            </a:p>
          </p:txBody>
        </p:sp>
        <p:sp>
          <p:nvSpPr>
            <p:cNvPr id="490" name="Freeform 18"/>
            <p:cNvSpPr/>
            <p:nvPr/>
          </p:nvSpPr>
          <p:spPr>
            <a:xfrm>
              <a:off x="0" y="0"/>
              <a:ext cx="1736771" cy="1736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4845" y="21600"/>
                    <a:pt x="0" y="16755"/>
                    <a:pt x="0" y="10800"/>
                  </a:cubicBezTo>
                  <a:cubicBezTo>
                    <a:pt x="0" y="4845"/>
                    <a:pt x="4845" y="0"/>
                    <a:pt x="10800" y="0"/>
                  </a:cubicBezTo>
                  <a:cubicBezTo>
                    <a:pt x="16755" y="0"/>
                    <a:pt x="21600" y="4845"/>
                    <a:pt x="21600" y="10800"/>
                  </a:cubicBezTo>
                  <a:cubicBezTo>
                    <a:pt x="21600" y="16755"/>
                    <a:pt x="16755" y="21600"/>
                    <a:pt x="10800" y="21600"/>
                  </a:cubicBezTo>
                  <a:close/>
                  <a:moveTo>
                    <a:pt x="10800" y="394"/>
                  </a:moveTo>
                  <a:cubicBezTo>
                    <a:pt x="5062" y="394"/>
                    <a:pt x="394" y="5062"/>
                    <a:pt x="394" y="10800"/>
                  </a:cubicBezTo>
                  <a:cubicBezTo>
                    <a:pt x="394" y="16538"/>
                    <a:pt x="5062" y="21206"/>
                    <a:pt x="10800" y="21206"/>
                  </a:cubicBezTo>
                  <a:cubicBezTo>
                    <a:pt x="16538" y="21206"/>
                    <a:pt x="21206" y="16538"/>
                    <a:pt x="21206" y="10800"/>
                  </a:cubicBezTo>
                  <a:cubicBezTo>
                    <a:pt x="21206" y="5062"/>
                    <a:pt x="16538" y="394"/>
                    <a:pt x="10800" y="394"/>
                  </a:cubicBezTo>
                  <a:close/>
                </a:path>
              </a:pathLst>
            </a:custGeom>
            <a:solidFill>
              <a:srgbClr val="F2F2F2"/>
            </a:solidFill>
            <a:ln w="12700" cap="flat">
              <a:noFill/>
              <a:miter lim="400000"/>
            </a:ln>
            <a:effectLst/>
          </p:spPr>
          <p:txBody>
            <a:bodyPr wrap="square" lIns="45719" tIns="45719" rIns="45719" bIns="45719" numCol="1" anchor="t">
              <a:noAutofit/>
            </a:bodyPr>
            <a:lstStyle/>
            <a:p>
              <a:pPr/>
            </a:p>
          </p:txBody>
        </p:sp>
      </p:grpSp>
      <p:sp>
        <p:nvSpPr>
          <p:cNvPr id="492" name="Freeform 20"/>
          <p:cNvSpPr/>
          <p:nvPr/>
        </p:nvSpPr>
        <p:spPr>
          <a:xfrm>
            <a:off x="0" y="0"/>
            <a:ext cx="18287996" cy="3086100"/>
          </a:xfrm>
          <a:prstGeom prst="rect">
            <a:avLst/>
          </a:prstGeom>
          <a:solidFill>
            <a:srgbClr val="1C5739"/>
          </a:solidFill>
          <a:ln w="12700">
            <a:miter lim="400000"/>
          </a:ln>
        </p:spPr>
        <p:txBody>
          <a:bodyPr lIns="45719" rIns="45719"/>
          <a:lstStyle/>
          <a:p>
            <a:pPr/>
          </a:p>
        </p:txBody>
      </p:sp>
      <p:sp>
        <p:nvSpPr>
          <p:cNvPr id="493" name="Freeform 22"/>
          <p:cNvSpPr/>
          <p:nvPr/>
        </p:nvSpPr>
        <p:spPr>
          <a:xfrm>
            <a:off x="-1586069" y="-1808677"/>
            <a:ext cx="3172137" cy="4114801"/>
          </a:xfrm>
          <a:prstGeom prst="rect">
            <a:avLst/>
          </a:prstGeom>
          <a:blipFill>
            <a:blip r:embed="rId4"/>
            <a:stretch>
              <a:fillRect/>
            </a:stretch>
          </a:blipFill>
          <a:ln w="12700">
            <a:miter lim="400000"/>
          </a:ln>
        </p:spPr>
        <p:txBody>
          <a:bodyPr lIns="45719" rIns="45719"/>
          <a:lstStyle/>
          <a:p>
            <a:pPr/>
          </a:p>
        </p:txBody>
      </p:sp>
      <p:sp>
        <p:nvSpPr>
          <p:cNvPr id="494" name="Freeform 23"/>
          <p:cNvSpPr/>
          <p:nvPr/>
        </p:nvSpPr>
        <p:spPr>
          <a:xfrm>
            <a:off x="-874585" y="9258300"/>
            <a:ext cx="3806570" cy="2083232"/>
          </a:xfrm>
          <a:prstGeom prst="rect">
            <a:avLst/>
          </a:prstGeom>
          <a:blipFill>
            <a:blip r:embed="rId5"/>
            <a:stretch>
              <a:fillRect/>
            </a:stretch>
          </a:blipFill>
          <a:ln w="12700">
            <a:miter lim="400000"/>
          </a:ln>
        </p:spPr>
        <p:txBody>
          <a:bodyPr lIns="45719" rIns="45719"/>
          <a:lstStyle/>
          <a:p>
            <a:pPr/>
          </a:p>
        </p:txBody>
      </p:sp>
      <p:sp>
        <p:nvSpPr>
          <p:cNvPr id="495" name="Freeform 24"/>
          <p:cNvSpPr/>
          <p:nvPr/>
        </p:nvSpPr>
        <p:spPr>
          <a:xfrm>
            <a:off x="16384714" y="-413586"/>
            <a:ext cx="3806571" cy="2083235"/>
          </a:xfrm>
          <a:prstGeom prst="rect">
            <a:avLst/>
          </a:prstGeom>
          <a:blipFill>
            <a:blip r:embed="rId6"/>
            <a:stretch>
              <a:fillRect/>
            </a:stretch>
          </a:blipFill>
          <a:ln w="12700">
            <a:miter lim="400000"/>
          </a:ln>
        </p:spPr>
        <p:txBody>
          <a:bodyPr lIns="45719" rIns="45719"/>
          <a:lstStyle/>
          <a:p>
            <a:pPr/>
          </a:p>
        </p:txBody>
      </p:sp>
      <p:sp>
        <p:nvSpPr>
          <p:cNvPr id="496" name="TextBox 25"/>
          <p:cNvSpPr txBox="1"/>
          <p:nvPr/>
        </p:nvSpPr>
        <p:spPr>
          <a:xfrm>
            <a:off x="2403934" y="5942486"/>
            <a:ext cx="2731185" cy="17226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400"/>
              </a:lnSpc>
              <a:defRPr b="1" spc="141" sz="2800">
                <a:solidFill>
                  <a:srgbClr val="FFFBFB"/>
                </a:solidFill>
                <a:latin typeface="Open Sauce Bold"/>
                <a:ea typeface="Open Sauce Bold"/>
                <a:cs typeface="Open Sauce Bold"/>
                <a:sym typeface="Open Sauce Bold"/>
              </a:defRPr>
            </a:lvl1pPr>
          </a:lstStyle>
          <a:p>
            <a:pPr/>
            <a:r>
              <a:t>Sustainability education aligning with SDG-2030</a:t>
            </a:r>
          </a:p>
        </p:txBody>
      </p:sp>
      <p:sp>
        <p:nvSpPr>
          <p:cNvPr id="497" name="TextBox 26"/>
          <p:cNvSpPr txBox="1"/>
          <p:nvPr/>
        </p:nvSpPr>
        <p:spPr>
          <a:xfrm>
            <a:off x="6226088" y="5800345"/>
            <a:ext cx="2450149" cy="190181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000"/>
              </a:lnSpc>
              <a:defRPr b="1" spc="125" sz="2500">
                <a:solidFill>
                  <a:srgbClr val="FFFBFB"/>
                </a:solidFill>
                <a:latin typeface="Open Sauce Bold"/>
                <a:ea typeface="Open Sauce Bold"/>
                <a:cs typeface="Open Sauce Bold"/>
                <a:sym typeface="Open Sauce Bold"/>
              </a:defRPr>
            </a:lvl1pPr>
          </a:lstStyle>
          <a:p>
            <a:pPr/>
            <a:r>
              <a:t>Hands-on Conservation efforts in Collaboration with NGOs</a:t>
            </a:r>
          </a:p>
        </p:txBody>
      </p:sp>
      <p:sp>
        <p:nvSpPr>
          <p:cNvPr id="498" name="TextBox 27"/>
          <p:cNvSpPr txBox="1"/>
          <p:nvPr/>
        </p:nvSpPr>
        <p:spPr>
          <a:xfrm>
            <a:off x="9535146" y="5942486"/>
            <a:ext cx="2961755" cy="132930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500"/>
              </a:lnSpc>
              <a:defRPr b="1" spc="146" sz="2900">
                <a:solidFill>
                  <a:srgbClr val="FFFBFB"/>
                </a:solidFill>
                <a:latin typeface="Open Sauce Bold"/>
                <a:ea typeface="Open Sauce Bold"/>
                <a:cs typeface="Open Sauce Bold"/>
                <a:sym typeface="Open Sauce Bold"/>
              </a:defRPr>
            </a:lvl1pPr>
          </a:lstStyle>
          <a:p>
            <a:pPr/>
            <a:r>
              <a:t>Interns on Sustainability Project</a:t>
            </a:r>
          </a:p>
        </p:txBody>
      </p:sp>
      <p:sp>
        <p:nvSpPr>
          <p:cNvPr id="499" name="TextBox 28"/>
          <p:cNvSpPr txBox="1"/>
          <p:nvPr/>
        </p:nvSpPr>
        <p:spPr>
          <a:xfrm>
            <a:off x="12978200" y="5494811"/>
            <a:ext cx="3137680" cy="19627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100"/>
              </a:lnSpc>
              <a:defRPr b="1" spc="129" sz="2500">
                <a:solidFill>
                  <a:srgbClr val="FFFBFB"/>
                </a:solidFill>
                <a:latin typeface="Open Sauce Bold"/>
                <a:ea typeface="Open Sauce Bold"/>
                <a:cs typeface="Open Sauce Bold"/>
                <a:sym typeface="Open Sauce Bold"/>
              </a:defRPr>
            </a:lvl1pPr>
          </a:lstStyle>
          <a:p>
            <a:pPr/>
            <a:r>
              <a:t>Publication of Guide books to handle environmental challenges</a:t>
            </a:r>
          </a:p>
        </p:txBody>
      </p:sp>
      <p:sp>
        <p:nvSpPr>
          <p:cNvPr id="500" name="TextBox 29"/>
          <p:cNvSpPr txBox="1"/>
          <p:nvPr/>
        </p:nvSpPr>
        <p:spPr>
          <a:xfrm>
            <a:off x="4955121" y="644936"/>
            <a:ext cx="7845602" cy="7616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5800"/>
              </a:lnSpc>
              <a:defRPr spc="207" sz="5900">
                <a:solidFill>
                  <a:srgbClr val="FFFFFF"/>
                </a:solidFill>
                <a:latin typeface="Poppins"/>
                <a:ea typeface="Poppins"/>
                <a:cs typeface="Poppins"/>
                <a:sym typeface="Poppins"/>
              </a:defRPr>
            </a:lvl1pPr>
          </a:lstStyle>
          <a:p>
            <a:pPr/>
            <a:r>
              <a:t>Future Plan</a:t>
            </a:r>
          </a:p>
        </p:txBody>
      </p:sp>
      <p:sp>
        <p:nvSpPr>
          <p:cNvPr id="501" name="TextBox 30"/>
          <p:cNvSpPr txBox="1"/>
          <p:nvPr/>
        </p:nvSpPr>
        <p:spPr>
          <a:xfrm>
            <a:off x="17187887" y="9210675"/>
            <a:ext cx="295226"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latin typeface="Canva Sans"/>
                <a:ea typeface="Canva Sans"/>
                <a:cs typeface="Canva Sans"/>
                <a:sym typeface="Canva Sans"/>
              </a:defRPr>
            </a:lvl1pPr>
          </a:lstStyle>
          <a:p>
            <a:pPr/>
            <a:r>
              <a:t>21</a:t>
            </a:r>
          </a:p>
        </p:txBody>
      </p:sp>
      <p:sp>
        <p:nvSpPr>
          <p:cNvPr id="502" name="TextBox 31"/>
          <p:cNvSpPr txBox="1"/>
          <p:nvPr/>
        </p:nvSpPr>
        <p:spPr>
          <a:xfrm>
            <a:off x="0" y="1833230"/>
            <a:ext cx="18288000" cy="87312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500"/>
              </a:lnSpc>
              <a:defRPr sz="2500">
                <a:solidFill>
                  <a:srgbClr val="F8F8F8"/>
                </a:solidFill>
                <a:latin typeface="Arab Times"/>
                <a:ea typeface="Arab Times"/>
                <a:cs typeface="Arab Times"/>
                <a:sym typeface="Arab Times"/>
              </a:defRPr>
            </a:lvl1pPr>
          </a:lstStyle>
          <a:p>
            <a:pPr/>
            <a:r>
              <a:t>Academic excellence, imbibe the environmental values, holistic development and to make environmentally responsible sensitive students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Freeform 3"/>
          <p:cNvSpPr/>
          <p:nvPr/>
        </p:nvSpPr>
        <p:spPr>
          <a:xfrm>
            <a:off x="1791251" y="3359439"/>
            <a:ext cx="4551566" cy="5443813"/>
          </a:xfrm>
          <a:prstGeom prst="rect">
            <a:avLst/>
          </a:prstGeom>
          <a:solidFill>
            <a:srgbClr val="66BB6A"/>
          </a:solidFill>
          <a:ln w="66675" cap="sq">
            <a:solidFill>
              <a:srgbClr val="2B485F"/>
            </a:solidFill>
            <a:miter/>
          </a:ln>
        </p:spPr>
        <p:txBody>
          <a:bodyPr lIns="45719" rIns="45719"/>
          <a:lstStyle/>
          <a:p>
            <a:pPr/>
          </a:p>
        </p:txBody>
      </p:sp>
      <p:sp>
        <p:nvSpPr>
          <p:cNvPr id="505" name="Freeform 6"/>
          <p:cNvSpPr/>
          <p:nvPr/>
        </p:nvSpPr>
        <p:spPr>
          <a:xfrm>
            <a:off x="6868218" y="3359439"/>
            <a:ext cx="4551565" cy="5443813"/>
          </a:xfrm>
          <a:prstGeom prst="rect">
            <a:avLst/>
          </a:prstGeom>
          <a:solidFill>
            <a:srgbClr val="598196"/>
          </a:solidFill>
          <a:ln w="66675" cap="sq">
            <a:solidFill>
              <a:srgbClr val="2B485F"/>
            </a:solidFill>
            <a:miter/>
          </a:ln>
        </p:spPr>
        <p:txBody>
          <a:bodyPr lIns="45719" rIns="45719"/>
          <a:lstStyle/>
          <a:p>
            <a:pPr/>
          </a:p>
        </p:txBody>
      </p:sp>
      <p:sp>
        <p:nvSpPr>
          <p:cNvPr id="506" name="Freeform 9"/>
          <p:cNvSpPr/>
          <p:nvPr/>
        </p:nvSpPr>
        <p:spPr>
          <a:xfrm>
            <a:off x="12249984" y="3359439"/>
            <a:ext cx="4551565" cy="5443813"/>
          </a:xfrm>
          <a:prstGeom prst="rect">
            <a:avLst/>
          </a:prstGeom>
          <a:solidFill>
            <a:srgbClr val="598196"/>
          </a:solidFill>
          <a:ln w="66675" cap="sq">
            <a:solidFill>
              <a:srgbClr val="2B485F"/>
            </a:solidFill>
            <a:miter/>
          </a:ln>
        </p:spPr>
        <p:txBody>
          <a:bodyPr lIns="45719" rIns="45719"/>
          <a:lstStyle/>
          <a:p>
            <a:pPr/>
          </a:p>
        </p:txBody>
      </p:sp>
      <p:sp>
        <p:nvSpPr>
          <p:cNvPr id="507" name="Freeform 12"/>
          <p:cNvSpPr/>
          <p:nvPr/>
        </p:nvSpPr>
        <p:spPr>
          <a:xfrm>
            <a:off x="6868218" y="3359439"/>
            <a:ext cx="4795478" cy="5291413"/>
          </a:xfrm>
          <a:prstGeom prst="rect">
            <a:avLst/>
          </a:prstGeom>
          <a:solidFill>
            <a:srgbClr val="FFFFFF"/>
          </a:solidFill>
          <a:ln w="66675" cap="sq">
            <a:solidFill>
              <a:srgbClr val="2B485F"/>
            </a:solidFill>
            <a:miter/>
          </a:ln>
        </p:spPr>
        <p:txBody>
          <a:bodyPr lIns="45719" rIns="45719"/>
          <a:lstStyle/>
          <a:p>
            <a:pPr/>
          </a:p>
        </p:txBody>
      </p:sp>
      <p:sp>
        <p:nvSpPr>
          <p:cNvPr id="508" name="Freeform 15"/>
          <p:cNvSpPr/>
          <p:nvPr/>
        </p:nvSpPr>
        <p:spPr>
          <a:xfrm>
            <a:off x="6990174" y="3207039"/>
            <a:ext cx="4551565" cy="5443813"/>
          </a:xfrm>
          <a:prstGeom prst="rect">
            <a:avLst/>
          </a:prstGeom>
          <a:solidFill>
            <a:srgbClr val="FFFFFF"/>
          </a:solidFill>
          <a:ln w="66675" cap="sq">
            <a:solidFill>
              <a:srgbClr val="2B485F"/>
            </a:solidFill>
            <a:miter/>
          </a:ln>
        </p:spPr>
        <p:txBody>
          <a:bodyPr lIns="45719" rIns="45719"/>
          <a:lstStyle/>
          <a:p>
            <a:pPr/>
          </a:p>
        </p:txBody>
      </p:sp>
      <p:sp>
        <p:nvSpPr>
          <p:cNvPr id="509" name="Freeform 18"/>
          <p:cNvSpPr/>
          <p:nvPr/>
        </p:nvSpPr>
        <p:spPr>
          <a:xfrm>
            <a:off x="12097584" y="3207039"/>
            <a:ext cx="4551565" cy="5443813"/>
          </a:xfrm>
          <a:prstGeom prst="rect">
            <a:avLst/>
          </a:prstGeom>
          <a:solidFill>
            <a:srgbClr val="FFFFFF"/>
          </a:solidFill>
          <a:ln w="66675" cap="sq">
            <a:solidFill>
              <a:srgbClr val="2B485F"/>
            </a:solidFill>
            <a:miter/>
          </a:ln>
        </p:spPr>
        <p:txBody>
          <a:bodyPr lIns="45719" rIns="45719"/>
          <a:lstStyle/>
          <a:p>
            <a:pPr/>
          </a:p>
        </p:txBody>
      </p:sp>
      <p:sp>
        <p:nvSpPr>
          <p:cNvPr id="510" name="Freeform 21"/>
          <p:cNvSpPr/>
          <p:nvPr/>
        </p:nvSpPr>
        <p:spPr>
          <a:xfrm>
            <a:off x="2179198" y="1363881"/>
            <a:ext cx="13432246" cy="12811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05" y="0"/>
                </a:moveTo>
                <a:lnTo>
                  <a:pt x="0" y="0"/>
                </a:lnTo>
                <a:lnTo>
                  <a:pt x="0" y="21600"/>
                </a:lnTo>
                <a:lnTo>
                  <a:pt x="21105" y="21600"/>
                </a:lnTo>
                <a:lnTo>
                  <a:pt x="21600" y="10800"/>
                </a:lnTo>
                <a:lnTo>
                  <a:pt x="21105" y="0"/>
                </a:lnTo>
                <a:close/>
              </a:path>
            </a:pathLst>
          </a:custGeom>
          <a:solidFill>
            <a:srgbClr val="2B485F"/>
          </a:solidFill>
          <a:ln w="12700">
            <a:miter lim="400000"/>
          </a:ln>
        </p:spPr>
        <p:txBody>
          <a:bodyPr lIns="45719" rIns="45719"/>
          <a:lstStyle/>
          <a:p>
            <a:pPr/>
          </a:p>
        </p:txBody>
      </p:sp>
      <p:sp>
        <p:nvSpPr>
          <p:cNvPr id="511" name="AutoShape 23"/>
          <p:cNvSpPr/>
          <p:nvPr/>
        </p:nvSpPr>
        <p:spPr>
          <a:xfrm>
            <a:off x="17675976" y="961706"/>
            <a:ext cx="3956611" cy="1"/>
          </a:xfrm>
          <a:prstGeom prst="line">
            <a:avLst/>
          </a:prstGeom>
          <a:ln w="38100">
            <a:solidFill>
              <a:srgbClr val="2B485F"/>
            </a:solidFill>
          </a:ln>
        </p:spPr>
        <p:txBody>
          <a:bodyPr lIns="45719" rIns="45719"/>
          <a:lstStyle/>
          <a:p>
            <a:pPr/>
          </a:p>
        </p:txBody>
      </p:sp>
      <p:sp>
        <p:nvSpPr>
          <p:cNvPr id="512" name="Freeform 25"/>
          <p:cNvSpPr/>
          <p:nvPr/>
        </p:nvSpPr>
        <p:spPr>
          <a:xfrm>
            <a:off x="6990174" y="6005145"/>
            <a:ext cx="4429609" cy="2645707"/>
          </a:xfrm>
          <a:prstGeom prst="rect">
            <a:avLst/>
          </a:prstGeom>
          <a:solidFill>
            <a:srgbClr val="C45911"/>
          </a:solidFill>
          <a:ln w="12700">
            <a:miter lim="400000"/>
          </a:ln>
        </p:spPr>
        <p:txBody>
          <a:bodyPr lIns="45719" rIns="45719"/>
          <a:lstStyle/>
          <a:p>
            <a:pPr/>
          </a:p>
        </p:txBody>
      </p:sp>
      <p:sp>
        <p:nvSpPr>
          <p:cNvPr id="513" name="TextBox 27"/>
          <p:cNvSpPr txBox="1"/>
          <p:nvPr/>
        </p:nvSpPr>
        <p:spPr>
          <a:xfrm>
            <a:off x="1925614" y="3573105"/>
            <a:ext cx="4010681" cy="41553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4700"/>
              </a:lnSpc>
              <a:defRPr b="1" sz="3300">
                <a:latin typeface="Inter Bold"/>
                <a:ea typeface="Inter Bold"/>
                <a:cs typeface="Inter Bold"/>
                <a:sym typeface="Inter Bold"/>
              </a:defRPr>
            </a:lvl1pPr>
          </a:lstStyle>
          <a:p>
            <a:pPr/>
            <a:r>
              <a:t>MoU with Indian Renewable Energy Development Authority will be held shortly for Solar Energy and other avenues</a:t>
            </a:r>
          </a:p>
        </p:txBody>
      </p:sp>
      <p:sp>
        <p:nvSpPr>
          <p:cNvPr id="514" name="TextBox 28"/>
          <p:cNvSpPr txBox="1"/>
          <p:nvPr/>
        </p:nvSpPr>
        <p:spPr>
          <a:xfrm>
            <a:off x="7610643" y="3292764"/>
            <a:ext cx="3066715" cy="57390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4700"/>
              </a:lnSpc>
              <a:defRPr b="1" sz="3300">
                <a:latin typeface="Inter Bold"/>
                <a:ea typeface="Inter Bold"/>
                <a:cs typeface="Inter Bold"/>
                <a:sym typeface="Inter Bold"/>
              </a:defRPr>
            </a:lvl1pPr>
          </a:lstStyle>
          <a:p>
            <a:pPr/>
            <a:r>
              <a:t>Weakness</a:t>
            </a:r>
          </a:p>
        </p:txBody>
      </p:sp>
      <p:sp>
        <p:nvSpPr>
          <p:cNvPr id="515" name="TextBox 29"/>
          <p:cNvSpPr txBox="1"/>
          <p:nvPr/>
        </p:nvSpPr>
        <p:spPr>
          <a:xfrm>
            <a:off x="7120138" y="3922981"/>
            <a:ext cx="4047723" cy="20817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just">
              <a:lnSpc>
                <a:spcPts val="3300"/>
              </a:lnSpc>
              <a:defRPr b="1" sz="2400">
                <a:solidFill>
                  <a:srgbClr val="831005"/>
                </a:solidFill>
                <a:latin typeface="Inter Bold"/>
                <a:ea typeface="Inter Bold"/>
                <a:cs typeface="Inter Bold"/>
                <a:sym typeface="Inter Bold"/>
              </a:defRPr>
            </a:lvl1pPr>
          </a:lstStyle>
          <a:p>
            <a:pPr/>
            <a:r>
              <a:t>Faculty members have not been actively involved in undertaking environment related projects or research endeavours</a:t>
            </a:r>
          </a:p>
        </p:txBody>
      </p:sp>
      <p:sp>
        <p:nvSpPr>
          <p:cNvPr id="516" name="TextBox 30"/>
          <p:cNvSpPr txBox="1"/>
          <p:nvPr/>
        </p:nvSpPr>
        <p:spPr>
          <a:xfrm>
            <a:off x="12992934" y="3292764"/>
            <a:ext cx="2903752" cy="57390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4700"/>
              </a:lnSpc>
              <a:defRPr b="1" sz="3300">
                <a:latin typeface="Inter Bold"/>
                <a:ea typeface="Inter Bold"/>
                <a:cs typeface="Inter Bold"/>
                <a:sym typeface="Inter Bold"/>
              </a:defRPr>
            </a:lvl1pPr>
          </a:lstStyle>
          <a:p>
            <a:pPr/>
            <a:r>
              <a:t>Suggestions</a:t>
            </a:r>
          </a:p>
        </p:txBody>
      </p:sp>
      <p:sp>
        <p:nvSpPr>
          <p:cNvPr id="517" name="TextBox 31"/>
          <p:cNvSpPr txBox="1"/>
          <p:nvPr/>
        </p:nvSpPr>
        <p:spPr>
          <a:xfrm>
            <a:off x="12249983" y="4597351"/>
            <a:ext cx="4107212" cy="29199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just">
              <a:lnSpc>
                <a:spcPts val="3300"/>
              </a:lnSpc>
              <a:defRPr b="1" sz="2400">
                <a:solidFill>
                  <a:srgbClr val="538135"/>
                </a:solidFill>
                <a:latin typeface="Inter Bold"/>
                <a:ea typeface="Inter Bold"/>
                <a:cs typeface="Inter Bold"/>
                <a:sym typeface="Inter Bold"/>
              </a:defRPr>
            </a:lvl1pPr>
          </a:lstStyle>
          <a:p>
            <a:pPr/>
            <a:r>
              <a:t>Establish partnerships with research Institutions and environmental organisations to leverage expertise, resources and networks for collaborative Projects and initiatives</a:t>
            </a:r>
          </a:p>
        </p:txBody>
      </p:sp>
      <p:sp>
        <p:nvSpPr>
          <p:cNvPr id="518" name="TextBox 32"/>
          <p:cNvSpPr txBox="1"/>
          <p:nvPr/>
        </p:nvSpPr>
        <p:spPr>
          <a:xfrm>
            <a:off x="17187887" y="9210675"/>
            <a:ext cx="295226"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latin typeface="Canva Sans"/>
                <a:ea typeface="Canva Sans"/>
                <a:cs typeface="Canva Sans"/>
                <a:sym typeface="Canva Sans"/>
              </a:defRPr>
            </a:lvl1pPr>
          </a:lstStyle>
          <a:p>
            <a:pPr/>
            <a:r>
              <a:t>22</a:t>
            </a:r>
          </a:p>
        </p:txBody>
      </p:sp>
      <p:sp>
        <p:nvSpPr>
          <p:cNvPr id="519" name="TextBox 33"/>
          <p:cNvSpPr txBox="1"/>
          <p:nvPr/>
        </p:nvSpPr>
        <p:spPr>
          <a:xfrm>
            <a:off x="2179198" y="1467059"/>
            <a:ext cx="12875636" cy="8804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7200"/>
              </a:lnSpc>
              <a:defRPr b="1" sz="5100">
                <a:solidFill>
                  <a:srgbClr val="F8F8F8"/>
                </a:solidFill>
                <a:latin typeface="Canva Sans Bold"/>
                <a:ea typeface="Canva Sans Bold"/>
                <a:cs typeface="Canva Sans Bold"/>
                <a:sym typeface="Canva Sans Bold"/>
              </a:defRPr>
            </a:lvl1pPr>
          </a:lstStyle>
          <a:p>
            <a:pPr/>
            <a:r>
              <a:t>Observation of the Last Academic Audit </a:t>
            </a:r>
          </a:p>
        </p:txBody>
      </p:sp>
      <p:sp>
        <p:nvSpPr>
          <p:cNvPr id="520" name="TextBox 34"/>
          <p:cNvSpPr txBox="1"/>
          <p:nvPr/>
        </p:nvSpPr>
        <p:spPr>
          <a:xfrm>
            <a:off x="7070379" y="6264869"/>
            <a:ext cx="4299644" cy="219747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just">
              <a:lnSpc>
                <a:spcPts val="2900"/>
              </a:lnSpc>
              <a:defRPr sz="2100">
                <a:solidFill>
                  <a:srgbClr val="FDFBFB"/>
                </a:solidFill>
                <a:latin typeface="Arab Times"/>
                <a:ea typeface="Arab Times"/>
                <a:cs typeface="Arab Times"/>
                <a:sym typeface="Arab Times"/>
              </a:defRPr>
            </a:lvl1pPr>
          </a:lstStyle>
          <a:p>
            <a:pPr/>
            <a:r>
              <a:t>Challenging to handle around 600 students with their Assignments, project works, Practicals, Field visit, Continous Assessment, Practical exam and evaluation of End-term examination paper .</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2" name="Freeform 2"/>
          <p:cNvSpPr/>
          <p:nvPr/>
        </p:nvSpPr>
        <p:spPr>
          <a:xfrm flipH="1" flipV="1">
            <a:off x="0" y="0"/>
            <a:ext cx="18288000" cy="10287000"/>
          </a:xfrm>
          <a:prstGeom prst="rect">
            <a:avLst/>
          </a:prstGeom>
          <a:blipFill>
            <a:blip r:embed="rId2"/>
            <a:stretch>
              <a:fillRect/>
            </a:stretch>
          </a:blipFill>
          <a:ln w="12700">
            <a:miter lim="400000"/>
          </a:ln>
        </p:spPr>
        <p:txBody>
          <a:bodyPr lIns="45719" rIns="45719"/>
          <a:lstStyle/>
          <a:p>
            <a:pPr/>
          </a:p>
        </p:txBody>
      </p:sp>
      <p:sp>
        <p:nvSpPr>
          <p:cNvPr id="523" name="Freeform 4"/>
          <p:cNvSpPr/>
          <p:nvPr/>
        </p:nvSpPr>
        <p:spPr>
          <a:xfrm rot="826432">
            <a:off x="-18353106" y="-3567159"/>
            <a:ext cx="21026344" cy="12831921"/>
          </a:xfrm>
          <a:prstGeom prst="rect">
            <a:avLst/>
          </a:prstGeom>
          <a:solidFill>
            <a:srgbClr val="1C5739"/>
          </a:solidFill>
          <a:ln w="12700">
            <a:miter lim="400000"/>
          </a:ln>
        </p:spPr>
        <p:txBody>
          <a:bodyPr lIns="45719" rIns="45719"/>
          <a:lstStyle/>
          <a:p>
            <a:pPr/>
          </a:p>
        </p:txBody>
      </p:sp>
      <p:sp>
        <p:nvSpPr>
          <p:cNvPr id="524" name="Freeform 7"/>
          <p:cNvSpPr/>
          <p:nvPr/>
        </p:nvSpPr>
        <p:spPr>
          <a:xfrm rot="773821">
            <a:off x="10036023" y="4365564"/>
            <a:ext cx="313834" cy="8482350"/>
          </a:xfrm>
          <a:prstGeom prst="rect">
            <a:avLst/>
          </a:prstGeom>
          <a:solidFill>
            <a:srgbClr val="1C5739"/>
          </a:solidFill>
          <a:ln w="12700">
            <a:miter lim="400000"/>
          </a:ln>
        </p:spPr>
        <p:txBody>
          <a:bodyPr lIns="45719" rIns="45719"/>
          <a:lstStyle/>
          <a:p>
            <a:pPr/>
          </a:p>
        </p:txBody>
      </p:sp>
      <p:sp>
        <p:nvSpPr>
          <p:cNvPr id="525" name="Freeform 10"/>
          <p:cNvSpPr/>
          <p:nvPr/>
        </p:nvSpPr>
        <p:spPr>
          <a:xfrm rot="773821">
            <a:off x="3741572" y="-4834014"/>
            <a:ext cx="313834" cy="8482350"/>
          </a:xfrm>
          <a:prstGeom prst="rect">
            <a:avLst/>
          </a:prstGeom>
          <a:solidFill>
            <a:srgbClr val="397D5A"/>
          </a:solidFill>
          <a:ln w="12700">
            <a:miter lim="400000"/>
          </a:ln>
        </p:spPr>
        <p:txBody>
          <a:bodyPr lIns="45719" rIns="45719"/>
          <a:lstStyle/>
          <a:p>
            <a:pPr/>
          </a:p>
        </p:txBody>
      </p:sp>
      <p:sp>
        <p:nvSpPr>
          <p:cNvPr id="526" name="Freeform 12"/>
          <p:cNvSpPr/>
          <p:nvPr/>
        </p:nvSpPr>
        <p:spPr>
          <a:xfrm>
            <a:off x="5555774" y="1374771"/>
            <a:ext cx="1251854" cy="1303541"/>
          </a:xfrm>
          <a:prstGeom prst="rect">
            <a:avLst/>
          </a:prstGeom>
          <a:blipFill>
            <a:blip r:embed="rId3"/>
            <a:stretch>
              <a:fillRect/>
            </a:stretch>
          </a:blipFill>
          <a:ln w="12700">
            <a:miter lim="400000"/>
          </a:ln>
        </p:spPr>
        <p:txBody>
          <a:bodyPr lIns="45719" rIns="45719"/>
          <a:lstStyle/>
          <a:p>
            <a:pPr/>
          </a:p>
        </p:txBody>
      </p:sp>
      <p:grpSp>
        <p:nvGrpSpPr>
          <p:cNvPr id="529" name="Group 13"/>
          <p:cNvGrpSpPr/>
          <p:nvPr/>
        </p:nvGrpSpPr>
        <p:grpSpPr>
          <a:xfrm>
            <a:off x="841959" y="6036641"/>
            <a:ext cx="2801925" cy="2801925"/>
            <a:chOff x="0" y="0"/>
            <a:chExt cx="2801924" cy="2801924"/>
          </a:xfrm>
        </p:grpSpPr>
        <p:sp>
          <p:nvSpPr>
            <p:cNvPr id="527" name="Freeform 14"/>
            <p:cNvSpPr/>
            <p:nvPr/>
          </p:nvSpPr>
          <p:spPr>
            <a:xfrm>
              <a:off x="289158" y="289158"/>
              <a:ext cx="2223609" cy="2223609"/>
            </a:xfrm>
            <a:prstGeom prst="ellipse">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a:p>
          </p:txBody>
        </p:sp>
        <p:sp>
          <p:nvSpPr>
            <p:cNvPr id="528" name="Freeform 15"/>
            <p:cNvSpPr/>
            <p:nvPr/>
          </p:nvSpPr>
          <p:spPr>
            <a:xfrm>
              <a:off x="0" y="0"/>
              <a:ext cx="2801925" cy="28019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43" y="0"/>
                    <a:pt x="0" y="4847"/>
                    <a:pt x="0" y="10800"/>
                  </a:cubicBezTo>
                  <a:cubicBezTo>
                    <a:pt x="0" y="16753"/>
                    <a:pt x="4843" y="21600"/>
                    <a:pt x="10800" y="21600"/>
                  </a:cubicBezTo>
                  <a:cubicBezTo>
                    <a:pt x="16753" y="21600"/>
                    <a:pt x="21600" y="16757"/>
                    <a:pt x="21600" y="10800"/>
                  </a:cubicBezTo>
                  <a:cubicBezTo>
                    <a:pt x="21600" y="4847"/>
                    <a:pt x="16757" y="0"/>
                    <a:pt x="10800" y="0"/>
                  </a:cubicBezTo>
                  <a:close/>
                  <a:moveTo>
                    <a:pt x="10800" y="19842"/>
                  </a:moveTo>
                  <a:cubicBezTo>
                    <a:pt x="5815" y="19842"/>
                    <a:pt x="1758" y="15785"/>
                    <a:pt x="1758" y="10800"/>
                  </a:cubicBezTo>
                  <a:cubicBezTo>
                    <a:pt x="1758" y="5815"/>
                    <a:pt x="5815" y="1758"/>
                    <a:pt x="10800" y="1758"/>
                  </a:cubicBezTo>
                  <a:cubicBezTo>
                    <a:pt x="15785" y="1758"/>
                    <a:pt x="19842" y="5815"/>
                    <a:pt x="19842" y="10800"/>
                  </a:cubicBezTo>
                  <a:cubicBezTo>
                    <a:pt x="19842" y="15785"/>
                    <a:pt x="15785" y="19842"/>
                    <a:pt x="10800" y="19842"/>
                  </a:cubicBezTo>
                  <a:close/>
                </a:path>
              </a:pathLst>
            </a:custGeom>
            <a:solidFill>
              <a:srgbClr val="397D5A"/>
            </a:solidFill>
            <a:ln w="12700" cap="flat">
              <a:noFill/>
              <a:miter lim="400000"/>
            </a:ln>
            <a:effectLst/>
          </p:spPr>
          <p:txBody>
            <a:bodyPr wrap="square" lIns="45719" tIns="45719" rIns="45719" bIns="45719" numCol="1" anchor="t">
              <a:noAutofit/>
            </a:bodyPr>
            <a:lstStyle/>
            <a:p>
              <a:pPr/>
            </a:p>
          </p:txBody>
        </p:sp>
      </p:grpSp>
      <p:sp>
        <p:nvSpPr>
          <p:cNvPr id="530" name="Freeform 16"/>
          <p:cNvSpPr/>
          <p:nvPr/>
        </p:nvSpPr>
        <p:spPr>
          <a:xfrm>
            <a:off x="3876961" y="8015771"/>
            <a:ext cx="384956" cy="384956"/>
          </a:xfrm>
          <a:prstGeom prst="rect">
            <a:avLst/>
          </a:prstGeom>
          <a:blipFill>
            <a:blip r:embed="rId5"/>
            <a:stretch>
              <a:fillRect/>
            </a:stretch>
          </a:blipFill>
          <a:ln w="12700">
            <a:miter lim="400000"/>
          </a:ln>
        </p:spPr>
        <p:txBody>
          <a:bodyPr lIns="45719" rIns="45719"/>
          <a:lstStyle/>
          <a:p>
            <a:pPr/>
          </a:p>
        </p:txBody>
      </p:sp>
      <p:sp>
        <p:nvSpPr>
          <p:cNvPr id="531" name="Freeform 17"/>
          <p:cNvSpPr/>
          <p:nvPr/>
        </p:nvSpPr>
        <p:spPr>
          <a:xfrm>
            <a:off x="3876961" y="7021738"/>
            <a:ext cx="384956" cy="384956"/>
          </a:xfrm>
          <a:prstGeom prst="rect">
            <a:avLst/>
          </a:prstGeom>
          <a:blipFill>
            <a:blip r:embed="rId6"/>
            <a:stretch>
              <a:fillRect/>
            </a:stretch>
          </a:blipFill>
          <a:ln w="12700">
            <a:miter lim="400000"/>
          </a:ln>
        </p:spPr>
        <p:txBody>
          <a:bodyPr lIns="45719" rIns="45719"/>
          <a:lstStyle/>
          <a:p>
            <a:pPr/>
          </a:p>
        </p:txBody>
      </p:sp>
      <p:sp>
        <p:nvSpPr>
          <p:cNvPr id="532" name="Freeform 18"/>
          <p:cNvSpPr/>
          <p:nvPr/>
        </p:nvSpPr>
        <p:spPr>
          <a:xfrm>
            <a:off x="3876961" y="7533509"/>
            <a:ext cx="384784" cy="384956"/>
          </a:xfrm>
          <a:prstGeom prst="rect">
            <a:avLst/>
          </a:prstGeom>
          <a:blipFill>
            <a:blip r:embed="rId7"/>
            <a:stretch>
              <a:fillRect/>
            </a:stretch>
          </a:blipFill>
          <a:ln w="12700">
            <a:miter lim="400000"/>
          </a:ln>
        </p:spPr>
        <p:txBody>
          <a:bodyPr lIns="45719" rIns="45719"/>
          <a:lstStyle/>
          <a:p>
            <a:pPr/>
          </a:p>
        </p:txBody>
      </p:sp>
      <p:sp>
        <p:nvSpPr>
          <p:cNvPr id="533" name="Freeform 19"/>
          <p:cNvSpPr/>
          <p:nvPr/>
        </p:nvSpPr>
        <p:spPr>
          <a:xfrm>
            <a:off x="3876961" y="6536838"/>
            <a:ext cx="384956" cy="384956"/>
          </a:xfrm>
          <a:prstGeom prst="rect">
            <a:avLst/>
          </a:prstGeom>
          <a:blipFill>
            <a:blip r:embed="rId8"/>
            <a:stretch>
              <a:fillRect/>
            </a:stretch>
          </a:blipFill>
          <a:ln w="12700">
            <a:miter lim="400000"/>
          </a:ln>
        </p:spPr>
        <p:txBody>
          <a:bodyPr lIns="45719" rIns="45719"/>
          <a:lstStyle/>
          <a:p>
            <a:pPr/>
          </a:p>
        </p:txBody>
      </p:sp>
      <p:sp>
        <p:nvSpPr>
          <p:cNvPr id="534" name="Freeform 20"/>
          <p:cNvSpPr/>
          <p:nvPr/>
        </p:nvSpPr>
        <p:spPr>
          <a:xfrm>
            <a:off x="8284953" y="-640778"/>
            <a:ext cx="10003047" cy="7502287"/>
          </a:xfrm>
          <a:prstGeom prst="rect">
            <a:avLst/>
          </a:prstGeom>
          <a:blipFill>
            <a:blip r:embed="rId9"/>
            <a:stretch>
              <a:fillRect/>
            </a:stretch>
          </a:blipFill>
          <a:ln w="12700">
            <a:miter lim="400000"/>
          </a:ln>
        </p:spPr>
        <p:txBody>
          <a:bodyPr lIns="45719" rIns="45719"/>
          <a:lstStyle/>
          <a:p>
            <a:pPr/>
          </a:p>
        </p:txBody>
      </p:sp>
      <p:sp>
        <p:nvSpPr>
          <p:cNvPr id="535" name="TextBox 21"/>
          <p:cNvSpPr txBox="1"/>
          <p:nvPr/>
        </p:nvSpPr>
        <p:spPr>
          <a:xfrm>
            <a:off x="3463769" y="3831652"/>
            <a:ext cx="5435863" cy="197394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7600"/>
              </a:lnSpc>
              <a:defRPr spc="882" sz="8100">
                <a:solidFill>
                  <a:srgbClr val="231F20"/>
                </a:solidFill>
                <a:latin typeface="Poppins"/>
                <a:ea typeface="Poppins"/>
                <a:cs typeface="Poppins"/>
                <a:sym typeface="Poppins"/>
              </a:defRPr>
            </a:lvl1pPr>
          </a:lstStyle>
          <a:p>
            <a:pPr/>
            <a:r>
              <a:t>THANK YOU</a:t>
            </a:r>
          </a:p>
        </p:txBody>
      </p:sp>
      <p:sp>
        <p:nvSpPr>
          <p:cNvPr id="536" name="TextBox 22"/>
          <p:cNvSpPr txBox="1"/>
          <p:nvPr/>
        </p:nvSpPr>
        <p:spPr>
          <a:xfrm>
            <a:off x="4412210" y="6974113"/>
            <a:ext cx="5857380" cy="35305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2900"/>
              </a:lnSpc>
              <a:defRPr sz="2000">
                <a:latin typeface="Open Sauce"/>
                <a:ea typeface="Open Sauce"/>
                <a:cs typeface="Open Sauce"/>
                <a:sym typeface="Open Sauce"/>
              </a:defRPr>
            </a:lvl1pPr>
          </a:lstStyle>
          <a:p>
            <a:pPr/>
            <a:r>
              <a:t>priyambada.patri@bharati.du.ac.in</a:t>
            </a:r>
          </a:p>
        </p:txBody>
      </p:sp>
      <p:sp>
        <p:nvSpPr>
          <p:cNvPr id="537" name="TextBox 23"/>
          <p:cNvSpPr txBox="1"/>
          <p:nvPr/>
        </p:nvSpPr>
        <p:spPr>
          <a:xfrm>
            <a:off x="4412210" y="6504702"/>
            <a:ext cx="2370742" cy="35305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2900"/>
              </a:lnSpc>
              <a:defRPr sz="2000">
                <a:latin typeface="Open Sauce"/>
                <a:ea typeface="Open Sauce"/>
                <a:cs typeface="Open Sauce"/>
                <a:sym typeface="Open Sauce"/>
              </a:defRPr>
            </a:lvl1pPr>
          </a:lstStyle>
          <a:p>
            <a:pPr/>
            <a:r>
              <a:t>+9868604256</a:t>
            </a:r>
          </a:p>
        </p:txBody>
      </p:sp>
      <p:sp>
        <p:nvSpPr>
          <p:cNvPr id="538" name="TextBox 24"/>
          <p:cNvSpPr txBox="1"/>
          <p:nvPr/>
        </p:nvSpPr>
        <p:spPr>
          <a:xfrm>
            <a:off x="2798902" y="5782355"/>
            <a:ext cx="5857379" cy="41554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400"/>
              </a:lnSpc>
              <a:defRPr b="1" sz="2400">
                <a:latin typeface="Poppins Bold"/>
                <a:ea typeface="Poppins Bold"/>
                <a:cs typeface="Poppins Bold"/>
                <a:sym typeface="Poppins Bold"/>
              </a:defRPr>
            </a:lvl1pPr>
          </a:lstStyle>
          <a:p>
            <a:pPr/>
            <a:r>
              <a:t>Dr Priyambada Patri</a:t>
            </a:r>
          </a:p>
        </p:txBody>
      </p:sp>
      <p:sp>
        <p:nvSpPr>
          <p:cNvPr id="539" name="TextBox 25"/>
          <p:cNvSpPr txBox="1"/>
          <p:nvPr/>
        </p:nvSpPr>
        <p:spPr>
          <a:xfrm>
            <a:off x="17187887" y="9210675"/>
            <a:ext cx="295226"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latin typeface="Canva Sans"/>
                <a:ea typeface="Canva Sans"/>
                <a:cs typeface="Canva Sans"/>
                <a:sym typeface="Canva Sans"/>
              </a:defRPr>
            </a:lvl1pPr>
          </a:lstStyle>
          <a:p>
            <a:pPr/>
            <a:r>
              <a:t>23</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Freeform 2"/>
          <p:cNvSpPr/>
          <p:nvPr/>
        </p:nvSpPr>
        <p:spPr>
          <a:xfrm rot="16200000">
            <a:off x="3998333" y="-1651795"/>
            <a:ext cx="10291320" cy="13594926"/>
          </a:xfrm>
          <a:prstGeom prst="rect">
            <a:avLst/>
          </a:prstGeom>
          <a:blipFill>
            <a:blip r:embed="rId2"/>
            <a:stretch>
              <a:fillRect/>
            </a:stretch>
          </a:blipFill>
          <a:ln w="12700">
            <a:miter lim="400000"/>
          </a:ln>
        </p:spPr>
        <p:txBody>
          <a:bodyPr lIns="45719" rIns="45719"/>
          <a:lstStyle/>
          <a:p>
            <a:pPr/>
          </a:p>
        </p:txBody>
      </p:sp>
      <p:sp>
        <p:nvSpPr>
          <p:cNvPr id="542" name="TextBox 3"/>
          <p:cNvSpPr txBox="1"/>
          <p:nvPr/>
        </p:nvSpPr>
        <p:spPr>
          <a:xfrm rot="21593101">
            <a:off x="4343340" y="1103626"/>
            <a:ext cx="189422" cy="8290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2200"/>
              </a:lnSpc>
              <a:defRPr sz="1600">
                <a:solidFill>
                  <a:srgbClr val="030439"/>
                </a:solidFill>
                <a:latin typeface="Arab Times"/>
                <a:ea typeface="Arab Times"/>
                <a:cs typeface="Arab Times"/>
                <a:sym typeface="Arab Times"/>
              </a:defRPr>
            </a:lvl1pPr>
          </a:lstStyle>
          <a:p>
            <a:pPr/>
            <a:r>
              <a:t>Fc1 </a:t>
            </a:r>
          </a:p>
        </p:txBody>
      </p:sp>
      <p:sp>
        <p:nvSpPr>
          <p:cNvPr id="543" name="TextBox 4"/>
          <p:cNvSpPr txBox="1"/>
          <p:nvPr/>
        </p:nvSpPr>
        <p:spPr>
          <a:xfrm rot="21593101">
            <a:off x="4691661" y="934563"/>
            <a:ext cx="286610" cy="4417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600"/>
              </a:lnSpc>
              <a:defRPr sz="2600">
                <a:solidFill>
                  <a:srgbClr val="030439"/>
                </a:solidFill>
                <a:latin typeface="Arab Times"/>
                <a:ea typeface="Arab Times"/>
                <a:cs typeface="Arab Times"/>
                <a:sym typeface="Arab Times"/>
              </a:defRPr>
            </a:lvl1pPr>
          </a:lstStyle>
          <a:p>
            <a:pPr/>
            <a:r>
              <a:t>la </a:t>
            </a:r>
          </a:p>
        </p:txBody>
      </p:sp>
      <p:sp>
        <p:nvSpPr>
          <p:cNvPr id="544" name="TextBox 5"/>
          <p:cNvSpPr txBox="1"/>
          <p:nvPr/>
        </p:nvSpPr>
        <p:spPr>
          <a:xfrm rot="21593101">
            <a:off x="4915198" y="942647"/>
            <a:ext cx="900301" cy="13561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3600"/>
              </a:lnSpc>
              <a:defRPr sz="2600">
                <a:solidFill>
                  <a:srgbClr val="1F2456"/>
                </a:solidFill>
                <a:latin typeface="Helvetica World"/>
                <a:ea typeface="Helvetica World"/>
                <a:cs typeface="Helvetica World"/>
                <a:sym typeface="Helvetica World"/>
              </a:defRPr>
            </a:pPr>
            <a:r>
              <a:t>..... </a:t>
            </a:r>
            <a:r>
              <a:rPr b="1">
                <a:solidFill>
                  <a:srgbClr val="030439"/>
                </a:solidFill>
                <a:latin typeface="Helvetica World Bold"/>
                <a:ea typeface="Helvetica World Bold"/>
                <a:cs typeface="Helvetica World Bold"/>
                <a:sym typeface="Helvetica World Bold"/>
              </a:rPr>
              <a:t>(1w,-,n::</a:t>
            </a:r>
            <a:r>
              <a:rPr>
                <a:solidFill>
                  <a:srgbClr val="030439"/>
                </a:solidFill>
              </a:rPr>
              <a:t>~</a:t>
            </a:r>
            <a:r>
              <a:rPr b="1">
                <a:solidFill>
                  <a:srgbClr val="030439"/>
                </a:solidFill>
                <a:latin typeface="Helvetica World Bold"/>
                <a:ea typeface="Helvetica World Bold"/>
                <a:cs typeface="Helvetica World Bold"/>
                <a:sym typeface="Helvetica World Bold"/>
              </a:rPr>
              <a:t>.a </a:t>
            </a:r>
          </a:p>
        </p:txBody>
      </p:sp>
      <p:sp>
        <p:nvSpPr>
          <p:cNvPr id="545" name="TextBox 6"/>
          <p:cNvSpPr txBox="1"/>
          <p:nvPr/>
        </p:nvSpPr>
        <p:spPr>
          <a:xfrm rot="21593101">
            <a:off x="4514572" y="1170240"/>
            <a:ext cx="226354" cy="2440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2000"/>
              </a:lnSpc>
              <a:defRPr sz="1400">
                <a:solidFill>
                  <a:srgbClr val="030439"/>
                </a:solidFill>
                <a:latin typeface="Arab Times"/>
                <a:ea typeface="Arab Times"/>
                <a:cs typeface="Arab Times"/>
                <a:sym typeface="Arab Times"/>
              </a:defRPr>
            </a:lvl1pPr>
          </a:lstStyle>
          <a:p>
            <a:pPr/>
            <a:r>
              <a:t>cl, </a:t>
            </a:r>
          </a:p>
        </p:txBody>
      </p:sp>
      <p:sp>
        <p:nvSpPr>
          <p:cNvPr id="546" name="TextBox 7"/>
          <p:cNvSpPr txBox="1"/>
          <p:nvPr/>
        </p:nvSpPr>
        <p:spPr>
          <a:xfrm rot="21593101">
            <a:off x="6878405" y="1186900"/>
            <a:ext cx="378583" cy="19468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600"/>
              </a:lnSpc>
              <a:defRPr spc="351" sz="1100">
                <a:solidFill>
                  <a:srgbClr val="290230"/>
                </a:solidFill>
                <a:latin typeface="Montserrat"/>
                <a:ea typeface="Montserrat"/>
                <a:cs typeface="Montserrat"/>
                <a:sym typeface="Montserrat"/>
              </a:defRPr>
            </a:lvl1pPr>
          </a:lstStyle>
          <a:p>
            <a:pPr/>
            <a:r>
              <a:t>□ </a:t>
            </a:r>
          </a:p>
        </p:txBody>
      </p:sp>
      <p:sp>
        <p:nvSpPr>
          <p:cNvPr id="547" name="TextBox 8"/>
          <p:cNvSpPr txBox="1"/>
          <p:nvPr/>
        </p:nvSpPr>
        <p:spPr>
          <a:xfrm rot="21593101">
            <a:off x="4307323" y="1355413"/>
            <a:ext cx="1586080" cy="15697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1200"/>
              </a:lnSpc>
              <a:defRPr sz="1200">
                <a:solidFill>
                  <a:srgbClr val="831005"/>
                </a:solidFill>
                <a:latin typeface="Arab Times"/>
                <a:ea typeface="Arab Times"/>
                <a:cs typeface="Arab Times"/>
                <a:sym typeface="Arab Times"/>
              </a:defRPr>
            </a:pPr>
            <a:r>
              <a:t>_ </a:t>
            </a:r>
            <a:r>
              <a:rPr>
                <a:solidFill>
                  <a:srgbClr val="0F3F0B"/>
                </a:solidFill>
              </a:rPr>
              <a:t>-~1</a:t>
            </a:r>
            <a:r>
              <a:rPr>
                <a:solidFill>
                  <a:srgbClr val="030439"/>
                </a:solidFill>
              </a:rPr>
              <a:t>.</a:t>
            </a:r>
            <a:r>
              <a:rPr>
                <a:solidFill>
                  <a:srgbClr val="0F3F0B"/>
                </a:solidFill>
              </a:rPr>
              <a:t> </a:t>
            </a:r>
            <a:r>
              <a:rPr>
                <a:solidFill>
                  <a:srgbClr val="030439"/>
                </a:solidFill>
              </a:rPr>
              <a:t>.. q1-,_ </a:t>
            </a:r>
          </a:p>
        </p:txBody>
      </p:sp>
      <p:sp>
        <p:nvSpPr>
          <p:cNvPr id="548" name="TextBox 9"/>
          <p:cNvSpPr txBox="1"/>
          <p:nvPr/>
        </p:nvSpPr>
        <p:spPr>
          <a:xfrm rot="21593101">
            <a:off x="4682365" y="1355413"/>
            <a:ext cx="1200259" cy="15697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200"/>
              </a:lnSpc>
              <a:defRPr sz="1200">
                <a:solidFill>
                  <a:srgbClr val="030439"/>
                </a:solidFill>
                <a:latin typeface="Arab Times"/>
                <a:ea typeface="Arab Times"/>
                <a:cs typeface="Arab Times"/>
                <a:sym typeface="Arab Times"/>
              </a:defRPr>
            </a:lvl1pPr>
          </a:lstStyle>
          <a:p>
            <a:pPr/>
            <a:r>
              <a:t>_.c:a.__ </a:t>
            </a:r>
          </a:p>
        </p:txBody>
      </p:sp>
      <p:sp>
        <p:nvSpPr>
          <p:cNvPr id="549" name="TextBox 10"/>
          <p:cNvSpPr txBox="1"/>
          <p:nvPr/>
        </p:nvSpPr>
        <p:spPr>
          <a:xfrm rot="21593101">
            <a:off x="6850069" y="1403014"/>
            <a:ext cx="86357" cy="22085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800"/>
              </a:lnSpc>
              <a:defRPr sz="1300">
                <a:solidFill>
                  <a:srgbClr val="C19E6A"/>
                </a:solidFill>
                <a:latin typeface="Arab Times"/>
                <a:ea typeface="Arab Times"/>
                <a:cs typeface="Arab Times"/>
                <a:sym typeface="Arab Times"/>
              </a:defRPr>
            </a:lvl1pPr>
          </a:lstStyle>
          <a:p>
            <a:pPr/>
            <a:r>
              <a:t>. </a:t>
            </a:r>
          </a:p>
        </p:txBody>
      </p:sp>
      <p:sp>
        <p:nvSpPr>
          <p:cNvPr id="550" name="TextBox 11"/>
          <p:cNvSpPr txBox="1"/>
          <p:nvPr/>
        </p:nvSpPr>
        <p:spPr>
          <a:xfrm rot="21593101">
            <a:off x="4726096" y="1683880"/>
            <a:ext cx="25138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000"/>
              </a:lnSpc>
              <a:defRPr spc="45" sz="700">
                <a:solidFill>
                  <a:srgbClr val="918A82"/>
                </a:solidFill>
                <a:latin typeface="Arab Times"/>
                <a:ea typeface="Arab Times"/>
                <a:cs typeface="Arab Times"/>
                <a:sym typeface="Arab Times"/>
              </a:defRPr>
            </a:lvl1pPr>
          </a:lstStyle>
          <a:p>
            <a:pPr/>
            <a:r>
              <a:t>1U7 </a:t>
            </a:r>
          </a:p>
        </p:txBody>
      </p:sp>
      <p:sp>
        <p:nvSpPr>
          <p:cNvPr id="551" name="TextBox 12"/>
          <p:cNvSpPr txBox="1"/>
          <p:nvPr/>
        </p:nvSpPr>
        <p:spPr>
          <a:xfrm rot="21593101">
            <a:off x="5022486" y="1683153"/>
            <a:ext cx="384161"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000"/>
              </a:lnSpc>
              <a:defRPr spc="47" sz="700">
                <a:solidFill>
                  <a:srgbClr val="BDBDBD"/>
                </a:solidFill>
                <a:latin typeface="Arab Times"/>
                <a:ea typeface="Arab Times"/>
                <a:cs typeface="Arab Times"/>
                <a:sym typeface="Arab Times"/>
              </a:defRPr>
            </a:lvl1pPr>
          </a:lstStyle>
          <a:p>
            <a:pPr/>
            <a:r>
              <a:t>,lJ047 </a:t>
            </a:r>
          </a:p>
        </p:txBody>
      </p:sp>
      <p:sp>
        <p:nvSpPr>
          <p:cNvPr id="552" name="TextBox 13"/>
          <p:cNvSpPr txBox="1"/>
          <p:nvPr/>
        </p:nvSpPr>
        <p:spPr>
          <a:xfrm rot="21593101">
            <a:off x="2964538" y="6677482"/>
            <a:ext cx="5791972" cy="69849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2800"/>
              </a:lnSpc>
              <a:defRPr sz="2000">
                <a:solidFill>
                  <a:srgbClr val="1A1A16"/>
                </a:solidFill>
                <a:latin typeface="Arab Times"/>
                <a:ea typeface="Arab Times"/>
                <a:cs typeface="Arab Times"/>
                <a:sym typeface="Arab Times"/>
              </a:defRPr>
            </a:pPr>
            <a:r>
              <a:t>She~ presented a </a:t>
            </a:r>
            <a:r>
              <a:rPr>
                <a:solidFill>
                  <a:srgbClr val="0B0A09"/>
                </a:solidFill>
              </a:rPr>
              <a:t>paper1ehaired </a:t>
            </a:r>
            <a:r>
              <a:t>the </a:t>
            </a:r>
            <a:r>
              <a:rPr>
                <a:solidFill>
                  <a:srgbClr val="0B0A09"/>
                </a:solidFill>
              </a:rPr>
              <a:t>s@~~ion </a:t>
            </a:r>
            <a:r>
              <a:t>titled </a:t>
            </a:r>
          </a:p>
        </p:txBody>
      </p:sp>
      <p:sp>
        <p:nvSpPr>
          <p:cNvPr id="553" name="TextBox 14"/>
          <p:cNvSpPr txBox="1"/>
          <p:nvPr/>
        </p:nvSpPr>
        <p:spPr>
          <a:xfrm rot="21593101">
            <a:off x="5786459" y="6789390"/>
            <a:ext cx="107786" cy="28041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2300"/>
              </a:lnSpc>
              <a:defRPr sz="1600">
                <a:solidFill>
                  <a:srgbClr val="0B0A09"/>
                </a:solidFill>
                <a:latin typeface="Arab Times"/>
                <a:ea typeface="Arab Times"/>
                <a:cs typeface="Arab Times"/>
                <a:sym typeface="Arab Times"/>
              </a:defRPr>
            </a:lvl1pPr>
          </a:lstStyle>
          <a:p>
            <a:pPr/>
            <a:r>
              <a:t>7</a:t>
            </a:r>
          </a:p>
        </p:txBody>
      </p:sp>
      <p:sp>
        <p:nvSpPr>
          <p:cNvPr id="554" name="TextBox 15"/>
          <p:cNvSpPr txBox="1"/>
          <p:nvPr/>
        </p:nvSpPr>
        <p:spPr>
          <a:xfrm rot="21593101">
            <a:off x="3861365" y="4690432"/>
            <a:ext cx="197257" cy="25501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1000"/>
              </a:lnSpc>
              <a:defRPr sz="2000">
                <a:solidFill>
                  <a:srgbClr val="1A1A16"/>
                </a:solidFill>
                <a:latin typeface="Arab Times"/>
                <a:ea typeface="Arab Times"/>
                <a:cs typeface="Arab Times"/>
                <a:sym typeface="Arab Times"/>
              </a:defRPr>
            </a:pPr>
            <a:r>
              <a:t>. </a:t>
            </a:r>
          </a:p>
          <a:p>
            <a:pPr>
              <a:lnSpc>
                <a:spcPts val="800"/>
              </a:lnSpc>
              <a:defRPr sz="1600">
                <a:solidFill>
                  <a:srgbClr val="0B0A09"/>
                </a:solidFill>
                <a:latin typeface="Arab Times"/>
                <a:ea typeface="Arab Times"/>
                <a:cs typeface="Arab Times"/>
                <a:sym typeface="Arab Times"/>
              </a:defRPr>
            </a:pPr>
            <a:r>
              <a:t>IS </a:t>
            </a:r>
          </a:p>
        </p:txBody>
      </p:sp>
      <p:sp>
        <p:nvSpPr>
          <p:cNvPr id="555" name="TextBox 16"/>
          <p:cNvSpPr txBox="1"/>
          <p:nvPr/>
        </p:nvSpPr>
        <p:spPr>
          <a:xfrm rot="21593101">
            <a:off x="15087527" y="4741887"/>
            <a:ext cx="263403" cy="16001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000"/>
              </a:lnSpc>
              <a:defRPr sz="2000">
                <a:solidFill>
                  <a:srgbClr val="1A1A16"/>
                </a:solidFill>
                <a:latin typeface="Arab Times"/>
                <a:ea typeface="Arab Times"/>
                <a:cs typeface="Arab Times"/>
                <a:sym typeface="Arab Times"/>
              </a:defRPr>
            </a:lvl1pPr>
          </a:lstStyle>
          <a:p>
            <a:pPr/>
            <a:r>
              <a:t>of </a:t>
            </a:r>
          </a:p>
        </p:txBody>
      </p:sp>
      <p:sp>
        <p:nvSpPr>
          <p:cNvPr id="556" name="TextBox 17"/>
          <p:cNvSpPr txBox="1"/>
          <p:nvPr/>
        </p:nvSpPr>
        <p:spPr>
          <a:xfrm rot="21593101">
            <a:off x="2966327" y="4864138"/>
            <a:ext cx="512353" cy="16001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000"/>
              </a:lnSpc>
              <a:defRPr sz="2000">
                <a:solidFill>
                  <a:srgbClr val="1A1A16"/>
                </a:solidFill>
                <a:latin typeface="Arab Times"/>
                <a:ea typeface="Arab Times"/>
                <a:cs typeface="Arab Times"/>
                <a:sym typeface="Arab Times"/>
              </a:defRPr>
            </a:lvl1pPr>
          </a:lstStyle>
          <a:p>
            <a:pPr/>
            <a:r>
              <a:t>This </a:t>
            </a:r>
          </a:p>
        </p:txBody>
      </p:sp>
      <p:sp>
        <p:nvSpPr>
          <p:cNvPr id="557" name="TextBox 18"/>
          <p:cNvSpPr txBox="1"/>
          <p:nvPr/>
        </p:nvSpPr>
        <p:spPr>
          <a:xfrm rot="21593101">
            <a:off x="4465219" y="4847325"/>
            <a:ext cx="283600" cy="16001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000"/>
              </a:lnSpc>
              <a:defRPr sz="2000">
                <a:solidFill>
                  <a:srgbClr val="0B0A09"/>
                </a:solidFill>
                <a:latin typeface="Arab Times"/>
                <a:ea typeface="Arab Times"/>
                <a:cs typeface="Arab Times"/>
                <a:sym typeface="Arab Times"/>
              </a:defRPr>
            </a:lvl1pPr>
          </a:lstStyle>
          <a:p>
            <a:pPr/>
            <a:r>
              <a:t>to </a:t>
            </a:r>
          </a:p>
        </p:txBody>
      </p:sp>
      <p:sp>
        <p:nvSpPr>
          <p:cNvPr id="558" name="TextBox 19"/>
          <p:cNvSpPr txBox="1"/>
          <p:nvPr/>
        </p:nvSpPr>
        <p:spPr>
          <a:xfrm rot="21593101">
            <a:off x="5125377" y="4834587"/>
            <a:ext cx="766454" cy="16001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000"/>
              </a:lnSpc>
              <a:defRPr sz="2000">
                <a:solidFill>
                  <a:srgbClr val="1A1A16"/>
                </a:solidFill>
                <a:latin typeface="Arab Times"/>
                <a:ea typeface="Arab Times"/>
                <a:cs typeface="Arab Times"/>
                <a:sym typeface="Arab Times"/>
              </a:defRPr>
            </a:lvl1pPr>
          </a:lstStyle>
          <a:p>
            <a:pPr/>
            <a:r>
              <a:t>certify </a:t>
            </a:r>
          </a:p>
        </p:txBody>
      </p:sp>
      <p:sp>
        <p:nvSpPr>
          <p:cNvPr id="559" name="TextBox 20"/>
          <p:cNvSpPr txBox="1"/>
          <p:nvPr/>
        </p:nvSpPr>
        <p:spPr>
          <a:xfrm rot="21593101">
            <a:off x="6245065" y="4834587"/>
            <a:ext cx="509279" cy="16001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000"/>
              </a:lnSpc>
              <a:defRPr sz="2000">
                <a:solidFill>
                  <a:srgbClr val="0B0A09"/>
                </a:solidFill>
                <a:latin typeface="Arab Times"/>
                <a:ea typeface="Arab Times"/>
                <a:cs typeface="Arab Times"/>
                <a:sym typeface="Arab Times"/>
              </a:defRPr>
            </a:lvl1pPr>
          </a:lstStyle>
          <a:p>
            <a:pPr/>
            <a:r>
              <a:t>that </a:t>
            </a:r>
          </a:p>
        </p:txBody>
      </p:sp>
      <p:sp>
        <p:nvSpPr>
          <p:cNvPr id="560" name="TextBox 21"/>
          <p:cNvSpPr txBox="1"/>
          <p:nvPr/>
        </p:nvSpPr>
        <p:spPr>
          <a:xfrm rot="21593101">
            <a:off x="7096549" y="4817788"/>
            <a:ext cx="2022181" cy="28701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000"/>
              </a:lnSpc>
              <a:defRPr sz="2000">
                <a:solidFill>
                  <a:srgbClr val="0B0A09"/>
                </a:solidFill>
                <a:latin typeface="Arab Times"/>
                <a:ea typeface="Arab Times"/>
                <a:cs typeface="Arab Times"/>
                <a:sym typeface="Arab Times"/>
              </a:defRPr>
            </a:lvl1pPr>
          </a:lstStyle>
          <a:p>
            <a:pPr/>
            <a:r>
              <a:t>PreJf:-/Dr.f~4s. 'Mr </a:t>
            </a:r>
          </a:p>
        </p:txBody>
      </p:sp>
      <p:sp>
        <p:nvSpPr>
          <p:cNvPr id="561" name="TextBox 22"/>
          <p:cNvSpPr txBox="1"/>
          <p:nvPr/>
        </p:nvSpPr>
        <p:spPr>
          <a:xfrm rot="21593101">
            <a:off x="7455096" y="4860113"/>
            <a:ext cx="2191456" cy="19493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200"/>
              </a:lnSpc>
              <a:defRPr sz="2500">
                <a:solidFill>
                  <a:srgbClr val="0B0A09"/>
                </a:solidFill>
                <a:latin typeface="Arab Times"/>
                <a:ea typeface="Arab Times"/>
                <a:cs typeface="Arab Times"/>
                <a:sym typeface="Arab Times"/>
              </a:defRPr>
            </a:lvl1pPr>
          </a:lstStyle>
          <a:p>
            <a:pPr/>
            <a:r>
              <a:t>-~j)~_ •_ __ </a:t>
            </a:r>
          </a:p>
        </p:txBody>
      </p:sp>
      <p:sp>
        <p:nvSpPr>
          <p:cNvPr id="562" name="TextBox 23"/>
          <p:cNvSpPr txBox="1"/>
          <p:nvPr/>
        </p:nvSpPr>
        <p:spPr>
          <a:xfrm rot="21593101">
            <a:off x="13119442" y="4829537"/>
            <a:ext cx="1593552" cy="14693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00"/>
              </a:lnSpc>
              <a:defRPr sz="1900">
                <a:solidFill>
                  <a:srgbClr val="0B0A09"/>
                </a:solidFill>
                <a:latin typeface="Arab Times"/>
                <a:ea typeface="Arab Times"/>
                <a:cs typeface="Arab Times"/>
                <a:sym typeface="Arab Times"/>
              </a:defRPr>
            </a:lvl1pPr>
          </a:lstStyle>
          <a:p>
            <a:pPr/>
            <a:r>
              <a:t>----------</a:t>
            </a:r>
          </a:p>
        </p:txBody>
      </p:sp>
      <p:sp>
        <p:nvSpPr>
          <p:cNvPr id="563" name="TextBox 24"/>
          <p:cNvSpPr txBox="1"/>
          <p:nvPr/>
        </p:nvSpPr>
        <p:spPr>
          <a:xfrm rot="21593101">
            <a:off x="7100881" y="4955585"/>
            <a:ext cx="159300"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600"/>
              </a:lnSpc>
              <a:defRPr sz="1200">
                <a:solidFill>
                  <a:srgbClr val="0B0A09"/>
                </a:solidFill>
                <a:latin typeface="Arab Times"/>
                <a:ea typeface="Arab Times"/>
                <a:cs typeface="Arab Times"/>
                <a:sym typeface="Arab Times"/>
              </a:defRPr>
            </a:lvl1pPr>
          </a:lstStyle>
          <a:p>
            <a:pPr/>
            <a:r>
              <a:t>U </a:t>
            </a:r>
          </a:p>
        </p:txBody>
      </p:sp>
      <p:sp>
        <p:nvSpPr>
          <p:cNvPr id="564" name="TextBox 25"/>
          <p:cNvSpPr txBox="1"/>
          <p:nvPr/>
        </p:nvSpPr>
        <p:spPr>
          <a:xfrm rot="21593101">
            <a:off x="9554628" y="4902951"/>
            <a:ext cx="2872798" cy="31571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100"/>
              </a:lnSpc>
              <a:defRPr sz="2200">
                <a:solidFill>
                  <a:srgbClr val="0B0A09"/>
                </a:solidFill>
                <a:latin typeface="Arab Times"/>
                <a:ea typeface="Arab Times"/>
                <a:cs typeface="Arab Times"/>
                <a:sym typeface="Arab Times"/>
              </a:defRPr>
            </a:lvl1pPr>
          </a:lstStyle>
          <a:p>
            <a:pPr/>
            <a:r>
              <a:t>uJNJ~IAM--~~~--/'Jfti _ </a:t>
            </a:r>
          </a:p>
        </p:txBody>
      </p:sp>
      <p:sp>
        <p:nvSpPr>
          <p:cNvPr id="565" name="TextBox 26"/>
          <p:cNvSpPr txBox="1"/>
          <p:nvPr/>
        </p:nvSpPr>
        <p:spPr>
          <a:xfrm rot="21593101">
            <a:off x="8897565" y="4995011"/>
            <a:ext cx="593845" cy="14693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r">
              <a:lnSpc>
                <a:spcPts val="900"/>
              </a:lnSpc>
              <a:defRPr spc="165" sz="1900">
                <a:solidFill>
                  <a:srgbClr val="0B0A09"/>
                </a:solidFill>
                <a:latin typeface="Arab Times"/>
                <a:ea typeface="Arab Times"/>
                <a:cs typeface="Arab Times"/>
                <a:sym typeface="Arab Times"/>
              </a:defRPr>
            </a:pPr>
            <a:r>
              <a:t>- ---</a:t>
            </a:r>
            <a:r>
              <a:rPr>
                <a:solidFill>
                  <a:srgbClr val="000000"/>
                </a:solidFill>
              </a:rPr>
              <a:t> </a:t>
            </a:r>
          </a:p>
        </p:txBody>
      </p:sp>
      <p:sp>
        <p:nvSpPr>
          <p:cNvPr id="566" name="TextBox 27"/>
          <p:cNvSpPr txBox="1"/>
          <p:nvPr/>
        </p:nvSpPr>
        <p:spPr>
          <a:xfrm rot="21593101">
            <a:off x="12803267" y="4995011"/>
            <a:ext cx="307132" cy="14693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00"/>
              </a:lnSpc>
              <a:defRPr spc="165" sz="1900">
                <a:solidFill>
                  <a:srgbClr val="0B0A09"/>
                </a:solidFill>
                <a:latin typeface="Arab Times"/>
                <a:ea typeface="Arab Times"/>
                <a:cs typeface="Arab Times"/>
                <a:sym typeface="Arab Times"/>
              </a:defRPr>
            </a:lvl1pPr>
          </a:lstStyle>
          <a:p>
            <a:pPr/>
            <a:r>
              <a:t>--</a:t>
            </a:r>
          </a:p>
        </p:txBody>
      </p:sp>
      <p:sp>
        <p:nvSpPr>
          <p:cNvPr id="567" name="TextBox 28"/>
          <p:cNvSpPr txBox="1"/>
          <p:nvPr/>
        </p:nvSpPr>
        <p:spPr>
          <a:xfrm rot="21593101">
            <a:off x="12309725" y="5062493"/>
            <a:ext cx="483788" cy="14693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00"/>
              </a:lnSpc>
              <a:defRPr spc="169" sz="1900">
                <a:solidFill>
                  <a:srgbClr val="0B0A09"/>
                </a:solidFill>
                <a:latin typeface="Arab Times"/>
                <a:ea typeface="Arab Times"/>
                <a:cs typeface="Arab Times"/>
                <a:sym typeface="Arab Times"/>
              </a:defRPr>
            </a:lvl1pPr>
          </a:lstStyle>
          <a:p>
            <a:pPr/>
            <a:r>
              <a:t>---</a:t>
            </a:r>
          </a:p>
        </p:txBody>
      </p:sp>
      <p:sp>
        <p:nvSpPr>
          <p:cNvPr id="568" name="TextBox 29"/>
          <p:cNvSpPr txBox="1"/>
          <p:nvPr/>
        </p:nvSpPr>
        <p:spPr>
          <a:xfrm rot="21593101">
            <a:off x="2996084" y="5095170"/>
            <a:ext cx="3646256" cy="32130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2300"/>
              </a:lnSpc>
              <a:defRPr sz="3000">
                <a:solidFill>
                  <a:srgbClr val="1A1A16"/>
                </a:solidFill>
                <a:latin typeface="Helvetica World"/>
                <a:ea typeface="Helvetica World"/>
                <a:cs typeface="Helvetica World"/>
                <a:sym typeface="Helvetica World"/>
              </a:defRPr>
            </a:pPr>
            <a:r>
              <a:t>_8~-</a:t>
            </a:r>
            <a:r>
              <a:rPr b="1" i="1">
                <a:solidFill>
                  <a:srgbClr val="0B0A09"/>
                </a:solidFill>
                <a:latin typeface="Helvetica World Bold Italics"/>
                <a:ea typeface="Helvetica World Bold Italics"/>
                <a:cs typeface="Helvetica World Bold Italics"/>
                <a:sym typeface="Helvetica World Bold Italics"/>
              </a:rPr>
              <a:t>WL~~~='"" </a:t>
            </a:r>
          </a:p>
        </p:txBody>
      </p:sp>
      <p:sp>
        <p:nvSpPr>
          <p:cNvPr id="569" name="TextBox 30"/>
          <p:cNvSpPr txBox="1"/>
          <p:nvPr/>
        </p:nvSpPr>
        <p:spPr>
          <a:xfrm rot="21593101">
            <a:off x="2966555" y="5137121"/>
            <a:ext cx="12620580" cy="187197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just">
              <a:lnSpc>
                <a:spcPts val="1500"/>
              </a:lnSpc>
              <a:defRPr sz="2000">
                <a:solidFill>
                  <a:srgbClr val="0B0A09"/>
                </a:solidFill>
                <a:latin typeface="Arab Times"/>
                <a:ea typeface="Arab Times"/>
                <a:cs typeface="Arab Times"/>
                <a:sym typeface="Arab Times"/>
              </a:defRPr>
            </a:pPr>
            <a:r>
              <a:t>participated </a:t>
            </a:r>
            <a:r>
              <a:rPr>
                <a:solidFill>
                  <a:srgbClr val="1A1A16"/>
                </a:solidFill>
              </a:rPr>
              <a:t>in the ICSSR sponsored </a:t>
            </a:r>
            <a:r>
              <a:rPr>
                <a:solidFill>
                  <a:srgbClr val="302F29"/>
                </a:solidFill>
              </a:rPr>
              <a:t>National </a:t>
            </a:r>
            <a:endParaRPr>
              <a:solidFill>
                <a:srgbClr val="302F29"/>
              </a:solidFill>
            </a:endParaRPr>
          </a:p>
          <a:p>
            <a:pPr algn="just">
              <a:lnSpc>
                <a:spcPts val="3600"/>
              </a:lnSpc>
              <a:defRPr sz="2000">
                <a:solidFill>
                  <a:srgbClr val="0B0A09"/>
                </a:solidFill>
                <a:latin typeface="Arab Times"/>
                <a:ea typeface="Arab Times"/>
                <a:cs typeface="Arab Times"/>
                <a:sym typeface="Arab Times"/>
              </a:defRPr>
            </a:pPr>
            <a:r>
              <a:t>Seminar on </a:t>
            </a:r>
            <a:r>
              <a:rPr>
                <a:solidFill>
                  <a:srgbClr val="1A1A16"/>
                </a:solidFill>
              </a:rPr>
              <a:t>"Society and </a:t>
            </a:r>
            <a:r>
              <a:t>Sustainability &lt;for Vision Viksit Bharat@2047: Addressing Socio-Economic </a:t>
            </a:r>
            <a:r>
              <a:rPr>
                <a:solidFill>
                  <a:srgbClr val="1A1A16"/>
                </a:solidFill>
              </a:rPr>
              <a:t>and Environmental </a:t>
            </a:r>
            <a:endParaRPr>
              <a:solidFill>
                <a:srgbClr val="1A1A16"/>
              </a:solidFill>
            </a:endParaRPr>
          </a:p>
          <a:p>
            <a:pPr algn="just">
              <a:lnSpc>
                <a:spcPts val="3100"/>
              </a:lnSpc>
              <a:defRPr sz="2000">
                <a:solidFill>
                  <a:srgbClr val="1A1A16"/>
                </a:solidFill>
                <a:latin typeface="Arab Times"/>
                <a:ea typeface="Arab Times"/>
                <a:cs typeface="Arab Times"/>
                <a:sym typeface="Arab Times"/>
              </a:defRPr>
            </a:pPr>
            <a:r>
              <a:t>Challenges </a:t>
            </a:r>
            <a:r>
              <a:rPr>
                <a:solidFill>
                  <a:srgbClr val="0B0A09"/>
                </a:solidFill>
              </a:rPr>
              <a:t>in </a:t>
            </a:r>
            <a:r>
              <a:t>the North East Region </a:t>
            </a:r>
            <a:r>
              <a:rPr>
                <a:solidFill>
                  <a:srgbClr val="0B0A09"/>
                </a:solidFill>
              </a:rPr>
              <a:t>of </a:t>
            </a:r>
            <a:r>
              <a:t>India" </a:t>
            </a:r>
            <a:r>
              <a:rPr>
                <a:solidFill>
                  <a:srgbClr val="0B0A09"/>
                </a:solidFill>
              </a:rPr>
              <a:t>organised by Bharati College, University of Delhi </a:t>
            </a:r>
            <a:r>
              <a:t>on </a:t>
            </a:r>
            <a:r>
              <a:rPr>
                <a:solidFill>
                  <a:srgbClr val="302F29"/>
                </a:solidFill>
              </a:rPr>
              <a:t>31 </a:t>
            </a:r>
            <a:r>
              <a:t>January </a:t>
            </a:r>
            <a:r>
              <a:rPr>
                <a:solidFill>
                  <a:srgbClr val="302F29"/>
                </a:solidFill>
              </a:rPr>
              <a:t>2025. </a:t>
            </a:r>
          </a:p>
        </p:txBody>
      </p:sp>
      <p:sp>
        <p:nvSpPr>
          <p:cNvPr id="570" name="TextBox 31"/>
          <p:cNvSpPr txBox="1"/>
          <p:nvPr/>
        </p:nvSpPr>
        <p:spPr>
          <a:xfrm rot="21593101">
            <a:off x="5661971" y="9112238"/>
            <a:ext cx="2563578" cy="99161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2800"/>
              </a:lnSpc>
              <a:defRPr spc="6" sz="2000">
                <a:solidFill>
                  <a:srgbClr val="6D453B"/>
                </a:solidFill>
                <a:latin typeface="Arab Times"/>
                <a:ea typeface="Arab Times"/>
                <a:cs typeface="Arab Times"/>
                <a:sym typeface="Arab Times"/>
              </a:defRPr>
            </a:pPr>
            <a:r>
              <a:t>Prof. (Dr.fSalorii </a:t>
            </a:r>
            <a:r>
              <a:rPr>
                <a:solidFill>
                  <a:srgbClr val="5A2E27"/>
                </a:solidFill>
              </a:rPr>
              <a:t>Gupta </a:t>
            </a:r>
            <a:endParaRPr>
              <a:solidFill>
                <a:srgbClr val="5A2E27"/>
              </a:solidFill>
            </a:endParaRPr>
          </a:p>
          <a:p>
            <a:pPr algn="ctr">
              <a:lnSpc>
                <a:spcPts val="2300"/>
              </a:lnSpc>
              <a:defRPr spc="26" sz="1600">
                <a:solidFill>
                  <a:srgbClr val="1A1A16"/>
                </a:solidFill>
                <a:latin typeface="Arab Times"/>
                <a:ea typeface="Arab Times"/>
                <a:cs typeface="Arab Times"/>
                <a:sym typeface="Arab Times"/>
              </a:defRPr>
            </a:pPr>
            <a:r>
              <a:t>(Principal) </a:t>
            </a:r>
          </a:p>
        </p:txBody>
      </p:sp>
      <p:sp>
        <p:nvSpPr>
          <p:cNvPr id="571" name="TextBox 32"/>
          <p:cNvSpPr txBox="1"/>
          <p:nvPr/>
        </p:nvSpPr>
        <p:spPr>
          <a:xfrm rot="21593101">
            <a:off x="8505265" y="8290406"/>
            <a:ext cx="446299" cy="97928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8000"/>
              </a:lnSpc>
              <a:defRPr sz="5700">
                <a:solidFill>
                  <a:srgbClr val="151DBF"/>
                </a:solidFill>
                <a:latin typeface="Arab Times"/>
                <a:ea typeface="Arab Times"/>
                <a:cs typeface="Arab Times"/>
                <a:sym typeface="Arab Times"/>
              </a:defRPr>
            </a:lvl1pPr>
          </a:lstStyle>
          <a:p>
            <a:pPr/>
            <a:r>
              <a:t>• </a:t>
            </a:r>
          </a:p>
        </p:txBody>
      </p:sp>
      <p:sp>
        <p:nvSpPr>
          <p:cNvPr id="572" name="TextBox 33"/>
          <p:cNvSpPr txBox="1"/>
          <p:nvPr/>
        </p:nvSpPr>
        <p:spPr>
          <a:xfrm rot="21593101">
            <a:off x="8976669" y="716287"/>
            <a:ext cx="560169" cy="9156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r">
              <a:lnSpc>
                <a:spcPts val="2800"/>
              </a:lnSpc>
              <a:defRPr sz="5700">
                <a:solidFill>
                  <a:srgbClr val="550106"/>
                </a:solidFill>
                <a:latin typeface="Arab Times"/>
                <a:ea typeface="Arab Times"/>
                <a:cs typeface="Arab Times"/>
                <a:sym typeface="Arab Times"/>
              </a:defRPr>
            </a:pPr>
            <a:r>
              <a:t>l </a:t>
            </a:r>
          </a:p>
          <a:p>
            <a:pPr algn="r">
              <a:lnSpc>
                <a:spcPts val="3500"/>
              </a:lnSpc>
              <a:defRPr sz="7000">
                <a:solidFill>
                  <a:srgbClr val="550106"/>
                </a:solidFill>
                <a:latin typeface="Arab Times"/>
                <a:ea typeface="Arab Times"/>
                <a:cs typeface="Arab Times"/>
                <a:sym typeface="Arab Times"/>
              </a:defRPr>
            </a:pPr>
            <a:r>
              <a:t>ft </a:t>
            </a:r>
          </a:p>
        </p:txBody>
      </p:sp>
      <p:sp>
        <p:nvSpPr>
          <p:cNvPr id="573" name="TextBox 34"/>
          <p:cNvSpPr txBox="1"/>
          <p:nvPr/>
        </p:nvSpPr>
        <p:spPr>
          <a:xfrm rot="21593101">
            <a:off x="7190528" y="1285321"/>
            <a:ext cx="121109" cy="17360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600"/>
              </a:lnSpc>
              <a:defRPr spc="51" sz="700">
                <a:solidFill>
                  <a:srgbClr val="D197E6"/>
                </a:solidFill>
                <a:latin typeface="Arab Times"/>
                <a:ea typeface="Arab Times"/>
                <a:cs typeface="Arab Times"/>
                <a:sym typeface="Arab Times"/>
              </a:defRPr>
            </a:pPr>
            <a:r>
              <a:t>,, </a:t>
            </a:r>
          </a:p>
          <a:p>
            <a:pPr>
              <a:lnSpc>
                <a:spcPts val="700"/>
              </a:lnSpc>
              <a:defRPr spc="49" sz="900">
                <a:solidFill>
                  <a:srgbClr val="B472D0"/>
                </a:solidFill>
                <a:latin typeface="Arab Times"/>
                <a:ea typeface="Arab Times"/>
                <a:cs typeface="Arab Times"/>
                <a:sym typeface="Arab Times"/>
              </a:defRPr>
            </a:pPr>
            <a:r>
              <a:t>.• </a:t>
            </a:r>
          </a:p>
        </p:txBody>
      </p:sp>
      <p:sp>
        <p:nvSpPr>
          <p:cNvPr id="574" name="TextBox 35"/>
          <p:cNvSpPr txBox="1"/>
          <p:nvPr/>
        </p:nvSpPr>
        <p:spPr>
          <a:xfrm rot="21593101">
            <a:off x="6921110" y="1474807"/>
            <a:ext cx="79819" cy="13957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000"/>
              </a:lnSpc>
              <a:defRPr sz="1300">
                <a:solidFill>
                  <a:srgbClr val="BD9A19"/>
                </a:solidFill>
                <a:latin typeface="Helvetica World"/>
                <a:ea typeface="Helvetica World"/>
                <a:cs typeface="Helvetica World"/>
                <a:sym typeface="Helvetica World"/>
              </a:defRPr>
            </a:lvl1pPr>
          </a:lstStyle>
          <a:p>
            <a:pPr/>
            <a:r>
              <a:t>' </a:t>
            </a:r>
          </a:p>
        </p:txBody>
      </p:sp>
      <p:sp>
        <p:nvSpPr>
          <p:cNvPr id="575" name="TextBox 36"/>
          <p:cNvSpPr txBox="1"/>
          <p:nvPr/>
        </p:nvSpPr>
        <p:spPr>
          <a:xfrm rot="21593101">
            <a:off x="8596748" y="1609040"/>
            <a:ext cx="1293063" cy="13957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000"/>
              </a:lnSpc>
              <a:defRPr sz="1300">
                <a:solidFill>
                  <a:srgbClr val="0B0A09"/>
                </a:solidFill>
                <a:latin typeface="Arab Times"/>
                <a:ea typeface="Arab Times"/>
                <a:cs typeface="Arab Times"/>
                <a:sym typeface="Arab Times"/>
              </a:defRPr>
            </a:lvl1pPr>
          </a:lstStyle>
          <a:p>
            <a:pPr/>
            <a:r>
              <a:t>Ind.tan Council of </a:t>
            </a:r>
          </a:p>
        </p:txBody>
      </p:sp>
      <p:sp>
        <p:nvSpPr>
          <p:cNvPr id="576" name="TextBox 37"/>
          <p:cNvSpPr txBox="1"/>
          <p:nvPr/>
        </p:nvSpPr>
        <p:spPr>
          <a:xfrm rot="21593101">
            <a:off x="8371831" y="1711707"/>
            <a:ext cx="1712650" cy="46939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900"/>
              </a:lnSpc>
              <a:defRPr spc="19" sz="1200">
                <a:solidFill>
                  <a:srgbClr val="0B0A09"/>
                </a:solidFill>
                <a:latin typeface="Arab Times"/>
                <a:ea typeface="Arab Times"/>
                <a:cs typeface="Arab Times"/>
                <a:sym typeface="Arab Times"/>
              </a:defRPr>
            </a:lvl1pPr>
          </a:lstStyle>
          <a:p>
            <a:pPr/>
            <a:r>
              <a:t>Social Science Research </a:t>
            </a:r>
          </a:p>
        </p:txBody>
      </p:sp>
      <p:sp>
        <p:nvSpPr>
          <p:cNvPr id="577" name="TextBox 38"/>
          <p:cNvSpPr txBox="1"/>
          <p:nvPr/>
        </p:nvSpPr>
        <p:spPr>
          <a:xfrm rot="21593101">
            <a:off x="7957286" y="1899689"/>
            <a:ext cx="2717468" cy="166191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11700"/>
              </a:lnSpc>
              <a:defRPr spc="1664" sz="5500">
                <a:solidFill>
                  <a:srgbClr val="0B0A09"/>
                </a:solidFill>
                <a:latin typeface="Montserrat"/>
                <a:ea typeface="Montserrat"/>
                <a:cs typeface="Montserrat"/>
                <a:sym typeface="Montserrat"/>
              </a:defRPr>
            </a:pPr>
            <a:r>
              <a:t>~~-</a:t>
            </a:r>
          </a:p>
          <a:p>
            <a:pPr>
              <a:lnSpc>
                <a:spcPts val="1100"/>
              </a:lnSpc>
              <a:defRPr sz="2200">
                <a:solidFill>
                  <a:srgbClr val="0B0A09"/>
                </a:solidFill>
                <a:latin typeface="Arab Times"/>
                <a:ea typeface="Arab Times"/>
                <a:cs typeface="Arab Times"/>
                <a:sym typeface="Arab Times"/>
              </a:defRPr>
            </a:pPr>
            <a:r>
              <a:t>OF APPRECIATION -</a:t>
            </a:r>
          </a:p>
        </p:txBody>
      </p:sp>
      <p:sp>
        <p:nvSpPr>
          <p:cNvPr id="578" name="TextBox 39"/>
          <p:cNvSpPr txBox="1"/>
          <p:nvPr/>
        </p:nvSpPr>
        <p:spPr>
          <a:xfrm rot="21593101">
            <a:off x="7157714" y="3559173"/>
            <a:ext cx="1373543" cy="37325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300"/>
              </a:lnSpc>
              <a:defRPr spc="141" sz="1300">
                <a:solidFill>
                  <a:srgbClr val="767464"/>
                </a:solidFill>
                <a:latin typeface="Arab Times"/>
                <a:ea typeface="Arab Times"/>
                <a:cs typeface="Arab Times"/>
                <a:sym typeface="Arab Times"/>
              </a:defRPr>
            </a:lvl1pPr>
          </a:lstStyle>
          <a:p>
            <a:pPr/>
            <a:r>
              <a:t>,,------~ </a:t>
            </a:r>
          </a:p>
        </p:txBody>
      </p:sp>
      <p:sp>
        <p:nvSpPr>
          <p:cNvPr id="579" name="TextBox 40"/>
          <p:cNvSpPr txBox="1"/>
          <p:nvPr/>
        </p:nvSpPr>
        <p:spPr>
          <a:xfrm rot="21593101">
            <a:off x="13169873" y="1700379"/>
            <a:ext cx="220439"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800"/>
              </a:lnSpc>
              <a:defRPr spc="44" sz="600">
                <a:solidFill>
                  <a:srgbClr val="918A82"/>
                </a:solidFill>
                <a:latin typeface="Arab Times"/>
                <a:ea typeface="Arab Times"/>
                <a:cs typeface="Arab Times"/>
                <a:sym typeface="Arab Times"/>
              </a:defRPr>
            </a:lvl1pPr>
          </a:lstStyle>
          <a:p>
            <a:pPr/>
            <a:r>
              <a:t>190 </a:t>
            </a:r>
          </a:p>
        </p:txBody>
      </p:sp>
      <p:sp>
        <p:nvSpPr>
          <p:cNvPr id="580" name="TextBox 41"/>
          <p:cNvSpPr txBox="1"/>
          <p:nvPr/>
        </p:nvSpPr>
        <p:spPr>
          <a:xfrm rot="21593101">
            <a:off x="13524596" y="1698265"/>
            <a:ext cx="230063" cy="12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800"/>
              </a:lnSpc>
              <a:defRPr spc="36" sz="600">
                <a:solidFill>
                  <a:srgbClr val="918A82"/>
                </a:solidFill>
                <a:latin typeface="Arab Times"/>
                <a:ea typeface="Arab Times"/>
                <a:cs typeface="Arab Times"/>
                <a:sym typeface="Arab Times"/>
              </a:defRPr>
            </a:lvl1pPr>
          </a:lstStyle>
          <a:p>
            <a:pPr/>
            <a:r>
              <a:t>1041 </a:t>
            </a:r>
          </a:p>
        </p:txBody>
      </p:sp>
      <p:sp>
        <p:nvSpPr>
          <p:cNvPr id="581" name="TextBox 42"/>
          <p:cNvSpPr txBox="1"/>
          <p:nvPr/>
        </p:nvSpPr>
        <p:spPr>
          <a:xfrm rot="21593101">
            <a:off x="6577642" y="7043773"/>
            <a:ext cx="2408106" cy="42862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500"/>
              </a:lnSpc>
              <a:defRPr sz="2500">
                <a:solidFill>
                  <a:srgbClr val="0B0A09"/>
                </a:solidFill>
                <a:latin typeface="Arab Times"/>
                <a:ea typeface="Arab Times"/>
                <a:cs typeface="Arab Times"/>
                <a:sym typeface="Arab Times"/>
              </a:defRPr>
            </a:lvl1pPr>
          </a:lstStyle>
          <a:p>
            <a:pPr/>
            <a:r>
              <a:t>fUl.~fy </a:t>
            </a:r>
          </a:p>
        </p:txBody>
      </p:sp>
      <p:sp>
        <p:nvSpPr>
          <p:cNvPr id="582" name="TextBox 43"/>
          <p:cNvSpPr txBox="1"/>
          <p:nvPr/>
        </p:nvSpPr>
        <p:spPr>
          <a:xfrm rot="21593101">
            <a:off x="10610179" y="9027846"/>
            <a:ext cx="960480" cy="69849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2800"/>
              </a:lnSpc>
              <a:defRPr spc="30" sz="2000">
                <a:solidFill>
                  <a:srgbClr val="5A2E27"/>
                </a:solidFill>
                <a:latin typeface="Arab Times"/>
                <a:ea typeface="Arab Times"/>
                <a:cs typeface="Arab Times"/>
                <a:sym typeface="Arab Times"/>
              </a:defRPr>
            </a:pPr>
            <a:r>
              <a:t>rof. </a:t>
            </a:r>
            <a:r>
              <a:rPr>
                <a:solidFill>
                  <a:srgbClr val="77584D"/>
                </a:solidFill>
              </a:rPr>
              <a:t>(Dr.) </a:t>
            </a:r>
          </a:p>
        </p:txBody>
      </p:sp>
      <p:sp>
        <p:nvSpPr>
          <p:cNvPr id="583" name="TextBox 44"/>
          <p:cNvSpPr txBox="1"/>
          <p:nvPr/>
        </p:nvSpPr>
        <p:spPr>
          <a:xfrm rot="21593101">
            <a:off x="10620617" y="9375954"/>
            <a:ext cx="1928483" cy="57251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2300"/>
              </a:lnSpc>
              <a:defRPr spc="46" sz="1600">
                <a:solidFill>
                  <a:srgbClr val="1A1A16"/>
                </a:solidFill>
                <a:latin typeface="Arab Times"/>
                <a:ea typeface="Arab Times"/>
                <a:cs typeface="Arab Times"/>
                <a:sym typeface="Arab Times"/>
              </a:defRPr>
            </a:lvl1pPr>
          </a:lstStyle>
          <a:p>
            <a:pPr/>
            <a:r>
              <a:t>(Seminar Convenor) </a:t>
            </a:r>
          </a:p>
        </p:txBody>
      </p:sp>
      <p:sp>
        <p:nvSpPr>
          <p:cNvPr id="584" name="TextBox 45"/>
          <p:cNvSpPr txBox="1"/>
          <p:nvPr/>
        </p:nvSpPr>
        <p:spPr>
          <a:xfrm rot="21593101">
            <a:off x="2971643" y="7202014"/>
            <a:ext cx="3228044" cy="2702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2200"/>
              </a:lnSpc>
              <a:defRPr spc="168" sz="1600">
                <a:solidFill>
                  <a:srgbClr val="0B0A09"/>
                </a:solidFill>
                <a:latin typeface="Arab Times"/>
                <a:ea typeface="Arab Times"/>
                <a:cs typeface="Arab Times"/>
                <a:sym typeface="Arab Times"/>
              </a:defRPr>
            </a:lvl1pPr>
          </a:lstStyle>
          <a:p>
            <a:pPr/>
            <a:r>
              <a:t>~•~~iq.._/io,_.,. </a:t>
            </a:r>
          </a:p>
        </p:txBody>
      </p:sp>
      <p:sp>
        <p:nvSpPr>
          <p:cNvPr id="585" name="TextBox 46"/>
          <p:cNvSpPr txBox="1"/>
          <p:nvPr/>
        </p:nvSpPr>
        <p:spPr>
          <a:xfrm rot="21593101">
            <a:off x="6031676" y="7154416"/>
            <a:ext cx="552749" cy="3065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2500"/>
              </a:lnSpc>
              <a:defRPr spc="25">
                <a:solidFill>
                  <a:srgbClr val="0B0A09"/>
                </a:solidFill>
                <a:latin typeface="Arab Times"/>
                <a:ea typeface="Arab Times"/>
                <a:cs typeface="Arab Times"/>
                <a:sym typeface="Arab Times"/>
              </a:defRPr>
            </a:lvl1pPr>
          </a:lstStyle>
          <a:p>
            <a:pPr/>
            <a:r>
              <a:t>81J4 </a:t>
            </a:r>
          </a:p>
        </p:txBody>
      </p:sp>
      <p:sp>
        <p:nvSpPr>
          <p:cNvPr id="586" name="TextBox 47"/>
          <p:cNvSpPr txBox="1"/>
          <p:nvPr/>
        </p:nvSpPr>
        <p:spPr>
          <a:xfrm rot="21593101">
            <a:off x="8913966" y="6828005"/>
            <a:ext cx="6734587" cy="63638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5200"/>
              </a:lnSpc>
              <a:defRPr spc="339" sz="3700">
                <a:solidFill>
                  <a:srgbClr val="0B0A09"/>
                </a:solidFill>
                <a:latin typeface="Arab Times"/>
                <a:ea typeface="Arab Times"/>
                <a:cs typeface="Arab Times"/>
                <a:sym typeface="Arab Times"/>
              </a:defRPr>
            </a:lvl1pPr>
          </a:lstStyle>
          <a:p>
            <a:pPr/>
            <a:r>
              <a:t>~~o~-~~Yj-~--~ </a:t>
            </a:r>
          </a:p>
        </p:txBody>
      </p:sp>
      <p:sp>
        <p:nvSpPr>
          <p:cNvPr id="587" name="TextBox 48"/>
          <p:cNvSpPr txBox="1"/>
          <p:nvPr/>
        </p:nvSpPr>
        <p:spPr>
          <a:xfrm rot="21593101">
            <a:off x="2973975" y="7614435"/>
            <a:ext cx="12437568" cy="405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300"/>
              </a:lnSpc>
              <a:defRPr spc="157" sz="2400">
                <a:solidFill>
                  <a:srgbClr val="0B0A09"/>
                </a:solidFill>
                <a:latin typeface="Arab Times"/>
                <a:ea typeface="Arab Times"/>
                <a:cs typeface="Arab Times"/>
                <a:sym typeface="Arab Times"/>
              </a:defRPr>
            </a:lvl1pPr>
          </a:lstStyle>
          <a:p>
            <a:pPr/>
            <a:r>
              <a:t>l:t,.4tM1,_b/MLi_-1~------------------------------------------------------</a:t>
            </a:r>
          </a:p>
        </p:txBody>
      </p:sp>
      <p:sp>
        <p:nvSpPr>
          <p:cNvPr id="588" name="TextBox 49"/>
          <p:cNvSpPr txBox="1"/>
          <p:nvPr/>
        </p:nvSpPr>
        <p:spPr>
          <a:xfrm rot="21593101">
            <a:off x="11381454" y="8554808"/>
            <a:ext cx="1677768" cy="47370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800"/>
              </a:lnSpc>
              <a:defRPr spc="932" sz="3000">
                <a:solidFill>
                  <a:srgbClr val="1A1A16"/>
                </a:solidFill>
                <a:latin typeface="Montserrat"/>
                <a:ea typeface="Montserrat"/>
                <a:cs typeface="Montserrat"/>
                <a:sym typeface="Montserrat"/>
              </a:defRPr>
            </a:lvl1pPr>
          </a:lstStyle>
          <a:p>
            <a:pPr/>
            <a:r>
              <a:t>~ </a:t>
            </a:r>
          </a:p>
        </p:txBody>
      </p:sp>
      <p:sp>
        <p:nvSpPr>
          <p:cNvPr id="589" name="TextBox 50"/>
          <p:cNvSpPr txBox="1"/>
          <p:nvPr/>
        </p:nvSpPr>
        <p:spPr>
          <a:xfrm rot="21593101">
            <a:off x="11566140" y="8969412"/>
            <a:ext cx="1111295" cy="83565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400"/>
              </a:lnSpc>
              <a:defRPr sz="2000">
                <a:solidFill>
                  <a:srgbClr val="77584D"/>
                </a:solidFill>
                <a:latin typeface="Arab Times"/>
                <a:ea typeface="Arab Times"/>
                <a:cs typeface="Arab Times"/>
                <a:sym typeface="Arab Times"/>
              </a:defRPr>
            </a:lvl1pPr>
          </a:lstStyle>
          <a:p>
            <a:pPr/>
            <a:r>
              <a:t>Mat-1 Rani </a:t>
            </a:r>
          </a:p>
        </p:txBody>
      </p:sp>
      <p:sp>
        <p:nvSpPr>
          <p:cNvPr id="590" name="TextBox 51"/>
          <p:cNvSpPr txBox="1"/>
          <p:nvPr/>
        </p:nvSpPr>
        <p:spPr>
          <a:xfrm rot="21593101">
            <a:off x="13510257" y="9845012"/>
            <a:ext cx="1102954" cy="2702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2200"/>
              </a:lnSpc>
              <a:defRPr spc="126" sz="1600">
                <a:solidFill>
                  <a:srgbClr val="918A82"/>
                </a:solidFill>
                <a:latin typeface="Helvetica World"/>
                <a:ea typeface="Helvetica World"/>
                <a:cs typeface="Helvetica World"/>
                <a:sym typeface="Helvetica World"/>
              </a:defRPr>
            </a:lvl1pPr>
          </a:lstStyle>
          <a:p>
            <a:pPr/>
            <a:r>
              <a:t>---------</a:t>
            </a:r>
          </a:p>
        </p:txBody>
      </p:sp>
      <p:sp>
        <p:nvSpPr>
          <p:cNvPr id="591" name="TextBox 52"/>
          <p:cNvSpPr txBox="1"/>
          <p:nvPr/>
        </p:nvSpPr>
        <p:spPr>
          <a:xfrm>
            <a:off x="17187887" y="9210675"/>
            <a:ext cx="295226"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latin typeface="Canva Sans"/>
                <a:ea typeface="Canva Sans"/>
                <a:cs typeface="Canva Sans"/>
                <a:sym typeface="Canva Sans"/>
              </a:defRPr>
            </a:lvl1pPr>
          </a:lstStyle>
          <a:p>
            <a:pPr/>
            <a:r>
              <a:t>24</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6EED9"/>
        </a:solidFill>
      </p:bgPr>
    </p:bg>
    <p:spTree>
      <p:nvGrpSpPr>
        <p:cNvPr id="1" name=""/>
        <p:cNvGrpSpPr/>
        <p:nvPr/>
      </p:nvGrpSpPr>
      <p:grpSpPr>
        <a:xfrm>
          <a:off x="0" y="0"/>
          <a:ext cx="0" cy="0"/>
          <a:chOff x="0" y="0"/>
          <a:chExt cx="0" cy="0"/>
        </a:xfrm>
      </p:grpSpPr>
      <p:sp>
        <p:nvSpPr>
          <p:cNvPr id="593" name="Freeform 2"/>
          <p:cNvSpPr/>
          <p:nvPr/>
        </p:nvSpPr>
        <p:spPr>
          <a:xfrm rot="16200000">
            <a:off x="4453022" y="1054177"/>
            <a:ext cx="9364141" cy="7255796"/>
          </a:xfrm>
          <a:prstGeom prst="rect">
            <a:avLst/>
          </a:prstGeom>
          <a:blipFill>
            <a:blip r:embed="rId2"/>
            <a:stretch>
              <a:fillRect/>
            </a:stretch>
          </a:blipFill>
          <a:ln w="12700">
            <a:miter lim="400000"/>
          </a:ln>
        </p:spPr>
        <p:txBody>
          <a:bodyPr lIns="45719" rIns="45719"/>
          <a:lstStyle/>
          <a:p>
            <a:pPr/>
          </a:p>
        </p:txBody>
      </p:sp>
      <p:grpSp>
        <p:nvGrpSpPr>
          <p:cNvPr id="596" name="Group 3"/>
          <p:cNvGrpSpPr/>
          <p:nvPr/>
        </p:nvGrpSpPr>
        <p:grpSpPr>
          <a:xfrm>
            <a:off x="7248936" y="566472"/>
            <a:ext cx="1846160" cy="808165"/>
            <a:chOff x="0" y="0"/>
            <a:chExt cx="1846159" cy="808163"/>
          </a:xfrm>
        </p:grpSpPr>
        <p:sp>
          <p:nvSpPr>
            <p:cNvPr id="594" name="Freeform 4"/>
            <p:cNvSpPr/>
            <p:nvPr/>
          </p:nvSpPr>
          <p:spPr>
            <a:xfrm>
              <a:off x="0" y="0"/>
              <a:ext cx="1846160" cy="8081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44" y="0"/>
                  </a:moveTo>
                  <a:lnTo>
                    <a:pt x="0" y="0"/>
                  </a:lnTo>
                  <a:lnTo>
                    <a:pt x="0" y="21600"/>
                  </a:lnTo>
                  <a:lnTo>
                    <a:pt x="2160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sp>
          <p:nvSpPr>
            <p:cNvPr id="595" name="Freeform 5"/>
            <p:cNvSpPr/>
            <p:nvPr/>
          </p:nvSpPr>
          <p:spPr>
            <a:xfrm>
              <a:off x="0" y="0"/>
              <a:ext cx="1846160" cy="8081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44" y="0"/>
                  </a:moveTo>
                  <a:lnTo>
                    <a:pt x="0" y="0"/>
                  </a:lnTo>
                  <a:lnTo>
                    <a:pt x="0" y="21600"/>
                  </a:lnTo>
                  <a:lnTo>
                    <a:pt x="21600" y="21600"/>
                  </a:lnTo>
                  <a:lnTo>
                    <a:pt x="21600" y="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grpSp>
      <p:sp>
        <p:nvSpPr>
          <p:cNvPr id="597" name="Freeform 6"/>
          <p:cNvSpPr/>
          <p:nvPr/>
        </p:nvSpPr>
        <p:spPr>
          <a:xfrm>
            <a:off x="7248939" y="566467"/>
            <a:ext cx="1846084" cy="808110"/>
          </a:xfrm>
          <a:prstGeom prst="rect">
            <a:avLst/>
          </a:prstGeom>
          <a:blipFill>
            <a:blip r:embed="rId3"/>
            <a:stretch>
              <a:fillRect/>
            </a:stretch>
          </a:blipFill>
          <a:ln w="12700">
            <a:miter lim="400000"/>
          </a:ln>
        </p:spPr>
        <p:txBody>
          <a:bodyPr lIns="45719" rIns="45719"/>
          <a:lstStyle/>
          <a:p>
            <a:pPr/>
          </a:p>
        </p:txBody>
      </p:sp>
      <p:sp>
        <p:nvSpPr>
          <p:cNvPr id="598" name="Freeform 7"/>
          <p:cNvSpPr/>
          <p:nvPr/>
        </p:nvSpPr>
        <p:spPr>
          <a:xfrm>
            <a:off x="9382118" y="557366"/>
            <a:ext cx="645509" cy="712519"/>
          </a:xfrm>
          <a:prstGeom prst="rect">
            <a:avLst/>
          </a:prstGeom>
          <a:blipFill>
            <a:blip r:embed="rId4"/>
            <a:stretch>
              <a:fillRect/>
            </a:stretch>
          </a:blipFill>
          <a:ln w="12700">
            <a:miter lim="400000"/>
          </a:ln>
        </p:spPr>
        <p:txBody>
          <a:bodyPr lIns="45719" rIns="45719"/>
          <a:lstStyle/>
          <a:p>
            <a:pPr/>
          </a:p>
        </p:txBody>
      </p:sp>
      <p:sp>
        <p:nvSpPr>
          <p:cNvPr id="599" name="Freeform 8"/>
          <p:cNvSpPr/>
          <p:nvPr/>
        </p:nvSpPr>
        <p:spPr>
          <a:xfrm>
            <a:off x="10174181" y="572396"/>
            <a:ext cx="747150" cy="781314"/>
          </a:xfrm>
          <a:prstGeom prst="rect">
            <a:avLst/>
          </a:prstGeom>
          <a:blipFill>
            <a:blip r:embed="rId5"/>
            <a:stretch>
              <a:fillRect/>
            </a:stretch>
          </a:blipFill>
          <a:ln w="12700">
            <a:miter lim="400000"/>
          </a:ln>
        </p:spPr>
        <p:txBody>
          <a:bodyPr lIns="45719" rIns="45719"/>
          <a:lstStyle/>
          <a:p>
            <a:pPr/>
          </a:p>
        </p:txBody>
      </p:sp>
      <p:sp>
        <p:nvSpPr>
          <p:cNvPr id="600" name="Freeform 10"/>
          <p:cNvSpPr/>
          <p:nvPr/>
        </p:nvSpPr>
        <p:spPr>
          <a:xfrm rot="690000">
            <a:off x="6758543" y="7554581"/>
            <a:ext cx="828536" cy="4949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511" y="0"/>
                </a:moveTo>
                <a:lnTo>
                  <a:pt x="0" y="5219"/>
                </a:lnTo>
                <a:lnTo>
                  <a:pt x="0" y="21600"/>
                </a:lnTo>
                <a:lnTo>
                  <a:pt x="21600" y="21600"/>
                </a:lnTo>
                <a:lnTo>
                  <a:pt x="21600" y="0"/>
                </a:lnTo>
                <a:lnTo>
                  <a:pt x="14511" y="0"/>
                </a:lnTo>
                <a:close/>
              </a:path>
            </a:pathLst>
          </a:custGeom>
          <a:blipFill>
            <a:blip r:embed="rId6"/>
            <a:stretch>
              <a:fillRect/>
            </a:stretch>
          </a:blipFill>
          <a:ln w="12700">
            <a:miter lim="400000"/>
          </a:ln>
        </p:spPr>
        <p:txBody>
          <a:bodyPr lIns="45719" rIns="45719"/>
          <a:lstStyle/>
          <a:p>
            <a:pPr/>
          </a:p>
        </p:txBody>
      </p:sp>
      <p:grpSp>
        <p:nvGrpSpPr>
          <p:cNvPr id="603" name="Group 11"/>
          <p:cNvGrpSpPr/>
          <p:nvPr/>
        </p:nvGrpSpPr>
        <p:grpSpPr>
          <a:xfrm>
            <a:off x="5508862" y="-38886"/>
            <a:ext cx="7550365" cy="10323422"/>
            <a:chOff x="0" y="0"/>
            <a:chExt cx="7550363" cy="10323421"/>
          </a:xfrm>
        </p:grpSpPr>
        <p:sp>
          <p:nvSpPr>
            <p:cNvPr id="601" name="Freeform 12"/>
            <p:cNvSpPr/>
            <p:nvPr/>
          </p:nvSpPr>
          <p:spPr>
            <a:xfrm>
              <a:off x="282569" y="0"/>
              <a:ext cx="6985860" cy="100427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 y="21573"/>
                  </a:moveTo>
                  <a:lnTo>
                    <a:pt x="21580" y="21573"/>
                  </a:lnTo>
                  <a:lnTo>
                    <a:pt x="21580" y="21586"/>
                  </a:lnTo>
                  <a:lnTo>
                    <a:pt x="21561" y="21586"/>
                  </a:lnTo>
                  <a:lnTo>
                    <a:pt x="21561" y="14"/>
                  </a:lnTo>
                  <a:lnTo>
                    <a:pt x="21580" y="14"/>
                  </a:lnTo>
                  <a:lnTo>
                    <a:pt x="21580" y="27"/>
                  </a:lnTo>
                  <a:lnTo>
                    <a:pt x="20" y="27"/>
                  </a:lnTo>
                  <a:lnTo>
                    <a:pt x="20" y="14"/>
                  </a:lnTo>
                  <a:lnTo>
                    <a:pt x="39" y="14"/>
                  </a:lnTo>
                  <a:lnTo>
                    <a:pt x="39" y="21586"/>
                  </a:lnTo>
                  <a:lnTo>
                    <a:pt x="20" y="21586"/>
                  </a:lnTo>
                  <a:lnTo>
                    <a:pt x="20" y="21573"/>
                  </a:lnTo>
                  <a:moveTo>
                    <a:pt x="20" y="21600"/>
                  </a:moveTo>
                  <a:lnTo>
                    <a:pt x="0" y="21600"/>
                  </a:lnTo>
                  <a:lnTo>
                    <a:pt x="0" y="0"/>
                  </a:lnTo>
                  <a:lnTo>
                    <a:pt x="21600" y="0"/>
                  </a:lnTo>
                  <a:lnTo>
                    <a:pt x="21600" y="21600"/>
                  </a:lnTo>
                  <a:lnTo>
                    <a:pt x="20" y="21600"/>
                  </a:lnTo>
                  <a:close/>
                </a:path>
              </a:pathLst>
            </a:custGeom>
            <a:solidFill>
              <a:srgbClr val="562F24"/>
            </a:solidFill>
            <a:ln w="12700" cap="flat">
              <a:noFill/>
              <a:miter lim="400000"/>
            </a:ln>
            <a:effectLst/>
          </p:spPr>
          <p:txBody>
            <a:bodyPr wrap="square" lIns="45719" tIns="45719" rIns="45719" bIns="45719" numCol="1" anchor="t">
              <a:noAutofit/>
            </a:bodyPr>
            <a:lstStyle/>
            <a:p>
              <a:pPr/>
            </a:p>
          </p:txBody>
        </p:sp>
        <p:sp>
          <p:nvSpPr>
            <p:cNvPr id="602" name="Freeform 13"/>
            <p:cNvSpPr/>
            <p:nvPr/>
          </p:nvSpPr>
          <p:spPr>
            <a:xfrm>
              <a:off x="0" y="8901696"/>
              <a:ext cx="7550364" cy="14217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41" y="2694"/>
                  </a:moveTo>
                  <a:cubicBezTo>
                    <a:pt x="9841" y="2694"/>
                    <a:pt x="9841" y="2694"/>
                    <a:pt x="9841" y="2694"/>
                  </a:cubicBezTo>
                  <a:cubicBezTo>
                    <a:pt x="9841" y="2694"/>
                    <a:pt x="9841" y="2694"/>
                    <a:pt x="9841" y="2694"/>
                  </a:cubicBezTo>
                  <a:close/>
                  <a:moveTo>
                    <a:pt x="17654" y="5511"/>
                  </a:moveTo>
                  <a:cubicBezTo>
                    <a:pt x="17654" y="5511"/>
                    <a:pt x="17654" y="5511"/>
                    <a:pt x="17654" y="5511"/>
                  </a:cubicBezTo>
                  <a:cubicBezTo>
                    <a:pt x="17654" y="5511"/>
                    <a:pt x="17654" y="5511"/>
                    <a:pt x="17654" y="5511"/>
                  </a:cubicBezTo>
                  <a:close/>
                  <a:moveTo>
                    <a:pt x="1911" y="0"/>
                  </a:moveTo>
                  <a:cubicBezTo>
                    <a:pt x="1906" y="0"/>
                    <a:pt x="1901" y="10"/>
                    <a:pt x="1898" y="25"/>
                  </a:cubicBezTo>
                  <a:cubicBezTo>
                    <a:pt x="1892" y="48"/>
                    <a:pt x="1890" y="89"/>
                    <a:pt x="1888" y="119"/>
                  </a:cubicBezTo>
                  <a:lnTo>
                    <a:pt x="1855" y="225"/>
                  </a:lnTo>
                  <a:cubicBezTo>
                    <a:pt x="1849" y="197"/>
                    <a:pt x="1842" y="170"/>
                    <a:pt x="1834" y="148"/>
                  </a:cubicBezTo>
                  <a:cubicBezTo>
                    <a:pt x="1827" y="131"/>
                    <a:pt x="1819" y="118"/>
                    <a:pt x="1811" y="118"/>
                  </a:cubicBezTo>
                  <a:cubicBezTo>
                    <a:pt x="1809" y="118"/>
                    <a:pt x="1808" y="118"/>
                    <a:pt x="1807" y="119"/>
                  </a:cubicBezTo>
                  <a:cubicBezTo>
                    <a:pt x="1797" y="125"/>
                    <a:pt x="1792" y="152"/>
                    <a:pt x="1789" y="189"/>
                  </a:cubicBezTo>
                  <a:lnTo>
                    <a:pt x="1734" y="233"/>
                  </a:lnTo>
                  <a:cubicBezTo>
                    <a:pt x="1739" y="210"/>
                    <a:pt x="1731" y="175"/>
                    <a:pt x="1723" y="175"/>
                  </a:cubicBezTo>
                  <a:cubicBezTo>
                    <a:pt x="1723" y="175"/>
                    <a:pt x="1722" y="175"/>
                    <a:pt x="1722" y="175"/>
                  </a:cubicBezTo>
                  <a:cubicBezTo>
                    <a:pt x="1714" y="179"/>
                    <a:pt x="1708" y="204"/>
                    <a:pt x="1701" y="222"/>
                  </a:cubicBezTo>
                  <a:cubicBezTo>
                    <a:pt x="1691" y="247"/>
                    <a:pt x="1680" y="254"/>
                    <a:pt x="1668" y="254"/>
                  </a:cubicBezTo>
                  <a:cubicBezTo>
                    <a:pt x="1659" y="254"/>
                    <a:pt x="1650" y="249"/>
                    <a:pt x="1641" y="245"/>
                  </a:cubicBezTo>
                  <a:cubicBezTo>
                    <a:pt x="1608" y="225"/>
                    <a:pt x="1575" y="206"/>
                    <a:pt x="1542" y="187"/>
                  </a:cubicBezTo>
                  <a:cubicBezTo>
                    <a:pt x="1523" y="175"/>
                    <a:pt x="1504" y="166"/>
                    <a:pt x="1485" y="166"/>
                  </a:cubicBezTo>
                  <a:cubicBezTo>
                    <a:pt x="1475" y="166"/>
                    <a:pt x="1465" y="170"/>
                    <a:pt x="1455" y="177"/>
                  </a:cubicBezTo>
                  <a:cubicBezTo>
                    <a:pt x="1426" y="200"/>
                    <a:pt x="1398" y="268"/>
                    <a:pt x="1387" y="378"/>
                  </a:cubicBezTo>
                  <a:cubicBezTo>
                    <a:pt x="1386" y="326"/>
                    <a:pt x="1376" y="279"/>
                    <a:pt x="1364" y="264"/>
                  </a:cubicBezTo>
                  <a:cubicBezTo>
                    <a:pt x="1361" y="260"/>
                    <a:pt x="1357" y="258"/>
                    <a:pt x="1353" y="258"/>
                  </a:cubicBezTo>
                  <a:cubicBezTo>
                    <a:pt x="1343" y="258"/>
                    <a:pt x="1333" y="274"/>
                    <a:pt x="1328" y="303"/>
                  </a:cubicBezTo>
                  <a:cubicBezTo>
                    <a:pt x="1312" y="381"/>
                    <a:pt x="1288" y="428"/>
                    <a:pt x="1263" y="428"/>
                  </a:cubicBezTo>
                  <a:cubicBezTo>
                    <a:pt x="1263" y="428"/>
                    <a:pt x="1262" y="428"/>
                    <a:pt x="1261" y="428"/>
                  </a:cubicBezTo>
                  <a:lnTo>
                    <a:pt x="1268" y="247"/>
                  </a:lnTo>
                  <a:cubicBezTo>
                    <a:pt x="1234" y="399"/>
                    <a:pt x="1183" y="482"/>
                    <a:pt x="1132" y="482"/>
                  </a:cubicBezTo>
                  <a:cubicBezTo>
                    <a:pt x="1104" y="482"/>
                    <a:pt x="1076" y="457"/>
                    <a:pt x="1051" y="403"/>
                  </a:cubicBezTo>
                  <a:cubicBezTo>
                    <a:pt x="1048" y="422"/>
                    <a:pt x="1047" y="437"/>
                    <a:pt x="1043" y="453"/>
                  </a:cubicBezTo>
                  <a:cubicBezTo>
                    <a:pt x="1022" y="524"/>
                    <a:pt x="1002" y="597"/>
                    <a:pt x="981" y="669"/>
                  </a:cubicBezTo>
                  <a:cubicBezTo>
                    <a:pt x="985" y="572"/>
                    <a:pt x="984" y="487"/>
                    <a:pt x="988" y="391"/>
                  </a:cubicBezTo>
                  <a:cubicBezTo>
                    <a:pt x="952" y="630"/>
                    <a:pt x="893" y="811"/>
                    <a:pt x="827" y="894"/>
                  </a:cubicBezTo>
                  <a:cubicBezTo>
                    <a:pt x="811" y="786"/>
                    <a:pt x="780" y="719"/>
                    <a:pt x="749" y="719"/>
                  </a:cubicBezTo>
                  <a:cubicBezTo>
                    <a:pt x="743" y="719"/>
                    <a:pt x="737" y="721"/>
                    <a:pt x="731" y="726"/>
                  </a:cubicBezTo>
                  <a:cubicBezTo>
                    <a:pt x="694" y="759"/>
                    <a:pt x="665" y="892"/>
                    <a:pt x="661" y="1042"/>
                  </a:cubicBezTo>
                  <a:cubicBezTo>
                    <a:pt x="628" y="888"/>
                    <a:pt x="593" y="730"/>
                    <a:pt x="548" y="647"/>
                  </a:cubicBezTo>
                  <a:cubicBezTo>
                    <a:pt x="530" y="615"/>
                    <a:pt x="510" y="599"/>
                    <a:pt x="490" y="599"/>
                  </a:cubicBezTo>
                  <a:cubicBezTo>
                    <a:pt x="459" y="599"/>
                    <a:pt x="428" y="644"/>
                    <a:pt x="409" y="742"/>
                  </a:cubicBezTo>
                  <a:cubicBezTo>
                    <a:pt x="382" y="882"/>
                    <a:pt x="370" y="1133"/>
                    <a:pt x="327" y="1133"/>
                  </a:cubicBezTo>
                  <a:cubicBezTo>
                    <a:pt x="326" y="1133"/>
                    <a:pt x="325" y="1133"/>
                    <a:pt x="324" y="1133"/>
                  </a:cubicBezTo>
                  <a:cubicBezTo>
                    <a:pt x="283" y="1123"/>
                    <a:pt x="273" y="890"/>
                    <a:pt x="241" y="786"/>
                  </a:cubicBezTo>
                  <a:cubicBezTo>
                    <a:pt x="229" y="746"/>
                    <a:pt x="213" y="726"/>
                    <a:pt x="197" y="726"/>
                  </a:cubicBezTo>
                  <a:cubicBezTo>
                    <a:pt x="176" y="726"/>
                    <a:pt x="154" y="759"/>
                    <a:pt x="136" y="811"/>
                  </a:cubicBezTo>
                  <a:cubicBezTo>
                    <a:pt x="106" y="904"/>
                    <a:pt x="88" y="1044"/>
                    <a:pt x="71" y="1181"/>
                  </a:cubicBezTo>
                  <a:cubicBezTo>
                    <a:pt x="53" y="1067"/>
                    <a:pt x="28" y="977"/>
                    <a:pt x="0" y="906"/>
                  </a:cubicBezTo>
                  <a:lnTo>
                    <a:pt x="2" y="906"/>
                  </a:lnTo>
                  <a:lnTo>
                    <a:pt x="2" y="21600"/>
                  </a:lnTo>
                  <a:lnTo>
                    <a:pt x="21600" y="21600"/>
                  </a:lnTo>
                  <a:lnTo>
                    <a:pt x="21600" y="8164"/>
                  </a:lnTo>
                  <a:lnTo>
                    <a:pt x="21488" y="7890"/>
                  </a:lnTo>
                  <a:cubicBezTo>
                    <a:pt x="21475" y="8012"/>
                    <a:pt x="21463" y="8135"/>
                    <a:pt x="21451" y="8257"/>
                  </a:cubicBezTo>
                  <a:cubicBezTo>
                    <a:pt x="21436" y="8081"/>
                    <a:pt x="21421" y="7904"/>
                    <a:pt x="21394" y="7758"/>
                  </a:cubicBezTo>
                  <a:cubicBezTo>
                    <a:pt x="21367" y="7619"/>
                    <a:pt x="21328" y="7513"/>
                    <a:pt x="21285" y="7513"/>
                  </a:cubicBezTo>
                  <a:cubicBezTo>
                    <a:pt x="21283" y="7513"/>
                    <a:pt x="21280" y="7513"/>
                    <a:pt x="21277" y="7515"/>
                  </a:cubicBezTo>
                  <a:cubicBezTo>
                    <a:pt x="21231" y="7528"/>
                    <a:pt x="21192" y="7669"/>
                    <a:pt x="21147" y="7725"/>
                  </a:cubicBezTo>
                  <a:cubicBezTo>
                    <a:pt x="21133" y="7742"/>
                    <a:pt x="21119" y="7750"/>
                    <a:pt x="21105" y="7750"/>
                  </a:cubicBezTo>
                  <a:cubicBezTo>
                    <a:pt x="21016" y="7750"/>
                    <a:pt x="20915" y="7455"/>
                    <a:pt x="20921" y="7108"/>
                  </a:cubicBezTo>
                  <a:cubicBezTo>
                    <a:pt x="20915" y="7289"/>
                    <a:pt x="20903" y="7488"/>
                    <a:pt x="20859" y="7536"/>
                  </a:cubicBezTo>
                  <a:cubicBezTo>
                    <a:pt x="20838" y="7480"/>
                    <a:pt x="20814" y="7453"/>
                    <a:pt x="20789" y="7453"/>
                  </a:cubicBezTo>
                  <a:cubicBezTo>
                    <a:pt x="20742" y="7453"/>
                    <a:pt x="20695" y="7546"/>
                    <a:pt x="20671" y="7707"/>
                  </a:cubicBezTo>
                  <a:lnTo>
                    <a:pt x="20613" y="7397"/>
                  </a:lnTo>
                  <a:lnTo>
                    <a:pt x="20587" y="7540"/>
                  </a:lnTo>
                  <a:lnTo>
                    <a:pt x="20573" y="7305"/>
                  </a:lnTo>
                  <a:lnTo>
                    <a:pt x="20554" y="7378"/>
                  </a:lnTo>
                  <a:cubicBezTo>
                    <a:pt x="20523" y="7351"/>
                    <a:pt x="20508" y="7214"/>
                    <a:pt x="20495" y="7097"/>
                  </a:cubicBezTo>
                  <a:cubicBezTo>
                    <a:pt x="20483" y="6979"/>
                    <a:pt x="20463" y="6846"/>
                    <a:pt x="20431" y="6846"/>
                  </a:cubicBezTo>
                  <a:cubicBezTo>
                    <a:pt x="20431" y="6846"/>
                    <a:pt x="20431" y="6846"/>
                    <a:pt x="20431" y="6846"/>
                  </a:cubicBezTo>
                  <a:cubicBezTo>
                    <a:pt x="20382" y="6850"/>
                    <a:pt x="20358" y="7172"/>
                    <a:pt x="20313" y="7172"/>
                  </a:cubicBezTo>
                  <a:cubicBezTo>
                    <a:pt x="20311" y="7172"/>
                    <a:pt x="20308" y="7170"/>
                    <a:pt x="20305" y="7168"/>
                  </a:cubicBezTo>
                  <a:cubicBezTo>
                    <a:pt x="20275" y="7029"/>
                    <a:pt x="20243" y="6896"/>
                    <a:pt x="20211" y="6765"/>
                  </a:cubicBezTo>
                  <a:cubicBezTo>
                    <a:pt x="20190" y="6682"/>
                    <a:pt x="20162" y="6598"/>
                    <a:pt x="20141" y="6515"/>
                  </a:cubicBezTo>
                  <a:cubicBezTo>
                    <a:pt x="20120" y="6640"/>
                    <a:pt x="20099" y="6767"/>
                    <a:pt x="20078" y="6892"/>
                  </a:cubicBezTo>
                  <a:lnTo>
                    <a:pt x="20034" y="6420"/>
                  </a:lnTo>
                  <a:cubicBezTo>
                    <a:pt x="20011" y="6495"/>
                    <a:pt x="19982" y="6519"/>
                    <a:pt x="19959" y="6596"/>
                  </a:cubicBezTo>
                  <a:cubicBezTo>
                    <a:pt x="19940" y="6522"/>
                    <a:pt x="19903" y="6492"/>
                    <a:pt x="19885" y="6418"/>
                  </a:cubicBezTo>
                  <a:lnTo>
                    <a:pt x="19749" y="7239"/>
                  </a:lnTo>
                  <a:cubicBezTo>
                    <a:pt x="19732" y="7135"/>
                    <a:pt x="19693" y="7093"/>
                    <a:pt x="19676" y="6989"/>
                  </a:cubicBezTo>
                  <a:cubicBezTo>
                    <a:pt x="19669" y="6977"/>
                    <a:pt x="19658" y="6969"/>
                    <a:pt x="19646" y="6969"/>
                  </a:cubicBezTo>
                  <a:cubicBezTo>
                    <a:pt x="19626" y="6969"/>
                    <a:pt x="19602" y="6989"/>
                    <a:pt x="19593" y="7025"/>
                  </a:cubicBezTo>
                  <a:cubicBezTo>
                    <a:pt x="19572" y="7114"/>
                    <a:pt x="19542" y="7156"/>
                    <a:pt x="19512" y="7156"/>
                  </a:cubicBezTo>
                  <a:cubicBezTo>
                    <a:pt x="19481" y="7156"/>
                    <a:pt x="19451" y="7110"/>
                    <a:pt x="19430" y="7020"/>
                  </a:cubicBezTo>
                  <a:cubicBezTo>
                    <a:pt x="19410" y="6935"/>
                    <a:pt x="19399" y="6819"/>
                    <a:pt x="19377" y="6746"/>
                  </a:cubicBezTo>
                  <a:cubicBezTo>
                    <a:pt x="19367" y="6713"/>
                    <a:pt x="19348" y="6696"/>
                    <a:pt x="19329" y="6696"/>
                  </a:cubicBezTo>
                  <a:cubicBezTo>
                    <a:pt x="19305" y="6696"/>
                    <a:pt x="19280" y="6725"/>
                    <a:pt x="19275" y="6786"/>
                  </a:cubicBezTo>
                  <a:lnTo>
                    <a:pt x="19135" y="6397"/>
                  </a:lnTo>
                  <a:lnTo>
                    <a:pt x="19153" y="6690"/>
                  </a:lnTo>
                  <a:lnTo>
                    <a:pt x="19026" y="6278"/>
                  </a:lnTo>
                  <a:cubicBezTo>
                    <a:pt x="19020" y="6374"/>
                    <a:pt x="19002" y="6457"/>
                    <a:pt x="18979" y="6486"/>
                  </a:cubicBezTo>
                  <a:lnTo>
                    <a:pt x="18914" y="6230"/>
                  </a:lnTo>
                  <a:lnTo>
                    <a:pt x="18876" y="6428"/>
                  </a:lnTo>
                  <a:cubicBezTo>
                    <a:pt x="18849" y="6258"/>
                    <a:pt x="18823" y="6091"/>
                    <a:pt x="18796" y="5921"/>
                  </a:cubicBezTo>
                  <a:cubicBezTo>
                    <a:pt x="18785" y="5908"/>
                    <a:pt x="18774" y="5902"/>
                    <a:pt x="18763" y="5902"/>
                  </a:cubicBezTo>
                  <a:cubicBezTo>
                    <a:pt x="18722" y="5902"/>
                    <a:pt x="18680" y="5991"/>
                    <a:pt x="18659" y="6137"/>
                  </a:cubicBezTo>
                  <a:cubicBezTo>
                    <a:pt x="18638" y="5929"/>
                    <a:pt x="18582" y="5798"/>
                    <a:pt x="18528" y="5798"/>
                  </a:cubicBezTo>
                  <a:cubicBezTo>
                    <a:pt x="18508" y="5798"/>
                    <a:pt x="18488" y="5815"/>
                    <a:pt x="18470" y="5854"/>
                  </a:cubicBezTo>
                  <a:cubicBezTo>
                    <a:pt x="18445" y="5750"/>
                    <a:pt x="18409" y="5707"/>
                    <a:pt x="18375" y="5669"/>
                  </a:cubicBezTo>
                  <a:cubicBezTo>
                    <a:pt x="18364" y="5657"/>
                    <a:pt x="18353" y="5644"/>
                    <a:pt x="18342" y="5632"/>
                  </a:cubicBezTo>
                  <a:cubicBezTo>
                    <a:pt x="18290" y="5574"/>
                    <a:pt x="18236" y="5441"/>
                    <a:pt x="18182" y="5424"/>
                  </a:cubicBezTo>
                  <a:cubicBezTo>
                    <a:pt x="18107" y="5401"/>
                    <a:pt x="18032" y="5376"/>
                    <a:pt x="17957" y="5353"/>
                  </a:cubicBezTo>
                  <a:cubicBezTo>
                    <a:pt x="17937" y="5347"/>
                    <a:pt x="17916" y="5339"/>
                    <a:pt x="17896" y="5339"/>
                  </a:cubicBezTo>
                  <a:cubicBezTo>
                    <a:pt x="17868" y="5339"/>
                    <a:pt x="17840" y="5351"/>
                    <a:pt x="17814" y="5391"/>
                  </a:cubicBezTo>
                  <a:cubicBezTo>
                    <a:pt x="17788" y="5432"/>
                    <a:pt x="17762" y="5501"/>
                    <a:pt x="17734" y="5501"/>
                  </a:cubicBezTo>
                  <a:cubicBezTo>
                    <a:pt x="17732" y="5501"/>
                    <a:pt x="17730" y="5501"/>
                    <a:pt x="17727" y="5499"/>
                  </a:cubicBezTo>
                  <a:cubicBezTo>
                    <a:pt x="17711" y="5492"/>
                    <a:pt x="17696" y="5461"/>
                    <a:pt x="17680" y="5461"/>
                  </a:cubicBezTo>
                  <a:cubicBezTo>
                    <a:pt x="17680" y="5461"/>
                    <a:pt x="17680" y="5461"/>
                    <a:pt x="17679" y="5461"/>
                  </a:cubicBezTo>
                  <a:cubicBezTo>
                    <a:pt x="17670" y="5461"/>
                    <a:pt x="17660" y="5482"/>
                    <a:pt x="17654" y="5511"/>
                  </a:cubicBezTo>
                  <a:cubicBezTo>
                    <a:pt x="17658" y="5320"/>
                    <a:pt x="17626" y="5123"/>
                    <a:pt x="17584" y="5021"/>
                  </a:cubicBezTo>
                  <a:cubicBezTo>
                    <a:pt x="17510" y="5411"/>
                    <a:pt x="17397" y="5673"/>
                    <a:pt x="17277" y="5736"/>
                  </a:cubicBezTo>
                  <a:cubicBezTo>
                    <a:pt x="17283" y="5640"/>
                    <a:pt x="17274" y="5534"/>
                    <a:pt x="17256" y="5468"/>
                  </a:cubicBezTo>
                  <a:cubicBezTo>
                    <a:pt x="17244" y="5426"/>
                    <a:pt x="17228" y="5405"/>
                    <a:pt x="17212" y="5405"/>
                  </a:cubicBezTo>
                  <a:cubicBezTo>
                    <a:pt x="17204" y="5405"/>
                    <a:pt x="17195" y="5411"/>
                    <a:pt x="17187" y="5424"/>
                  </a:cubicBezTo>
                  <a:cubicBezTo>
                    <a:pt x="17182" y="5553"/>
                    <a:pt x="17180" y="5725"/>
                    <a:pt x="17175" y="5854"/>
                  </a:cubicBezTo>
                  <a:lnTo>
                    <a:pt x="17079" y="5359"/>
                  </a:lnTo>
                  <a:cubicBezTo>
                    <a:pt x="17052" y="5220"/>
                    <a:pt x="17007" y="5154"/>
                    <a:pt x="16962" y="5154"/>
                  </a:cubicBezTo>
                  <a:cubicBezTo>
                    <a:pt x="16902" y="5154"/>
                    <a:pt x="16843" y="5268"/>
                    <a:pt x="16827" y="5476"/>
                  </a:cubicBezTo>
                  <a:cubicBezTo>
                    <a:pt x="16827" y="5480"/>
                    <a:pt x="16827" y="5484"/>
                    <a:pt x="16827" y="5486"/>
                  </a:cubicBezTo>
                  <a:cubicBezTo>
                    <a:pt x="16819" y="5341"/>
                    <a:pt x="16784" y="5233"/>
                    <a:pt x="16747" y="5233"/>
                  </a:cubicBezTo>
                  <a:cubicBezTo>
                    <a:pt x="16743" y="5233"/>
                    <a:pt x="16739" y="5235"/>
                    <a:pt x="16735" y="5237"/>
                  </a:cubicBezTo>
                  <a:cubicBezTo>
                    <a:pt x="16695" y="5266"/>
                    <a:pt x="16665" y="5432"/>
                    <a:pt x="16669" y="5596"/>
                  </a:cubicBezTo>
                  <a:cubicBezTo>
                    <a:pt x="16651" y="5320"/>
                    <a:pt x="16618" y="5054"/>
                    <a:pt x="16564" y="4871"/>
                  </a:cubicBezTo>
                  <a:cubicBezTo>
                    <a:pt x="16524" y="4734"/>
                    <a:pt x="16472" y="4648"/>
                    <a:pt x="16420" y="4648"/>
                  </a:cubicBezTo>
                  <a:cubicBezTo>
                    <a:pt x="16402" y="4648"/>
                    <a:pt x="16385" y="4657"/>
                    <a:pt x="16368" y="4678"/>
                  </a:cubicBezTo>
                  <a:cubicBezTo>
                    <a:pt x="16301" y="4759"/>
                    <a:pt x="16247" y="5033"/>
                    <a:pt x="16253" y="5316"/>
                  </a:cubicBezTo>
                  <a:cubicBezTo>
                    <a:pt x="16201" y="5008"/>
                    <a:pt x="16153" y="4690"/>
                    <a:pt x="16100" y="4380"/>
                  </a:cubicBezTo>
                  <a:cubicBezTo>
                    <a:pt x="16048" y="4401"/>
                    <a:pt x="15996" y="4424"/>
                    <a:pt x="15944" y="4445"/>
                  </a:cubicBezTo>
                  <a:cubicBezTo>
                    <a:pt x="15937" y="4438"/>
                    <a:pt x="15930" y="4434"/>
                    <a:pt x="15923" y="4434"/>
                  </a:cubicBezTo>
                  <a:cubicBezTo>
                    <a:pt x="15896" y="4434"/>
                    <a:pt x="15870" y="4493"/>
                    <a:pt x="15857" y="4590"/>
                  </a:cubicBezTo>
                  <a:cubicBezTo>
                    <a:pt x="15810" y="4403"/>
                    <a:pt x="15731" y="4229"/>
                    <a:pt x="15664" y="4229"/>
                  </a:cubicBezTo>
                  <a:cubicBezTo>
                    <a:pt x="15633" y="4229"/>
                    <a:pt x="15605" y="4266"/>
                    <a:pt x="15585" y="4355"/>
                  </a:cubicBezTo>
                  <a:cubicBezTo>
                    <a:pt x="15542" y="4540"/>
                    <a:pt x="15500" y="4721"/>
                    <a:pt x="15457" y="4906"/>
                  </a:cubicBezTo>
                  <a:lnTo>
                    <a:pt x="15431" y="4233"/>
                  </a:lnTo>
                  <a:cubicBezTo>
                    <a:pt x="15423" y="4291"/>
                    <a:pt x="15406" y="4324"/>
                    <a:pt x="15390" y="4324"/>
                  </a:cubicBezTo>
                  <a:cubicBezTo>
                    <a:pt x="15380" y="4324"/>
                    <a:pt x="15370" y="4312"/>
                    <a:pt x="15362" y="4285"/>
                  </a:cubicBezTo>
                  <a:cubicBezTo>
                    <a:pt x="15354" y="4256"/>
                    <a:pt x="15349" y="4216"/>
                    <a:pt x="15341" y="4183"/>
                  </a:cubicBezTo>
                  <a:cubicBezTo>
                    <a:pt x="15326" y="4108"/>
                    <a:pt x="15302" y="4066"/>
                    <a:pt x="15278" y="4066"/>
                  </a:cubicBezTo>
                  <a:cubicBezTo>
                    <a:pt x="15270" y="4066"/>
                    <a:pt x="15262" y="4069"/>
                    <a:pt x="15255" y="4079"/>
                  </a:cubicBezTo>
                  <a:cubicBezTo>
                    <a:pt x="15247" y="4089"/>
                    <a:pt x="15216" y="4102"/>
                    <a:pt x="15181" y="4102"/>
                  </a:cubicBezTo>
                  <a:cubicBezTo>
                    <a:pt x="15133" y="4102"/>
                    <a:pt x="15079" y="4075"/>
                    <a:pt x="15069" y="3971"/>
                  </a:cubicBezTo>
                  <a:lnTo>
                    <a:pt x="15011" y="4227"/>
                  </a:lnTo>
                  <a:cubicBezTo>
                    <a:pt x="15011" y="4050"/>
                    <a:pt x="14991" y="3883"/>
                    <a:pt x="14964" y="3742"/>
                  </a:cubicBezTo>
                  <a:cubicBezTo>
                    <a:pt x="14961" y="3802"/>
                    <a:pt x="14944" y="3829"/>
                    <a:pt x="14928" y="3829"/>
                  </a:cubicBezTo>
                  <a:cubicBezTo>
                    <a:pt x="14928" y="3829"/>
                    <a:pt x="14927" y="3829"/>
                    <a:pt x="14926" y="3829"/>
                  </a:cubicBezTo>
                  <a:cubicBezTo>
                    <a:pt x="14914" y="3827"/>
                    <a:pt x="14902" y="3813"/>
                    <a:pt x="14890" y="3813"/>
                  </a:cubicBezTo>
                  <a:cubicBezTo>
                    <a:pt x="14886" y="3813"/>
                    <a:pt x="14882" y="3815"/>
                    <a:pt x="14879" y="3817"/>
                  </a:cubicBezTo>
                  <a:cubicBezTo>
                    <a:pt x="14854" y="3838"/>
                    <a:pt x="14838" y="3950"/>
                    <a:pt x="14838" y="4054"/>
                  </a:cubicBezTo>
                  <a:cubicBezTo>
                    <a:pt x="14838" y="4073"/>
                    <a:pt x="14835" y="4081"/>
                    <a:pt x="14830" y="4081"/>
                  </a:cubicBezTo>
                  <a:cubicBezTo>
                    <a:pt x="14811" y="4081"/>
                    <a:pt x="14765" y="3990"/>
                    <a:pt x="14719" y="3990"/>
                  </a:cubicBezTo>
                  <a:cubicBezTo>
                    <a:pt x="14706" y="3990"/>
                    <a:pt x="14693" y="3998"/>
                    <a:pt x="14681" y="4017"/>
                  </a:cubicBezTo>
                  <a:cubicBezTo>
                    <a:pt x="14665" y="4043"/>
                    <a:pt x="14649" y="4079"/>
                    <a:pt x="14632" y="4087"/>
                  </a:cubicBezTo>
                  <a:cubicBezTo>
                    <a:pt x="14629" y="4089"/>
                    <a:pt x="14627" y="4089"/>
                    <a:pt x="14624" y="4089"/>
                  </a:cubicBezTo>
                  <a:cubicBezTo>
                    <a:pt x="14568" y="4089"/>
                    <a:pt x="14526" y="3796"/>
                    <a:pt x="14471" y="3796"/>
                  </a:cubicBezTo>
                  <a:cubicBezTo>
                    <a:pt x="14467" y="3796"/>
                    <a:pt x="14464" y="3798"/>
                    <a:pt x="14460" y="3800"/>
                  </a:cubicBezTo>
                  <a:cubicBezTo>
                    <a:pt x="14420" y="3831"/>
                    <a:pt x="14392" y="4023"/>
                    <a:pt x="14354" y="4023"/>
                  </a:cubicBezTo>
                  <a:cubicBezTo>
                    <a:pt x="14351" y="4023"/>
                    <a:pt x="14348" y="4021"/>
                    <a:pt x="14345" y="4019"/>
                  </a:cubicBezTo>
                  <a:cubicBezTo>
                    <a:pt x="14326" y="4006"/>
                    <a:pt x="14311" y="3940"/>
                    <a:pt x="14293" y="3911"/>
                  </a:cubicBezTo>
                  <a:cubicBezTo>
                    <a:pt x="14291" y="3908"/>
                    <a:pt x="14288" y="3906"/>
                    <a:pt x="14285" y="3906"/>
                  </a:cubicBezTo>
                  <a:cubicBezTo>
                    <a:pt x="14266" y="3906"/>
                    <a:pt x="14240" y="3987"/>
                    <a:pt x="14244" y="4054"/>
                  </a:cubicBezTo>
                  <a:cubicBezTo>
                    <a:pt x="14158" y="4466"/>
                    <a:pt x="14070" y="5031"/>
                    <a:pt x="13961" y="5324"/>
                  </a:cubicBezTo>
                  <a:cubicBezTo>
                    <a:pt x="13944" y="5179"/>
                    <a:pt x="13907" y="5035"/>
                    <a:pt x="13867" y="5035"/>
                  </a:cubicBezTo>
                  <a:cubicBezTo>
                    <a:pt x="13853" y="5035"/>
                    <a:pt x="13840" y="5050"/>
                    <a:pt x="13826" y="5087"/>
                  </a:cubicBezTo>
                  <a:cubicBezTo>
                    <a:pt x="13813" y="5123"/>
                    <a:pt x="13802" y="5179"/>
                    <a:pt x="13787" y="5201"/>
                  </a:cubicBezTo>
                  <a:cubicBezTo>
                    <a:pt x="13782" y="5206"/>
                    <a:pt x="13778" y="5210"/>
                    <a:pt x="13773" y="5210"/>
                  </a:cubicBezTo>
                  <a:cubicBezTo>
                    <a:pt x="13756" y="5210"/>
                    <a:pt x="13740" y="5176"/>
                    <a:pt x="13729" y="5127"/>
                  </a:cubicBezTo>
                  <a:cubicBezTo>
                    <a:pt x="13714" y="5064"/>
                    <a:pt x="13706" y="4983"/>
                    <a:pt x="13698" y="4902"/>
                  </a:cubicBezTo>
                  <a:cubicBezTo>
                    <a:pt x="13663" y="5177"/>
                    <a:pt x="13607" y="5411"/>
                    <a:pt x="13541" y="5561"/>
                  </a:cubicBezTo>
                  <a:cubicBezTo>
                    <a:pt x="13494" y="5339"/>
                    <a:pt x="13451" y="5152"/>
                    <a:pt x="13404" y="4931"/>
                  </a:cubicBezTo>
                  <a:lnTo>
                    <a:pt x="13281" y="5243"/>
                  </a:lnTo>
                  <a:cubicBezTo>
                    <a:pt x="13245" y="5122"/>
                    <a:pt x="13197" y="5056"/>
                    <a:pt x="13150" y="5056"/>
                  </a:cubicBezTo>
                  <a:cubicBezTo>
                    <a:pt x="13140" y="5056"/>
                    <a:pt x="13129" y="5060"/>
                    <a:pt x="13118" y="5066"/>
                  </a:cubicBezTo>
                  <a:cubicBezTo>
                    <a:pt x="13061" y="5102"/>
                    <a:pt x="12999" y="5224"/>
                    <a:pt x="12967" y="5422"/>
                  </a:cubicBezTo>
                  <a:cubicBezTo>
                    <a:pt x="12928" y="5210"/>
                    <a:pt x="12886" y="4987"/>
                    <a:pt x="12825" y="4898"/>
                  </a:cubicBezTo>
                  <a:cubicBezTo>
                    <a:pt x="12803" y="4867"/>
                    <a:pt x="12781" y="4854"/>
                    <a:pt x="12758" y="4840"/>
                  </a:cubicBezTo>
                  <a:cubicBezTo>
                    <a:pt x="12721" y="4819"/>
                    <a:pt x="12683" y="4798"/>
                    <a:pt x="12646" y="4775"/>
                  </a:cubicBezTo>
                  <a:cubicBezTo>
                    <a:pt x="12633" y="4767"/>
                    <a:pt x="12621" y="4761"/>
                    <a:pt x="12608" y="4761"/>
                  </a:cubicBezTo>
                  <a:cubicBezTo>
                    <a:pt x="12601" y="4761"/>
                    <a:pt x="12594" y="4763"/>
                    <a:pt x="12587" y="4771"/>
                  </a:cubicBezTo>
                  <a:cubicBezTo>
                    <a:pt x="12567" y="4788"/>
                    <a:pt x="12549" y="4840"/>
                    <a:pt x="12544" y="4917"/>
                  </a:cubicBezTo>
                  <a:cubicBezTo>
                    <a:pt x="12465" y="4673"/>
                    <a:pt x="12368" y="4484"/>
                    <a:pt x="12277" y="4326"/>
                  </a:cubicBezTo>
                  <a:cubicBezTo>
                    <a:pt x="12233" y="4249"/>
                    <a:pt x="12186" y="4212"/>
                    <a:pt x="12138" y="4212"/>
                  </a:cubicBezTo>
                  <a:cubicBezTo>
                    <a:pt x="12028" y="4212"/>
                    <a:pt x="11917" y="4409"/>
                    <a:pt x="11848" y="4757"/>
                  </a:cubicBezTo>
                  <a:cubicBezTo>
                    <a:pt x="11794" y="4607"/>
                    <a:pt x="11783" y="4293"/>
                    <a:pt x="11735" y="4114"/>
                  </a:cubicBezTo>
                  <a:cubicBezTo>
                    <a:pt x="11713" y="4029"/>
                    <a:pt x="11683" y="3991"/>
                    <a:pt x="11652" y="3991"/>
                  </a:cubicBezTo>
                  <a:cubicBezTo>
                    <a:pt x="11607" y="3991"/>
                    <a:pt x="11562" y="4077"/>
                    <a:pt x="11539" y="4235"/>
                  </a:cubicBezTo>
                  <a:cubicBezTo>
                    <a:pt x="11469" y="3842"/>
                    <a:pt x="11383" y="3495"/>
                    <a:pt x="11286" y="3210"/>
                  </a:cubicBezTo>
                  <a:cubicBezTo>
                    <a:pt x="11230" y="3044"/>
                    <a:pt x="11164" y="2896"/>
                    <a:pt x="11097" y="2896"/>
                  </a:cubicBezTo>
                  <a:cubicBezTo>
                    <a:pt x="11082" y="2896"/>
                    <a:pt x="11067" y="2904"/>
                    <a:pt x="11052" y="2919"/>
                  </a:cubicBezTo>
                  <a:cubicBezTo>
                    <a:pt x="11021" y="2821"/>
                    <a:pt x="10981" y="2775"/>
                    <a:pt x="10941" y="2775"/>
                  </a:cubicBezTo>
                  <a:cubicBezTo>
                    <a:pt x="10889" y="2775"/>
                    <a:pt x="10838" y="2852"/>
                    <a:pt x="10808" y="3000"/>
                  </a:cubicBezTo>
                  <a:cubicBezTo>
                    <a:pt x="10766" y="3208"/>
                    <a:pt x="10717" y="3374"/>
                    <a:pt x="10654" y="3409"/>
                  </a:cubicBezTo>
                  <a:cubicBezTo>
                    <a:pt x="10651" y="3411"/>
                    <a:pt x="10647" y="3411"/>
                    <a:pt x="10644" y="3411"/>
                  </a:cubicBezTo>
                  <a:cubicBezTo>
                    <a:pt x="10602" y="3411"/>
                    <a:pt x="10566" y="3270"/>
                    <a:pt x="10533" y="3152"/>
                  </a:cubicBezTo>
                  <a:cubicBezTo>
                    <a:pt x="10507" y="3062"/>
                    <a:pt x="10473" y="2979"/>
                    <a:pt x="10441" y="2979"/>
                  </a:cubicBezTo>
                  <a:cubicBezTo>
                    <a:pt x="10429" y="2979"/>
                    <a:pt x="10417" y="2992"/>
                    <a:pt x="10405" y="3023"/>
                  </a:cubicBezTo>
                  <a:cubicBezTo>
                    <a:pt x="10377" y="3100"/>
                    <a:pt x="10369" y="3266"/>
                    <a:pt x="10338" y="3326"/>
                  </a:cubicBezTo>
                  <a:cubicBezTo>
                    <a:pt x="10331" y="3339"/>
                    <a:pt x="10324" y="3345"/>
                    <a:pt x="10317" y="3345"/>
                  </a:cubicBezTo>
                  <a:cubicBezTo>
                    <a:pt x="10293" y="3345"/>
                    <a:pt x="10269" y="3281"/>
                    <a:pt x="10256" y="3199"/>
                  </a:cubicBezTo>
                  <a:cubicBezTo>
                    <a:pt x="10239" y="3089"/>
                    <a:pt x="10235" y="2952"/>
                    <a:pt x="10233" y="2821"/>
                  </a:cubicBezTo>
                  <a:cubicBezTo>
                    <a:pt x="10223" y="2815"/>
                    <a:pt x="10213" y="2811"/>
                    <a:pt x="10203" y="2811"/>
                  </a:cubicBezTo>
                  <a:cubicBezTo>
                    <a:pt x="10158" y="2811"/>
                    <a:pt x="10114" y="2875"/>
                    <a:pt x="10079" y="2992"/>
                  </a:cubicBezTo>
                  <a:cubicBezTo>
                    <a:pt x="10085" y="2884"/>
                    <a:pt x="10069" y="2761"/>
                    <a:pt x="10043" y="2725"/>
                  </a:cubicBezTo>
                  <a:cubicBezTo>
                    <a:pt x="10039" y="2854"/>
                    <a:pt x="10027" y="3019"/>
                    <a:pt x="9995" y="3021"/>
                  </a:cubicBezTo>
                  <a:cubicBezTo>
                    <a:pt x="9995" y="3021"/>
                    <a:pt x="9994" y="3021"/>
                    <a:pt x="9994" y="3021"/>
                  </a:cubicBezTo>
                  <a:cubicBezTo>
                    <a:pt x="9975" y="3021"/>
                    <a:pt x="9960" y="2958"/>
                    <a:pt x="9952" y="2888"/>
                  </a:cubicBezTo>
                  <a:cubicBezTo>
                    <a:pt x="9944" y="2819"/>
                    <a:pt x="9942" y="2740"/>
                    <a:pt x="9934" y="2669"/>
                  </a:cubicBezTo>
                  <a:cubicBezTo>
                    <a:pt x="9927" y="2597"/>
                    <a:pt x="9913" y="2528"/>
                    <a:pt x="9894" y="2520"/>
                  </a:cubicBezTo>
                  <a:cubicBezTo>
                    <a:pt x="9893" y="2520"/>
                    <a:pt x="9893" y="2520"/>
                    <a:pt x="9892" y="2520"/>
                  </a:cubicBezTo>
                  <a:cubicBezTo>
                    <a:pt x="9874" y="2520"/>
                    <a:pt x="9838" y="2630"/>
                    <a:pt x="9839" y="2698"/>
                  </a:cubicBezTo>
                  <a:cubicBezTo>
                    <a:pt x="9823" y="2503"/>
                    <a:pt x="9772" y="2403"/>
                    <a:pt x="9719" y="2403"/>
                  </a:cubicBezTo>
                  <a:cubicBezTo>
                    <a:pt x="9697" y="2403"/>
                    <a:pt x="9675" y="2420"/>
                    <a:pt x="9655" y="2457"/>
                  </a:cubicBezTo>
                  <a:cubicBezTo>
                    <a:pt x="9588" y="2582"/>
                    <a:pt x="9544" y="2848"/>
                    <a:pt x="9504" y="3100"/>
                  </a:cubicBezTo>
                  <a:cubicBezTo>
                    <a:pt x="9461" y="2701"/>
                    <a:pt x="9353" y="2445"/>
                    <a:pt x="9247" y="2445"/>
                  </a:cubicBezTo>
                  <a:cubicBezTo>
                    <a:pt x="9217" y="2445"/>
                    <a:pt x="9187" y="2464"/>
                    <a:pt x="9159" y="2507"/>
                  </a:cubicBezTo>
                  <a:cubicBezTo>
                    <a:pt x="9113" y="2549"/>
                    <a:pt x="9067" y="2592"/>
                    <a:pt x="9021" y="2636"/>
                  </a:cubicBezTo>
                  <a:cubicBezTo>
                    <a:pt x="8941" y="2709"/>
                    <a:pt x="8855" y="2778"/>
                    <a:pt x="8773" y="2778"/>
                  </a:cubicBezTo>
                  <a:cubicBezTo>
                    <a:pt x="8684" y="2778"/>
                    <a:pt x="8600" y="2699"/>
                    <a:pt x="8534" y="2468"/>
                  </a:cubicBezTo>
                  <a:cubicBezTo>
                    <a:pt x="8541" y="2690"/>
                    <a:pt x="8501" y="2919"/>
                    <a:pt x="8447" y="2971"/>
                  </a:cubicBezTo>
                  <a:cubicBezTo>
                    <a:pt x="8441" y="2977"/>
                    <a:pt x="8434" y="2981"/>
                    <a:pt x="8427" y="2981"/>
                  </a:cubicBezTo>
                  <a:cubicBezTo>
                    <a:pt x="8377" y="2981"/>
                    <a:pt x="8320" y="2819"/>
                    <a:pt x="8309" y="2626"/>
                  </a:cubicBezTo>
                  <a:cubicBezTo>
                    <a:pt x="8299" y="2424"/>
                    <a:pt x="8261" y="2185"/>
                    <a:pt x="8215" y="2185"/>
                  </a:cubicBezTo>
                  <a:cubicBezTo>
                    <a:pt x="8208" y="2185"/>
                    <a:pt x="8202" y="2189"/>
                    <a:pt x="8195" y="2200"/>
                  </a:cubicBezTo>
                  <a:cubicBezTo>
                    <a:pt x="8182" y="2220"/>
                    <a:pt x="8170" y="2239"/>
                    <a:pt x="8158" y="2256"/>
                  </a:cubicBezTo>
                  <a:lnTo>
                    <a:pt x="8025" y="3035"/>
                  </a:lnTo>
                  <a:lnTo>
                    <a:pt x="7871" y="2214"/>
                  </a:lnTo>
                  <a:cubicBezTo>
                    <a:pt x="7873" y="2362"/>
                    <a:pt x="7842" y="2505"/>
                    <a:pt x="7805" y="2513"/>
                  </a:cubicBezTo>
                  <a:cubicBezTo>
                    <a:pt x="7822" y="2351"/>
                    <a:pt x="7812" y="2146"/>
                    <a:pt x="7780" y="2025"/>
                  </a:cubicBezTo>
                  <a:cubicBezTo>
                    <a:pt x="7760" y="1950"/>
                    <a:pt x="7733" y="1909"/>
                    <a:pt x="7706" y="1909"/>
                  </a:cubicBezTo>
                  <a:cubicBezTo>
                    <a:pt x="7689" y="1909"/>
                    <a:pt x="7673" y="1923"/>
                    <a:pt x="7659" y="1954"/>
                  </a:cubicBezTo>
                  <a:lnTo>
                    <a:pt x="7603" y="1603"/>
                  </a:lnTo>
                  <a:lnTo>
                    <a:pt x="7475" y="1987"/>
                  </a:lnTo>
                  <a:lnTo>
                    <a:pt x="7461" y="1796"/>
                  </a:lnTo>
                  <a:lnTo>
                    <a:pt x="7387" y="2056"/>
                  </a:lnTo>
                  <a:lnTo>
                    <a:pt x="7297" y="1557"/>
                  </a:lnTo>
                  <a:cubicBezTo>
                    <a:pt x="7213" y="1967"/>
                    <a:pt x="7122" y="2401"/>
                    <a:pt x="6995" y="2536"/>
                  </a:cubicBezTo>
                  <a:cubicBezTo>
                    <a:pt x="6917" y="2619"/>
                    <a:pt x="6834" y="2576"/>
                    <a:pt x="6755" y="2645"/>
                  </a:cubicBezTo>
                  <a:cubicBezTo>
                    <a:pt x="6676" y="2715"/>
                    <a:pt x="6595" y="2954"/>
                    <a:pt x="6598" y="3279"/>
                  </a:cubicBezTo>
                  <a:cubicBezTo>
                    <a:pt x="6574" y="2848"/>
                    <a:pt x="6551" y="2414"/>
                    <a:pt x="6528" y="1983"/>
                  </a:cubicBezTo>
                  <a:cubicBezTo>
                    <a:pt x="6520" y="1992"/>
                    <a:pt x="6512" y="1996"/>
                    <a:pt x="6504" y="1996"/>
                  </a:cubicBezTo>
                  <a:cubicBezTo>
                    <a:pt x="6451" y="1996"/>
                    <a:pt x="6403" y="1788"/>
                    <a:pt x="6349" y="1707"/>
                  </a:cubicBezTo>
                  <a:cubicBezTo>
                    <a:pt x="6329" y="1676"/>
                    <a:pt x="6308" y="1665"/>
                    <a:pt x="6287" y="1665"/>
                  </a:cubicBezTo>
                  <a:cubicBezTo>
                    <a:pt x="6250" y="1665"/>
                    <a:pt x="6212" y="1699"/>
                    <a:pt x="6176" y="1736"/>
                  </a:cubicBezTo>
                  <a:cubicBezTo>
                    <a:pt x="6001" y="1909"/>
                    <a:pt x="5827" y="2081"/>
                    <a:pt x="5652" y="2254"/>
                  </a:cubicBezTo>
                  <a:cubicBezTo>
                    <a:pt x="5655" y="2050"/>
                    <a:pt x="5600" y="1825"/>
                    <a:pt x="5552" y="1825"/>
                  </a:cubicBezTo>
                  <a:cubicBezTo>
                    <a:pt x="5541" y="1825"/>
                    <a:pt x="5532" y="1834"/>
                    <a:pt x="5523" y="1855"/>
                  </a:cubicBezTo>
                  <a:cubicBezTo>
                    <a:pt x="5503" y="1902"/>
                    <a:pt x="5484" y="1946"/>
                    <a:pt x="5465" y="1992"/>
                  </a:cubicBezTo>
                  <a:cubicBezTo>
                    <a:pt x="5459" y="1921"/>
                    <a:pt x="5454" y="1850"/>
                    <a:pt x="5443" y="1790"/>
                  </a:cubicBezTo>
                  <a:cubicBezTo>
                    <a:pt x="5433" y="1736"/>
                    <a:pt x="5417" y="1694"/>
                    <a:pt x="5401" y="1694"/>
                  </a:cubicBezTo>
                  <a:cubicBezTo>
                    <a:pt x="5400" y="1694"/>
                    <a:pt x="5398" y="1694"/>
                    <a:pt x="5397" y="1696"/>
                  </a:cubicBezTo>
                  <a:cubicBezTo>
                    <a:pt x="5374" y="1707"/>
                    <a:pt x="5359" y="1790"/>
                    <a:pt x="5346" y="1867"/>
                  </a:cubicBezTo>
                  <a:cubicBezTo>
                    <a:pt x="5338" y="1919"/>
                    <a:pt x="5329" y="1969"/>
                    <a:pt x="5320" y="2021"/>
                  </a:cubicBezTo>
                  <a:cubicBezTo>
                    <a:pt x="5316" y="2048"/>
                    <a:pt x="5311" y="2077"/>
                    <a:pt x="5305" y="2098"/>
                  </a:cubicBezTo>
                  <a:cubicBezTo>
                    <a:pt x="5298" y="2123"/>
                    <a:pt x="5288" y="2135"/>
                    <a:pt x="5279" y="2135"/>
                  </a:cubicBezTo>
                  <a:cubicBezTo>
                    <a:pt x="5268" y="2135"/>
                    <a:pt x="5257" y="2119"/>
                    <a:pt x="5250" y="2091"/>
                  </a:cubicBezTo>
                  <a:cubicBezTo>
                    <a:pt x="5235" y="2035"/>
                    <a:pt x="5217" y="1898"/>
                    <a:pt x="5229" y="1832"/>
                  </a:cubicBezTo>
                  <a:cubicBezTo>
                    <a:pt x="5167" y="1888"/>
                    <a:pt x="5117" y="2012"/>
                    <a:pt x="5059" y="2123"/>
                  </a:cubicBezTo>
                  <a:cubicBezTo>
                    <a:pt x="5062" y="1931"/>
                    <a:pt x="5035" y="1750"/>
                    <a:pt x="4992" y="1669"/>
                  </a:cubicBezTo>
                  <a:lnTo>
                    <a:pt x="4926" y="2071"/>
                  </a:lnTo>
                  <a:cubicBezTo>
                    <a:pt x="4927" y="2015"/>
                    <a:pt x="4928" y="1960"/>
                    <a:pt x="4924" y="1906"/>
                  </a:cubicBezTo>
                  <a:cubicBezTo>
                    <a:pt x="4920" y="1852"/>
                    <a:pt x="4911" y="1802"/>
                    <a:pt x="4898" y="1788"/>
                  </a:cubicBezTo>
                  <a:cubicBezTo>
                    <a:pt x="4895" y="1784"/>
                    <a:pt x="4892" y="1784"/>
                    <a:pt x="4889" y="1784"/>
                  </a:cubicBezTo>
                  <a:cubicBezTo>
                    <a:pt x="4883" y="1784"/>
                    <a:pt x="4877" y="1788"/>
                    <a:pt x="4871" y="1794"/>
                  </a:cubicBezTo>
                  <a:cubicBezTo>
                    <a:pt x="4836" y="1821"/>
                    <a:pt x="4801" y="1850"/>
                    <a:pt x="4765" y="1877"/>
                  </a:cubicBezTo>
                  <a:cubicBezTo>
                    <a:pt x="4766" y="1777"/>
                    <a:pt x="4764" y="1657"/>
                    <a:pt x="4764" y="1559"/>
                  </a:cubicBezTo>
                  <a:cubicBezTo>
                    <a:pt x="4761" y="1565"/>
                    <a:pt x="4757" y="1568"/>
                    <a:pt x="4754" y="1568"/>
                  </a:cubicBezTo>
                  <a:cubicBezTo>
                    <a:pt x="4745" y="1568"/>
                    <a:pt x="4736" y="1551"/>
                    <a:pt x="4728" y="1532"/>
                  </a:cubicBezTo>
                  <a:cubicBezTo>
                    <a:pt x="4717" y="1505"/>
                    <a:pt x="4706" y="1472"/>
                    <a:pt x="4693" y="1468"/>
                  </a:cubicBezTo>
                  <a:cubicBezTo>
                    <a:pt x="4693" y="1468"/>
                    <a:pt x="4692" y="1468"/>
                    <a:pt x="4692" y="1468"/>
                  </a:cubicBezTo>
                  <a:cubicBezTo>
                    <a:pt x="4679" y="1468"/>
                    <a:pt x="4666" y="1511"/>
                    <a:pt x="4669" y="1559"/>
                  </a:cubicBezTo>
                  <a:cubicBezTo>
                    <a:pt x="4662" y="1513"/>
                    <a:pt x="4648" y="1491"/>
                    <a:pt x="4635" y="1491"/>
                  </a:cubicBezTo>
                  <a:cubicBezTo>
                    <a:pt x="4634" y="1491"/>
                    <a:pt x="4633" y="1491"/>
                    <a:pt x="4632" y="1491"/>
                  </a:cubicBezTo>
                  <a:cubicBezTo>
                    <a:pt x="4617" y="1495"/>
                    <a:pt x="4604" y="1516"/>
                    <a:pt x="4590" y="1530"/>
                  </a:cubicBezTo>
                  <a:cubicBezTo>
                    <a:pt x="4573" y="1547"/>
                    <a:pt x="4555" y="1553"/>
                    <a:pt x="4537" y="1553"/>
                  </a:cubicBezTo>
                  <a:cubicBezTo>
                    <a:pt x="4520" y="1553"/>
                    <a:pt x="4503" y="1547"/>
                    <a:pt x="4487" y="1543"/>
                  </a:cubicBezTo>
                  <a:cubicBezTo>
                    <a:pt x="4450" y="1532"/>
                    <a:pt x="4410" y="1513"/>
                    <a:pt x="4387" y="1401"/>
                  </a:cubicBezTo>
                  <a:cubicBezTo>
                    <a:pt x="4384" y="1472"/>
                    <a:pt x="4369" y="1532"/>
                    <a:pt x="4351" y="1538"/>
                  </a:cubicBezTo>
                  <a:cubicBezTo>
                    <a:pt x="4338" y="1408"/>
                    <a:pt x="4318" y="1291"/>
                    <a:pt x="4307" y="1158"/>
                  </a:cubicBezTo>
                  <a:cubicBezTo>
                    <a:pt x="4297" y="1029"/>
                    <a:pt x="4282" y="882"/>
                    <a:pt x="4250" y="844"/>
                  </a:cubicBezTo>
                  <a:cubicBezTo>
                    <a:pt x="4244" y="836"/>
                    <a:pt x="4239" y="834"/>
                    <a:pt x="4233" y="834"/>
                  </a:cubicBezTo>
                  <a:cubicBezTo>
                    <a:pt x="4215" y="834"/>
                    <a:pt x="4196" y="863"/>
                    <a:pt x="4179" y="892"/>
                  </a:cubicBezTo>
                  <a:cubicBezTo>
                    <a:pt x="4126" y="983"/>
                    <a:pt x="4073" y="1071"/>
                    <a:pt x="4020" y="1160"/>
                  </a:cubicBezTo>
                  <a:cubicBezTo>
                    <a:pt x="3998" y="1198"/>
                    <a:pt x="3973" y="1239"/>
                    <a:pt x="3949" y="1239"/>
                  </a:cubicBezTo>
                  <a:cubicBezTo>
                    <a:pt x="3944" y="1239"/>
                    <a:pt x="3938" y="1237"/>
                    <a:pt x="3932" y="1231"/>
                  </a:cubicBezTo>
                  <a:cubicBezTo>
                    <a:pt x="3913" y="1216"/>
                    <a:pt x="3896" y="1170"/>
                    <a:pt x="3878" y="1146"/>
                  </a:cubicBezTo>
                  <a:cubicBezTo>
                    <a:pt x="3871" y="1139"/>
                    <a:pt x="3866" y="1135"/>
                    <a:pt x="3860" y="1135"/>
                  </a:cubicBezTo>
                  <a:cubicBezTo>
                    <a:pt x="3819" y="1135"/>
                    <a:pt x="3786" y="1310"/>
                    <a:pt x="3751" y="1418"/>
                  </a:cubicBezTo>
                  <a:cubicBezTo>
                    <a:pt x="3723" y="1501"/>
                    <a:pt x="3690" y="1522"/>
                    <a:pt x="3655" y="1522"/>
                  </a:cubicBezTo>
                  <a:cubicBezTo>
                    <a:pt x="3635" y="1522"/>
                    <a:pt x="3616" y="1514"/>
                    <a:pt x="3597" y="1509"/>
                  </a:cubicBezTo>
                  <a:cubicBezTo>
                    <a:pt x="3583" y="1505"/>
                    <a:pt x="3569" y="1501"/>
                    <a:pt x="3556" y="1501"/>
                  </a:cubicBezTo>
                  <a:cubicBezTo>
                    <a:pt x="3515" y="1501"/>
                    <a:pt x="3474" y="1530"/>
                    <a:pt x="3446" y="1645"/>
                  </a:cubicBezTo>
                  <a:cubicBezTo>
                    <a:pt x="3434" y="1464"/>
                    <a:pt x="3402" y="1306"/>
                    <a:pt x="3361" y="1218"/>
                  </a:cubicBezTo>
                  <a:cubicBezTo>
                    <a:pt x="3336" y="1162"/>
                    <a:pt x="3307" y="1135"/>
                    <a:pt x="3278" y="1135"/>
                  </a:cubicBezTo>
                  <a:cubicBezTo>
                    <a:pt x="3261" y="1135"/>
                    <a:pt x="3243" y="1146"/>
                    <a:pt x="3226" y="1168"/>
                  </a:cubicBezTo>
                  <a:cubicBezTo>
                    <a:pt x="3182" y="1225"/>
                    <a:pt x="3145" y="1351"/>
                    <a:pt x="3104" y="1434"/>
                  </a:cubicBezTo>
                  <a:cubicBezTo>
                    <a:pt x="3081" y="1480"/>
                    <a:pt x="3055" y="1511"/>
                    <a:pt x="3030" y="1511"/>
                  </a:cubicBezTo>
                  <a:cubicBezTo>
                    <a:pt x="3009" y="1511"/>
                    <a:pt x="2988" y="1489"/>
                    <a:pt x="2972" y="1434"/>
                  </a:cubicBezTo>
                  <a:cubicBezTo>
                    <a:pt x="2952" y="1368"/>
                    <a:pt x="2941" y="1270"/>
                    <a:pt x="2927" y="1181"/>
                  </a:cubicBezTo>
                  <a:cubicBezTo>
                    <a:pt x="2913" y="1092"/>
                    <a:pt x="2894" y="1010"/>
                    <a:pt x="2868" y="1006"/>
                  </a:cubicBezTo>
                  <a:cubicBezTo>
                    <a:pt x="2867" y="1006"/>
                    <a:pt x="2867" y="1006"/>
                    <a:pt x="2866" y="1006"/>
                  </a:cubicBezTo>
                  <a:cubicBezTo>
                    <a:pt x="2835" y="1006"/>
                    <a:pt x="2812" y="1125"/>
                    <a:pt x="2782" y="1170"/>
                  </a:cubicBezTo>
                  <a:cubicBezTo>
                    <a:pt x="2773" y="1181"/>
                    <a:pt x="2764" y="1187"/>
                    <a:pt x="2754" y="1187"/>
                  </a:cubicBezTo>
                  <a:cubicBezTo>
                    <a:pt x="2720" y="1187"/>
                    <a:pt x="2680" y="1116"/>
                    <a:pt x="2669" y="1000"/>
                  </a:cubicBezTo>
                  <a:lnTo>
                    <a:pt x="2517" y="1299"/>
                  </a:lnTo>
                  <a:cubicBezTo>
                    <a:pt x="2519" y="1135"/>
                    <a:pt x="2504" y="967"/>
                    <a:pt x="2477" y="846"/>
                  </a:cubicBezTo>
                  <a:cubicBezTo>
                    <a:pt x="2432" y="645"/>
                    <a:pt x="2358" y="630"/>
                    <a:pt x="2294" y="559"/>
                  </a:cubicBezTo>
                  <a:cubicBezTo>
                    <a:pt x="2272" y="536"/>
                    <a:pt x="2250" y="516"/>
                    <a:pt x="2227" y="501"/>
                  </a:cubicBezTo>
                  <a:cubicBezTo>
                    <a:pt x="2210" y="489"/>
                    <a:pt x="2192" y="482"/>
                    <a:pt x="2174" y="472"/>
                  </a:cubicBezTo>
                  <a:cubicBezTo>
                    <a:pt x="2148" y="459"/>
                    <a:pt x="2122" y="447"/>
                    <a:pt x="2096" y="434"/>
                  </a:cubicBezTo>
                  <a:cubicBezTo>
                    <a:pt x="2073" y="422"/>
                    <a:pt x="2049" y="410"/>
                    <a:pt x="2030" y="360"/>
                  </a:cubicBezTo>
                  <a:cubicBezTo>
                    <a:pt x="2010" y="310"/>
                    <a:pt x="1994" y="210"/>
                    <a:pt x="2002" y="123"/>
                  </a:cubicBezTo>
                  <a:lnTo>
                    <a:pt x="1943" y="304"/>
                  </a:lnTo>
                  <a:cubicBezTo>
                    <a:pt x="1937" y="227"/>
                    <a:pt x="1931" y="152"/>
                    <a:pt x="1926" y="75"/>
                  </a:cubicBezTo>
                  <a:cubicBezTo>
                    <a:pt x="1924" y="52"/>
                    <a:pt x="1922" y="29"/>
                    <a:pt x="1917" y="15"/>
                  </a:cubicBezTo>
                  <a:cubicBezTo>
                    <a:pt x="1915" y="10"/>
                    <a:pt x="1912" y="8"/>
                    <a:pt x="1910" y="8"/>
                  </a:cubicBezTo>
                  <a:close/>
                </a:path>
              </a:pathLst>
            </a:custGeom>
            <a:solidFill>
              <a:srgbClr val="FFCB04"/>
            </a:solidFill>
            <a:ln w="12700" cap="flat">
              <a:noFill/>
              <a:miter lim="400000"/>
            </a:ln>
            <a:effectLst/>
          </p:spPr>
          <p:txBody>
            <a:bodyPr wrap="square" lIns="45719" tIns="45719" rIns="45719" bIns="45719" numCol="1" anchor="t">
              <a:noAutofit/>
            </a:bodyPr>
            <a:lstStyle/>
            <a:p>
              <a:pPr/>
            </a:p>
          </p:txBody>
        </p:sp>
      </p:grpSp>
      <p:sp>
        <p:nvSpPr>
          <p:cNvPr id="604" name="Freeform 15"/>
          <p:cNvSpPr/>
          <p:nvPr/>
        </p:nvSpPr>
        <p:spPr>
          <a:xfrm flipH="1">
            <a:off x="5507182" y="8917064"/>
            <a:ext cx="7273629" cy="13699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90" y="0"/>
                </a:moveTo>
                <a:cubicBezTo>
                  <a:pt x="19695" y="0"/>
                  <a:pt x="19700" y="10"/>
                  <a:pt x="19704" y="26"/>
                </a:cubicBezTo>
                <a:cubicBezTo>
                  <a:pt x="19709" y="49"/>
                  <a:pt x="19711" y="91"/>
                  <a:pt x="19714" y="120"/>
                </a:cubicBezTo>
                <a:lnTo>
                  <a:pt x="19746" y="227"/>
                </a:lnTo>
                <a:cubicBezTo>
                  <a:pt x="19752" y="199"/>
                  <a:pt x="19759" y="170"/>
                  <a:pt x="19767" y="150"/>
                </a:cubicBezTo>
                <a:cubicBezTo>
                  <a:pt x="19774" y="131"/>
                  <a:pt x="19782" y="120"/>
                  <a:pt x="19791" y="120"/>
                </a:cubicBezTo>
                <a:cubicBezTo>
                  <a:pt x="19792" y="120"/>
                  <a:pt x="19793" y="120"/>
                  <a:pt x="19794" y="121"/>
                </a:cubicBezTo>
                <a:cubicBezTo>
                  <a:pt x="19804" y="126"/>
                  <a:pt x="19810" y="155"/>
                  <a:pt x="19812" y="191"/>
                </a:cubicBezTo>
                <a:lnTo>
                  <a:pt x="19867" y="236"/>
                </a:lnTo>
                <a:cubicBezTo>
                  <a:pt x="19862" y="211"/>
                  <a:pt x="19870" y="178"/>
                  <a:pt x="19878" y="178"/>
                </a:cubicBezTo>
                <a:cubicBezTo>
                  <a:pt x="19878" y="178"/>
                  <a:pt x="19879" y="178"/>
                  <a:pt x="19879" y="178"/>
                </a:cubicBezTo>
                <a:cubicBezTo>
                  <a:pt x="19887" y="182"/>
                  <a:pt x="19893" y="208"/>
                  <a:pt x="19900" y="224"/>
                </a:cubicBezTo>
                <a:cubicBezTo>
                  <a:pt x="19910" y="249"/>
                  <a:pt x="19921" y="256"/>
                  <a:pt x="19932" y="256"/>
                </a:cubicBezTo>
                <a:cubicBezTo>
                  <a:pt x="19942" y="256"/>
                  <a:pt x="19951" y="251"/>
                  <a:pt x="19960" y="246"/>
                </a:cubicBezTo>
                <a:cubicBezTo>
                  <a:pt x="19993" y="227"/>
                  <a:pt x="20026" y="208"/>
                  <a:pt x="20059" y="189"/>
                </a:cubicBezTo>
                <a:cubicBezTo>
                  <a:pt x="20078" y="179"/>
                  <a:pt x="20097" y="168"/>
                  <a:pt x="20115" y="168"/>
                </a:cubicBezTo>
                <a:cubicBezTo>
                  <a:pt x="20126" y="168"/>
                  <a:pt x="20136" y="170"/>
                  <a:pt x="20146" y="179"/>
                </a:cubicBezTo>
                <a:cubicBezTo>
                  <a:pt x="20174" y="201"/>
                  <a:pt x="20202" y="270"/>
                  <a:pt x="20213" y="380"/>
                </a:cubicBezTo>
                <a:cubicBezTo>
                  <a:pt x="20215" y="328"/>
                  <a:pt x="20224" y="282"/>
                  <a:pt x="20237" y="266"/>
                </a:cubicBezTo>
                <a:cubicBezTo>
                  <a:pt x="20240" y="262"/>
                  <a:pt x="20244" y="260"/>
                  <a:pt x="20247" y="260"/>
                </a:cubicBezTo>
                <a:cubicBezTo>
                  <a:pt x="20257" y="260"/>
                  <a:pt x="20267" y="275"/>
                  <a:pt x="20273" y="305"/>
                </a:cubicBezTo>
                <a:cubicBezTo>
                  <a:pt x="20288" y="383"/>
                  <a:pt x="20313" y="431"/>
                  <a:pt x="20338" y="431"/>
                </a:cubicBezTo>
                <a:cubicBezTo>
                  <a:pt x="20338" y="431"/>
                  <a:pt x="20339" y="431"/>
                  <a:pt x="20339" y="431"/>
                </a:cubicBezTo>
                <a:lnTo>
                  <a:pt x="20332" y="250"/>
                </a:lnTo>
                <a:cubicBezTo>
                  <a:pt x="20366" y="403"/>
                  <a:pt x="20417" y="485"/>
                  <a:pt x="20468" y="485"/>
                </a:cubicBezTo>
                <a:cubicBezTo>
                  <a:pt x="20496" y="485"/>
                  <a:pt x="20524" y="459"/>
                  <a:pt x="20549" y="407"/>
                </a:cubicBezTo>
                <a:cubicBezTo>
                  <a:pt x="20552" y="426"/>
                  <a:pt x="20553" y="442"/>
                  <a:pt x="20557" y="457"/>
                </a:cubicBezTo>
                <a:cubicBezTo>
                  <a:pt x="20578" y="529"/>
                  <a:pt x="20599" y="601"/>
                  <a:pt x="20619" y="673"/>
                </a:cubicBezTo>
                <a:cubicBezTo>
                  <a:pt x="20615" y="577"/>
                  <a:pt x="20616" y="493"/>
                  <a:pt x="20612" y="397"/>
                </a:cubicBezTo>
                <a:cubicBezTo>
                  <a:pt x="20649" y="636"/>
                  <a:pt x="20707" y="818"/>
                  <a:pt x="20773" y="900"/>
                </a:cubicBezTo>
                <a:cubicBezTo>
                  <a:pt x="20789" y="793"/>
                  <a:pt x="20820" y="725"/>
                  <a:pt x="20851" y="725"/>
                </a:cubicBezTo>
                <a:cubicBezTo>
                  <a:pt x="20857" y="725"/>
                  <a:pt x="20863" y="728"/>
                  <a:pt x="20869" y="734"/>
                </a:cubicBezTo>
                <a:cubicBezTo>
                  <a:pt x="20905" y="767"/>
                  <a:pt x="20935" y="900"/>
                  <a:pt x="20939" y="1049"/>
                </a:cubicBezTo>
                <a:cubicBezTo>
                  <a:pt x="20972" y="896"/>
                  <a:pt x="21007" y="737"/>
                  <a:pt x="21053" y="653"/>
                </a:cubicBezTo>
                <a:cubicBezTo>
                  <a:pt x="21070" y="621"/>
                  <a:pt x="21090" y="604"/>
                  <a:pt x="21110" y="604"/>
                </a:cubicBezTo>
                <a:cubicBezTo>
                  <a:pt x="21141" y="604"/>
                  <a:pt x="21172" y="647"/>
                  <a:pt x="21191" y="746"/>
                </a:cubicBezTo>
                <a:cubicBezTo>
                  <a:pt x="21218" y="886"/>
                  <a:pt x="21230" y="1136"/>
                  <a:pt x="21273" y="1136"/>
                </a:cubicBezTo>
                <a:cubicBezTo>
                  <a:pt x="21274" y="1136"/>
                  <a:pt x="21275" y="1136"/>
                  <a:pt x="21276" y="1136"/>
                </a:cubicBezTo>
                <a:cubicBezTo>
                  <a:pt x="21317" y="1126"/>
                  <a:pt x="21327" y="894"/>
                  <a:pt x="21359" y="789"/>
                </a:cubicBezTo>
                <a:cubicBezTo>
                  <a:pt x="21371" y="748"/>
                  <a:pt x="21387" y="730"/>
                  <a:pt x="21403" y="730"/>
                </a:cubicBezTo>
                <a:cubicBezTo>
                  <a:pt x="21424" y="730"/>
                  <a:pt x="21447" y="763"/>
                  <a:pt x="21464" y="815"/>
                </a:cubicBezTo>
                <a:cubicBezTo>
                  <a:pt x="21494" y="907"/>
                  <a:pt x="21512" y="1048"/>
                  <a:pt x="21529" y="1185"/>
                </a:cubicBezTo>
                <a:cubicBezTo>
                  <a:pt x="21547" y="1071"/>
                  <a:pt x="21572" y="980"/>
                  <a:pt x="21600" y="909"/>
                </a:cubicBezTo>
                <a:lnTo>
                  <a:pt x="21600" y="21600"/>
                </a:lnTo>
                <a:lnTo>
                  <a:pt x="0" y="21600"/>
                </a:lnTo>
                <a:lnTo>
                  <a:pt x="0" y="8164"/>
                </a:lnTo>
                <a:lnTo>
                  <a:pt x="112" y="7891"/>
                </a:lnTo>
                <a:cubicBezTo>
                  <a:pt x="125" y="8013"/>
                  <a:pt x="137" y="8135"/>
                  <a:pt x="149" y="8256"/>
                </a:cubicBezTo>
                <a:cubicBezTo>
                  <a:pt x="164" y="8081"/>
                  <a:pt x="179" y="7904"/>
                  <a:pt x="206" y="7756"/>
                </a:cubicBezTo>
                <a:cubicBezTo>
                  <a:pt x="232" y="7618"/>
                  <a:pt x="272" y="7512"/>
                  <a:pt x="315" y="7512"/>
                </a:cubicBezTo>
                <a:cubicBezTo>
                  <a:pt x="317" y="7512"/>
                  <a:pt x="320" y="7512"/>
                  <a:pt x="322" y="7514"/>
                </a:cubicBezTo>
                <a:cubicBezTo>
                  <a:pt x="369" y="7528"/>
                  <a:pt x="408" y="7667"/>
                  <a:pt x="453" y="7723"/>
                </a:cubicBezTo>
                <a:cubicBezTo>
                  <a:pt x="466" y="7739"/>
                  <a:pt x="481" y="7748"/>
                  <a:pt x="495" y="7748"/>
                </a:cubicBezTo>
                <a:cubicBezTo>
                  <a:pt x="584" y="7748"/>
                  <a:pt x="685" y="7453"/>
                  <a:pt x="679" y="7106"/>
                </a:cubicBezTo>
                <a:cubicBezTo>
                  <a:pt x="685" y="7287"/>
                  <a:pt x="697" y="7486"/>
                  <a:pt x="741" y="7534"/>
                </a:cubicBezTo>
                <a:cubicBezTo>
                  <a:pt x="762" y="7477"/>
                  <a:pt x="786" y="7451"/>
                  <a:pt x="812" y="7451"/>
                </a:cubicBezTo>
                <a:cubicBezTo>
                  <a:pt x="858" y="7451"/>
                  <a:pt x="905" y="7542"/>
                  <a:pt x="929" y="7706"/>
                </a:cubicBezTo>
                <a:lnTo>
                  <a:pt x="987" y="7395"/>
                </a:lnTo>
                <a:lnTo>
                  <a:pt x="1013" y="7537"/>
                </a:lnTo>
                <a:lnTo>
                  <a:pt x="1028" y="7301"/>
                </a:lnTo>
                <a:lnTo>
                  <a:pt x="1047" y="7375"/>
                </a:lnTo>
                <a:cubicBezTo>
                  <a:pt x="1078" y="7349"/>
                  <a:pt x="1093" y="7210"/>
                  <a:pt x="1105" y="7093"/>
                </a:cubicBezTo>
                <a:cubicBezTo>
                  <a:pt x="1118" y="6976"/>
                  <a:pt x="1138" y="6843"/>
                  <a:pt x="1169" y="6843"/>
                </a:cubicBezTo>
                <a:cubicBezTo>
                  <a:pt x="1170" y="6843"/>
                  <a:pt x="1170" y="6843"/>
                  <a:pt x="1170" y="6843"/>
                </a:cubicBezTo>
                <a:cubicBezTo>
                  <a:pt x="1219" y="6846"/>
                  <a:pt x="1242" y="7170"/>
                  <a:pt x="1288" y="7170"/>
                </a:cubicBezTo>
                <a:cubicBezTo>
                  <a:pt x="1291" y="7170"/>
                  <a:pt x="1293" y="7168"/>
                  <a:pt x="1296" y="7167"/>
                </a:cubicBezTo>
                <a:cubicBezTo>
                  <a:pt x="1326" y="7028"/>
                  <a:pt x="1358" y="6894"/>
                  <a:pt x="1390" y="6764"/>
                </a:cubicBezTo>
                <a:cubicBezTo>
                  <a:pt x="1411" y="6680"/>
                  <a:pt x="1439" y="6596"/>
                  <a:pt x="1460" y="6512"/>
                </a:cubicBezTo>
                <a:cubicBezTo>
                  <a:pt x="1481" y="6638"/>
                  <a:pt x="1502" y="6765"/>
                  <a:pt x="1523" y="6889"/>
                </a:cubicBezTo>
                <a:lnTo>
                  <a:pt x="1567" y="6417"/>
                </a:lnTo>
                <a:cubicBezTo>
                  <a:pt x="1590" y="6492"/>
                  <a:pt x="1619" y="6517"/>
                  <a:pt x="1642" y="6592"/>
                </a:cubicBezTo>
                <a:cubicBezTo>
                  <a:pt x="1660" y="6518"/>
                  <a:pt x="1698" y="6489"/>
                  <a:pt x="1716" y="6415"/>
                </a:cubicBezTo>
                <a:lnTo>
                  <a:pt x="1852" y="7236"/>
                </a:lnTo>
                <a:cubicBezTo>
                  <a:pt x="1869" y="7132"/>
                  <a:pt x="1907" y="7089"/>
                  <a:pt x="1925" y="6986"/>
                </a:cubicBezTo>
                <a:cubicBezTo>
                  <a:pt x="1931" y="6973"/>
                  <a:pt x="1942" y="6967"/>
                  <a:pt x="1954" y="6967"/>
                </a:cubicBezTo>
                <a:cubicBezTo>
                  <a:pt x="1975" y="6967"/>
                  <a:pt x="1998" y="6986"/>
                  <a:pt x="2007" y="7024"/>
                </a:cubicBezTo>
                <a:cubicBezTo>
                  <a:pt x="2028" y="7112"/>
                  <a:pt x="2058" y="7155"/>
                  <a:pt x="2088" y="7155"/>
                </a:cubicBezTo>
                <a:cubicBezTo>
                  <a:pt x="2119" y="7155"/>
                  <a:pt x="2150" y="7109"/>
                  <a:pt x="2171" y="7018"/>
                </a:cubicBezTo>
                <a:cubicBezTo>
                  <a:pt x="2190" y="6933"/>
                  <a:pt x="2202" y="6819"/>
                  <a:pt x="2224" y="6745"/>
                </a:cubicBezTo>
                <a:cubicBezTo>
                  <a:pt x="2234" y="6713"/>
                  <a:pt x="2253" y="6696"/>
                  <a:pt x="2272" y="6696"/>
                </a:cubicBezTo>
                <a:cubicBezTo>
                  <a:pt x="2296" y="6696"/>
                  <a:pt x="2320" y="6725"/>
                  <a:pt x="2325" y="6787"/>
                </a:cubicBezTo>
                <a:lnTo>
                  <a:pt x="2465" y="6397"/>
                </a:lnTo>
                <a:lnTo>
                  <a:pt x="2447" y="6690"/>
                </a:lnTo>
                <a:lnTo>
                  <a:pt x="2575" y="6277"/>
                </a:lnTo>
                <a:cubicBezTo>
                  <a:pt x="2580" y="6374"/>
                  <a:pt x="2599" y="6456"/>
                  <a:pt x="2622" y="6485"/>
                </a:cubicBezTo>
                <a:lnTo>
                  <a:pt x="2687" y="6229"/>
                </a:lnTo>
                <a:lnTo>
                  <a:pt x="2724" y="6427"/>
                </a:lnTo>
                <a:cubicBezTo>
                  <a:pt x="2751" y="6258"/>
                  <a:pt x="2778" y="6089"/>
                  <a:pt x="2805" y="5921"/>
                </a:cubicBezTo>
                <a:cubicBezTo>
                  <a:pt x="2816" y="5908"/>
                  <a:pt x="2826" y="5902"/>
                  <a:pt x="2838" y="5902"/>
                </a:cubicBezTo>
                <a:cubicBezTo>
                  <a:pt x="2879" y="5902"/>
                  <a:pt x="2920" y="5991"/>
                  <a:pt x="2942" y="6137"/>
                </a:cubicBezTo>
                <a:cubicBezTo>
                  <a:pt x="2963" y="5928"/>
                  <a:pt x="3019" y="5798"/>
                  <a:pt x="3074" y="5798"/>
                </a:cubicBezTo>
                <a:cubicBezTo>
                  <a:pt x="3094" y="5798"/>
                  <a:pt x="3114" y="5816"/>
                  <a:pt x="3132" y="5853"/>
                </a:cubicBezTo>
                <a:cubicBezTo>
                  <a:pt x="3156" y="5749"/>
                  <a:pt x="3192" y="5707"/>
                  <a:pt x="3226" y="5668"/>
                </a:cubicBezTo>
                <a:cubicBezTo>
                  <a:pt x="3237" y="5655"/>
                  <a:pt x="3248" y="5644"/>
                  <a:pt x="3259" y="5632"/>
                </a:cubicBezTo>
                <a:cubicBezTo>
                  <a:pt x="3311" y="5574"/>
                  <a:pt x="3365" y="5442"/>
                  <a:pt x="3419" y="5424"/>
                </a:cubicBezTo>
                <a:cubicBezTo>
                  <a:pt x="3494" y="5400"/>
                  <a:pt x="3570" y="5377"/>
                  <a:pt x="3645" y="5352"/>
                </a:cubicBezTo>
                <a:cubicBezTo>
                  <a:pt x="3665" y="5346"/>
                  <a:pt x="3685" y="5339"/>
                  <a:pt x="3705" y="5339"/>
                </a:cubicBezTo>
                <a:cubicBezTo>
                  <a:pt x="3733" y="5339"/>
                  <a:pt x="3761" y="5351"/>
                  <a:pt x="3787" y="5391"/>
                </a:cubicBezTo>
                <a:cubicBezTo>
                  <a:pt x="3813" y="5431"/>
                  <a:pt x="3839" y="5501"/>
                  <a:pt x="3867" y="5501"/>
                </a:cubicBezTo>
                <a:cubicBezTo>
                  <a:pt x="3869" y="5501"/>
                  <a:pt x="3872" y="5501"/>
                  <a:pt x="3874" y="5499"/>
                </a:cubicBezTo>
                <a:cubicBezTo>
                  <a:pt x="3890" y="5492"/>
                  <a:pt x="3905" y="5460"/>
                  <a:pt x="3921" y="5460"/>
                </a:cubicBezTo>
                <a:cubicBezTo>
                  <a:pt x="3921" y="5460"/>
                  <a:pt x="3921" y="5460"/>
                  <a:pt x="3922" y="5460"/>
                </a:cubicBezTo>
                <a:cubicBezTo>
                  <a:pt x="3931" y="5460"/>
                  <a:pt x="3941" y="5482"/>
                  <a:pt x="3947" y="5511"/>
                </a:cubicBezTo>
                <a:cubicBezTo>
                  <a:pt x="3943" y="5320"/>
                  <a:pt x="3976" y="5124"/>
                  <a:pt x="4017" y="5023"/>
                </a:cubicBezTo>
                <a:cubicBezTo>
                  <a:pt x="4091" y="5411"/>
                  <a:pt x="4204" y="5674"/>
                  <a:pt x="4324" y="5738"/>
                </a:cubicBezTo>
                <a:cubicBezTo>
                  <a:pt x="4318" y="5642"/>
                  <a:pt x="4327" y="5534"/>
                  <a:pt x="4345" y="5470"/>
                </a:cubicBezTo>
                <a:cubicBezTo>
                  <a:pt x="4357" y="5429"/>
                  <a:pt x="4373" y="5407"/>
                  <a:pt x="4389" y="5407"/>
                </a:cubicBezTo>
                <a:cubicBezTo>
                  <a:pt x="4397" y="5407"/>
                  <a:pt x="4405" y="5413"/>
                  <a:pt x="4413" y="5427"/>
                </a:cubicBezTo>
                <a:cubicBezTo>
                  <a:pt x="4419" y="5556"/>
                  <a:pt x="4420" y="5728"/>
                  <a:pt x="4426" y="5858"/>
                </a:cubicBezTo>
                <a:lnTo>
                  <a:pt x="4521" y="5362"/>
                </a:lnTo>
                <a:cubicBezTo>
                  <a:pt x="4548" y="5222"/>
                  <a:pt x="4594" y="5157"/>
                  <a:pt x="4639" y="5157"/>
                </a:cubicBezTo>
                <a:cubicBezTo>
                  <a:pt x="4699" y="5157"/>
                  <a:pt x="4758" y="5271"/>
                  <a:pt x="4773" y="5479"/>
                </a:cubicBezTo>
                <a:cubicBezTo>
                  <a:pt x="4773" y="5483"/>
                  <a:pt x="4774" y="5486"/>
                  <a:pt x="4774" y="5489"/>
                </a:cubicBezTo>
                <a:cubicBezTo>
                  <a:pt x="4782" y="5346"/>
                  <a:pt x="4817" y="5238"/>
                  <a:pt x="4853" y="5238"/>
                </a:cubicBezTo>
                <a:cubicBezTo>
                  <a:pt x="4857" y="5238"/>
                  <a:pt x="4862" y="5239"/>
                  <a:pt x="4866" y="5242"/>
                </a:cubicBezTo>
                <a:cubicBezTo>
                  <a:pt x="4905" y="5270"/>
                  <a:pt x="4936" y="5437"/>
                  <a:pt x="4931" y="5600"/>
                </a:cubicBezTo>
                <a:cubicBezTo>
                  <a:pt x="4949" y="5325"/>
                  <a:pt x="4983" y="5059"/>
                  <a:pt x="5036" y="4875"/>
                </a:cubicBezTo>
                <a:cubicBezTo>
                  <a:pt x="5077" y="4738"/>
                  <a:pt x="5129" y="4651"/>
                  <a:pt x="5181" y="4651"/>
                </a:cubicBezTo>
                <a:cubicBezTo>
                  <a:pt x="5198" y="4651"/>
                  <a:pt x="5216" y="4661"/>
                  <a:pt x="5233" y="4682"/>
                </a:cubicBezTo>
                <a:cubicBezTo>
                  <a:pt x="5300" y="4762"/>
                  <a:pt x="5354" y="5036"/>
                  <a:pt x="5347" y="5319"/>
                </a:cubicBezTo>
                <a:cubicBezTo>
                  <a:pt x="5400" y="5010"/>
                  <a:pt x="5448" y="4692"/>
                  <a:pt x="5500" y="4384"/>
                </a:cubicBezTo>
                <a:cubicBezTo>
                  <a:pt x="5553" y="4406"/>
                  <a:pt x="5605" y="4427"/>
                  <a:pt x="5657" y="4449"/>
                </a:cubicBezTo>
                <a:cubicBezTo>
                  <a:pt x="5664" y="4440"/>
                  <a:pt x="5671" y="4436"/>
                  <a:pt x="5677" y="4436"/>
                </a:cubicBezTo>
                <a:cubicBezTo>
                  <a:pt x="5704" y="4436"/>
                  <a:pt x="5731" y="4495"/>
                  <a:pt x="5744" y="4592"/>
                </a:cubicBezTo>
                <a:cubicBezTo>
                  <a:pt x="5791" y="4406"/>
                  <a:pt x="5870" y="4232"/>
                  <a:pt x="5937" y="4232"/>
                </a:cubicBezTo>
                <a:cubicBezTo>
                  <a:pt x="5967" y="4232"/>
                  <a:pt x="5995" y="4268"/>
                  <a:pt x="6016" y="4356"/>
                </a:cubicBezTo>
                <a:cubicBezTo>
                  <a:pt x="6059" y="4541"/>
                  <a:pt x="6100" y="4722"/>
                  <a:pt x="6144" y="4907"/>
                </a:cubicBezTo>
                <a:lnTo>
                  <a:pt x="6170" y="4235"/>
                </a:lnTo>
                <a:cubicBezTo>
                  <a:pt x="6178" y="4293"/>
                  <a:pt x="6194" y="4326"/>
                  <a:pt x="6211" y="4326"/>
                </a:cubicBezTo>
                <a:cubicBezTo>
                  <a:pt x="6221" y="4326"/>
                  <a:pt x="6230" y="4313"/>
                  <a:pt x="6238" y="4287"/>
                </a:cubicBezTo>
                <a:cubicBezTo>
                  <a:pt x="6247" y="4258"/>
                  <a:pt x="6252" y="4219"/>
                  <a:pt x="6259" y="4184"/>
                </a:cubicBezTo>
                <a:cubicBezTo>
                  <a:pt x="6275" y="4111"/>
                  <a:pt x="6298" y="4067"/>
                  <a:pt x="6322" y="4067"/>
                </a:cubicBezTo>
                <a:cubicBezTo>
                  <a:pt x="6330" y="4067"/>
                  <a:pt x="6338" y="4072"/>
                  <a:pt x="6346" y="4082"/>
                </a:cubicBezTo>
                <a:cubicBezTo>
                  <a:pt x="6353" y="4092"/>
                  <a:pt x="6385" y="4106"/>
                  <a:pt x="6420" y="4106"/>
                </a:cubicBezTo>
                <a:cubicBezTo>
                  <a:pt x="6467" y="4106"/>
                  <a:pt x="6521" y="4079"/>
                  <a:pt x="6531" y="3975"/>
                </a:cubicBezTo>
                <a:lnTo>
                  <a:pt x="6590" y="4232"/>
                </a:lnTo>
                <a:cubicBezTo>
                  <a:pt x="6589" y="4054"/>
                  <a:pt x="6610" y="3887"/>
                  <a:pt x="6637" y="3748"/>
                </a:cubicBezTo>
                <a:cubicBezTo>
                  <a:pt x="6640" y="3807"/>
                  <a:pt x="6657" y="3835"/>
                  <a:pt x="6672" y="3835"/>
                </a:cubicBezTo>
                <a:cubicBezTo>
                  <a:pt x="6673" y="3835"/>
                  <a:pt x="6674" y="3835"/>
                  <a:pt x="6675" y="3835"/>
                </a:cubicBezTo>
                <a:cubicBezTo>
                  <a:pt x="6687" y="3832"/>
                  <a:pt x="6700" y="3819"/>
                  <a:pt x="6712" y="3819"/>
                </a:cubicBezTo>
                <a:cubicBezTo>
                  <a:pt x="6715" y="3819"/>
                  <a:pt x="6719" y="3820"/>
                  <a:pt x="6722" y="3823"/>
                </a:cubicBezTo>
                <a:cubicBezTo>
                  <a:pt x="6748" y="3845"/>
                  <a:pt x="6763" y="3956"/>
                  <a:pt x="6763" y="4060"/>
                </a:cubicBezTo>
                <a:cubicBezTo>
                  <a:pt x="6763" y="4079"/>
                  <a:pt x="6766" y="4086"/>
                  <a:pt x="6771" y="4086"/>
                </a:cubicBezTo>
                <a:cubicBezTo>
                  <a:pt x="6781" y="4086"/>
                  <a:pt x="6797" y="4065"/>
                  <a:pt x="6816" y="4041"/>
                </a:cubicBezTo>
                <a:cubicBezTo>
                  <a:pt x="6836" y="4018"/>
                  <a:pt x="6859" y="3997"/>
                  <a:pt x="6882" y="3997"/>
                </a:cubicBezTo>
                <a:cubicBezTo>
                  <a:pt x="6895" y="3997"/>
                  <a:pt x="6908" y="4004"/>
                  <a:pt x="6921" y="4023"/>
                </a:cubicBezTo>
                <a:cubicBezTo>
                  <a:pt x="6937" y="4047"/>
                  <a:pt x="6952" y="4085"/>
                  <a:pt x="6969" y="4093"/>
                </a:cubicBezTo>
                <a:cubicBezTo>
                  <a:pt x="6972" y="4095"/>
                  <a:pt x="6974" y="4095"/>
                  <a:pt x="6977" y="4095"/>
                </a:cubicBezTo>
                <a:cubicBezTo>
                  <a:pt x="7005" y="4095"/>
                  <a:pt x="7029" y="4021"/>
                  <a:pt x="7054" y="3948"/>
                </a:cubicBezTo>
                <a:cubicBezTo>
                  <a:pt x="7078" y="3874"/>
                  <a:pt x="7103" y="3800"/>
                  <a:pt x="7130" y="3800"/>
                </a:cubicBezTo>
                <a:cubicBezTo>
                  <a:pt x="7134" y="3800"/>
                  <a:pt x="7138" y="3802"/>
                  <a:pt x="7142" y="3804"/>
                </a:cubicBezTo>
                <a:cubicBezTo>
                  <a:pt x="7182" y="3836"/>
                  <a:pt x="7210" y="4028"/>
                  <a:pt x="7248" y="4028"/>
                </a:cubicBezTo>
                <a:cubicBezTo>
                  <a:pt x="7250" y="4028"/>
                  <a:pt x="7253" y="4027"/>
                  <a:pt x="7256" y="4026"/>
                </a:cubicBezTo>
                <a:cubicBezTo>
                  <a:pt x="7275" y="4011"/>
                  <a:pt x="7290" y="3946"/>
                  <a:pt x="7309" y="3919"/>
                </a:cubicBezTo>
                <a:cubicBezTo>
                  <a:pt x="7311" y="3916"/>
                  <a:pt x="7313" y="3914"/>
                  <a:pt x="7316" y="3914"/>
                </a:cubicBezTo>
                <a:cubicBezTo>
                  <a:pt x="7335" y="3914"/>
                  <a:pt x="7362" y="3997"/>
                  <a:pt x="7357" y="4063"/>
                </a:cubicBezTo>
                <a:cubicBezTo>
                  <a:pt x="7444" y="4476"/>
                  <a:pt x="7531" y="5040"/>
                  <a:pt x="7641" y="5333"/>
                </a:cubicBezTo>
                <a:cubicBezTo>
                  <a:pt x="7658" y="5187"/>
                  <a:pt x="7695" y="5044"/>
                  <a:pt x="7735" y="5044"/>
                </a:cubicBezTo>
                <a:cubicBezTo>
                  <a:pt x="7748" y="5044"/>
                  <a:pt x="7762" y="5060"/>
                  <a:pt x="7776" y="5098"/>
                </a:cubicBezTo>
                <a:cubicBezTo>
                  <a:pt x="7789" y="5135"/>
                  <a:pt x="7800" y="5189"/>
                  <a:pt x="7816" y="5210"/>
                </a:cubicBezTo>
                <a:cubicBezTo>
                  <a:pt x="7820" y="5216"/>
                  <a:pt x="7825" y="5219"/>
                  <a:pt x="7830" y="5219"/>
                </a:cubicBezTo>
                <a:cubicBezTo>
                  <a:pt x="7846" y="5219"/>
                  <a:pt x="7862" y="5184"/>
                  <a:pt x="7874" y="5135"/>
                </a:cubicBezTo>
                <a:cubicBezTo>
                  <a:pt x="7888" y="5073"/>
                  <a:pt x="7897" y="4989"/>
                  <a:pt x="7905" y="4910"/>
                </a:cubicBezTo>
                <a:cubicBezTo>
                  <a:pt x="7940" y="5186"/>
                  <a:pt x="7995" y="5418"/>
                  <a:pt x="8062" y="5567"/>
                </a:cubicBezTo>
                <a:cubicBezTo>
                  <a:pt x="8109" y="5345"/>
                  <a:pt x="8152" y="5158"/>
                  <a:pt x="8199" y="4937"/>
                </a:cubicBezTo>
                <a:lnTo>
                  <a:pt x="8321" y="5241"/>
                </a:lnTo>
                <a:cubicBezTo>
                  <a:pt x="8357" y="5119"/>
                  <a:pt x="8404" y="5054"/>
                  <a:pt x="8452" y="5054"/>
                </a:cubicBezTo>
                <a:cubicBezTo>
                  <a:pt x="8462" y="5054"/>
                  <a:pt x="8473" y="5057"/>
                  <a:pt x="8484" y="5064"/>
                </a:cubicBezTo>
                <a:cubicBezTo>
                  <a:pt x="8541" y="5102"/>
                  <a:pt x="8604" y="5223"/>
                  <a:pt x="8635" y="5420"/>
                </a:cubicBezTo>
                <a:cubicBezTo>
                  <a:pt x="8673" y="5207"/>
                  <a:pt x="8716" y="4985"/>
                  <a:pt x="8777" y="4895"/>
                </a:cubicBezTo>
                <a:cubicBezTo>
                  <a:pt x="8798" y="4864"/>
                  <a:pt x="8821" y="4851"/>
                  <a:pt x="8844" y="4838"/>
                </a:cubicBezTo>
                <a:cubicBezTo>
                  <a:pt x="8881" y="4816"/>
                  <a:pt x="8919" y="4794"/>
                  <a:pt x="8956" y="4773"/>
                </a:cubicBezTo>
                <a:cubicBezTo>
                  <a:pt x="8968" y="4765"/>
                  <a:pt x="8981" y="4758"/>
                  <a:pt x="8993" y="4758"/>
                </a:cubicBezTo>
                <a:cubicBezTo>
                  <a:pt x="9000" y="4758"/>
                  <a:pt x="9007" y="4761"/>
                  <a:pt x="9015" y="4767"/>
                </a:cubicBezTo>
                <a:cubicBezTo>
                  <a:pt x="9034" y="4784"/>
                  <a:pt x="9053" y="4836"/>
                  <a:pt x="9058" y="4914"/>
                </a:cubicBezTo>
                <a:cubicBezTo>
                  <a:pt x="9136" y="4670"/>
                  <a:pt x="9233" y="4481"/>
                  <a:pt x="9324" y="4322"/>
                </a:cubicBezTo>
                <a:cubicBezTo>
                  <a:pt x="9368" y="4244"/>
                  <a:pt x="9416" y="4208"/>
                  <a:pt x="9464" y="4208"/>
                </a:cubicBezTo>
                <a:cubicBezTo>
                  <a:pt x="9573" y="4208"/>
                  <a:pt x="9684" y="4404"/>
                  <a:pt x="9753" y="4752"/>
                </a:cubicBezTo>
                <a:cubicBezTo>
                  <a:pt x="9807" y="4602"/>
                  <a:pt x="9818" y="4289"/>
                  <a:pt x="9866" y="4109"/>
                </a:cubicBezTo>
                <a:cubicBezTo>
                  <a:pt x="9889" y="4026"/>
                  <a:pt x="9919" y="3985"/>
                  <a:pt x="9950" y="3985"/>
                </a:cubicBezTo>
                <a:cubicBezTo>
                  <a:pt x="9994" y="3985"/>
                  <a:pt x="10040" y="4072"/>
                  <a:pt x="10062" y="4229"/>
                </a:cubicBezTo>
                <a:cubicBezTo>
                  <a:pt x="10133" y="3836"/>
                  <a:pt x="10218" y="3489"/>
                  <a:pt x="10315" y="3203"/>
                </a:cubicBezTo>
                <a:cubicBezTo>
                  <a:pt x="10371" y="3039"/>
                  <a:pt x="10438" y="2890"/>
                  <a:pt x="10504" y="2890"/>
                </a:cubicBezTo>
                <a:cubicBezTo>
                  <a:pt x="10519" y="2890"/>
                  <a:pt x="10534" y="2897"/>
                  <a:pt x="10549" y="2913"/>
                </a:cubicBezTo>
                <a:cubicBezTo>
                  <a:pt x="10580" y="2816"/>
                  <a:pt x="10621" y="2768"/>
                  <a:pt x="10661" y="2768"/>
                </a:cubicBezTo>
                <a:cubicBezTo>
                  <a:pt x="10712" y="2768"/>
                  <a:pt x="10764" y="2846"/>
                  <a:pt x="10793" y="2994"/>
                </a:cubicBezTo>
                <a:cubicBezTo>
                  <a:pt x="10835" y="3203"/>
                  <a:pt x="10884" y="3368"/>
                  <a:pt x="10947" y="3401"/>
                </a:cubicBezTo>
                <a:cubicBezTo>
                  <a:pt x="10950" y="3403"/>
                  <a:pt x="10954" y="3404"/>
                  <a:pt x="10957" y="3404"/>
                </a:cubicBezTo>
                <a:cubicBezTo>
                  <a:pt x="10999" y="3404"/>
                  <a:pt x="11036" y="3263"/>
                  <a:pt x="11069" y="3146"/>
                </a:cubicBezTo>
                <a:cubicBezTo>
                  <a:pt x="11094" y="3055"/>
                  <a:pt x="11128" y="2972"/>
                  <a:pt x="11160" y="2972"/>
                </a:cubicBezTo>
                <a:cubicBezTo>
                  <a:pt x="11173" y="2972"/>
                  <a:pt x="11185" y="2985"/>
                  <a:pt x="11196" y="3016"/>
                </a:cubicBezTo>
                <a:cubicBezTo>
                  <a:pt x="11223" y="3094"/>
                  <a:pt x="11232" y="3258"/>
                  <a:pt x="11263" y="3318"/>
                </a:cubicBezTo>
                <a:cubicBezTo>
                  <a:pt x="11269" y="3331"/>
                  <a:pt x="11277" y="3338"/>
                  <a:pt x="11284" y="3338"/>
                </a:cubicBezTo>
                <a:cubicBezTo>
                  <a:pt x="11308" y="3338"/>
                  <a:pt x="11332" y="3276"/>
                  <a:pt x="11345" y="3190"/>
                </a:cubicBezTo>
                <a:cubicBezTo>
                  <a:pt x="11362" y="3079"/>
                  <a:pt x="11365" y="2943"/>
                  <a:pt x="11368" y="2813"/>
                </a:cubicBezTo>
                <a:cubicBezTo>
                  <a:pt x="11377" y="2807"/>
                  <a:pt x="11388" y="2803"/>
                  <a:pt x="11397" y="2803"/>
                </a:cubicBezTo>
                <a:cubicBezTo>
                  <a:pt x="11442" y="2803"/>
                  <a:pt x="11487" y="2867"/>
                  <a:pt x="11521" y="2984"/>
                </a:cubicBezTo>
                <a:cubicBezTo>
                  <a:pt x="11515" y="2875"/>
                  <a:pt x="11532" y="2753"/>
                  <a:pt x="11558" y="2715"/>
                </a:cubicBezTo>
                <a:cubicBezTo>
                  <a:pt x="11561" y="2844"/>
                  <a:pt x="11574" y="3010"/>
                  <a:pt x="11606" y="3011"/>
                </a:cubicBezTo>
                <a:cubicBezTo>
                  <a:pt x="11606" y="3011"/>
                  <a:pt x="11606" y="3011"/>
                  <a:pt x="11606" y="3011"/>
                </a:cubicBezTo>
                <a:cubicBezTo>
                  <a:pt x="11625" y="3011"/>
                  <a:pt x="11641" y="2948"/>
                  <a:pt x="11649" y="2878"/>
                </a:cubicBezTo>
                <a:cubicBezTo>
                  <a:pt x="11656" y="2809"/>
                  <a:pt x="11659" y="2731"/>
                  <a:pt x="11666" y="2659"/>
                </a:cubicBezTo>
                <a:cubicBezTo>
                  <a:pt x="11673" y="2586"/>
                  <a:pt x="11687" y="2518"/>
                  <a:pt x="11706" y="2510"/>
                </a:cubicBezTo>
                <a:cubicBezTo>
                  <a:pt x="11707" y="2510"/>
                  <a:pt x="11707" y="2510"/>
                  <a:pt x="11708" y="2510"/>
                </a:cubicBezTo>
                <a:cubicBezTo>
                  <a:pt x="11726" y="2510"/>
                  <a:pt x="11763" y="2620"/>
                  <a:pt x="11761" y="2688"/>
                </a:cubicBezTo>
                <a:cubicBezTo>
                  <a:pt x="11778" y="2492"/>
                  <a:pt x="11829" y="2393"/>
                  <a:pt x="11881" y="2393"/>
                </a:cubicBezTo>
                <a:cubicBezTo>
                  <a:pt x="11904" y="2393"/>
                  <a:pt x="11926" y="2410"/>
                  <a:pt x="11945" y="2448"/>
                </a:cubicBezTo>
                <a:cubicBezTo>
                  <a:pt x="12013" y="2573"/>
                  <a:pt x="12056" y="2839"/>
                  <a:pt x="12096" y="3092"/>
                </a:cubicBezTo>
                <a:cubicBezTo>
                  <a:pt x="12139" y="2693"/>
                  <a:pt x="12247" y="2438"/>
                  <a:pt x="12353" y="2438"/>
                </a:cubicBezTo>
                <a:cubicBezTo>
                  <a:pt x="12383" y="2438"/>
                  <a:pt x="12413" y="2458"/>
                  <a:pt x="12441" y="2500"/>
                </a:cubicBezTo>
                <a:cubicBezTo>
                  <a:pt x="12487" y="2543"/>
                  <a:pt x="12533" y="2585"/>
                  <a:pt x="12579" y="2628"/>
                </a:cubicBezTo>
                <a:cubicBezTo>
                  <a:pt x="12659" y="2702"/>
                  <a:pt x="12745" y="2770"/>
                  <a:pt x="12827" y="2770"/>
                </a:cubicBezTo>
                <a:cubicBezTo>
                  <a:pt x="12916" y="2770"/>
                  <a:pt x="13000" y="2692"/>
                  <a:pt x="13066" y="2459"/>
                </a:cubicBezTo>
                <a:cubicBezTo>
                  <a:pt x="13060" y="2682"/>
                  <a:pt x="13099" y="2910"/>
                  <a:pt x="13153" y="2962"/>
                </a:cubicBezTo>
                <a:cubicBezTo>
                  <a:pt x="13159" y="2968"/>
                  <a:pt x="13166" y="2971"/>
                  <a:pt x="13173" y="2971"/>
                </a:cubicBezTo>
                <a:cubicBezTo>
                  <a:pt x="13223" y="2971"/>
                  <a:pt x="13280" y="2807"/>
                  <a:pt x="13291" y="2615"/>
                </a:cubicBezTo>
                <a:cubicBezTo>
                  <a:pt x="13302" y="2413"/>
                  <a:pt x="13339" y="2173"/>
                  <a:pt x="13385" y="2173"/>
                </a:cubicBezTo>
                <a:cubicBezTo>
                  <a:pt x="13392" y="2173"/>
                  <a:pt x="13398" y="2177"/>
                  <a:pt x="13405" y="2188"/>
                </a:cubicBezTo>
                <a:cubicBezTo>
                  <a:pt x="13417" y="2206"/>
                  <a:pt x="13430" y="2225"/>
                  <a:pt x="13443" y="2244"/>
                </a:cubicBezTo>
                <a:lnTo>
                  <a:pt x="13575" y="3021"/>
                </a:lnTo>
                <a:lnTo>
                  <a:pt x="13730" y="2201"/>
                </a:lnTo>
                <a:cubicBezTo>
                  <a:pt x="13727" y="2348"/>
                  <a:pt x="13759" y="2491"/>
                  <a:pt x="13795" y="2500"/>
                </a:cubicBezTo>
                <a:cubicBezTo>
                  <a:pt x="13778" y="2338"/>
                  <a:pt x="13789" y="2134"/>
                  <a:pt x="13820" y="2013"/>
                </a:cubicBezTo>
                <a:cubicBezTo>
                  <a:pt x="13840" y="1938"/>
                  <a:pt x="13867" y="1897"/>
                  <a:pt x="13895" y="1897"/>
                </a:cubicBezTo>
                <a:cubicBezTo>
                  <a:pt x="13911" y="1897"/>
                  <a:pt x="13927" y="1912"/>
                  <a:pt x="13942" y="1941"/>
                </a:cubicBezTo>
                <a:lnTo>
                  <a:pt x="13998" y="1591"/>
                </a:lnTo>
                <a:lnTo>
                  <a:pt x="14126" y="1974"/>
                </a:lnTo>
                <a:lnTo>
                  <a:pt x="14140" y="1782"/>
                </a:lnTo>
                <a:lnTo>
                  <a:pt x="14213" y="2042"/>
                </a:lnTo>
                <a:lnTo>
                  <a:pt x="14304" y="1542"/>
                </a:lnTo>
                <a:cubicBezTo>
                  <a:pt x="14387" y="1952"/>
                  <a:pt x="14479" y="2386"/>
                  <a:pt x="14606" y="2520"/>
                </a:cubicBezTo>
                <a:cubicBezTo>
                  <a:pt x="14683" y="2602"/>
                  <a:pt x="14766" y="2562"/>
                  <a:pt x="14845" y="2628"/>
                </a:cubicBezTo>
                <a:cubicBezTo>
                  <a:pt x="14924" y="2695"/>
                  <a:pt x="15005" y="2938"/>
                  <a:pt x="15002" y="3263"/>
                </a:cubicBezTo>
                <a:cubicBezTo>
                  <a:pt x="15026" y="2831"/>
                  <a:pt x="15050" y="2399"/>
                  <a:pt x="15073" y="1967"/>
                </a:cubicBezTo>
                <a:cubicBezTo>
                  <a:pt x="15081" y="1977"/>
                  <a:pt x="15089" y="1981"/>
                  <a:pt x="15097" y="1981"/>
                </a:cubicBezTo>
                <a:cubicBezTo>
                  <a:pt x="15150" y="1981"/>
                  <a:pt x="15198" y="1773"/>
                  <a:pt x="15251" y="1692"/>
                </a:cubicBezTo>
                <a:cubicBezTo>
                  <a:pt x="15272" y="1662"/>
                  <a:pt x="15293" y="1650"/>
                  <a:pt x="15314" y="1650"/>
                </a:cubicBezTo>
                <a:cubicBezTo>
                  <a:pt x="15351" y="1650"/>
                  <a:pt x="15389" y="1686"/>
                  <a:pt x="15425" y="1722"/>
                </a:cubicBezTo>
                <a:cubicBezTo>
                  <a:pt x="15599" y="1894"/>
                  <a:pt x="15773" y="2068"/>
                  <a:pt x="15948" y="2240"/>
                </a:cubicBezTo>
                <a:cubicBezTo>
                  <a:pt x="15946" y="2034"/>
                  <a:pt x="16000" y="1809"/>
                  <a:pt x="16049" y="1809"/>
                </a:cubicBezTo>
                <a:cubicBezTo>
                  <a:pt x="16059" y="1809"/>
                  <a:pt x="16069" y="1819"/>
                  <a:pt x="16078" y="1841"/>
                </a:cubicBezTo>
                <a:cubicBezTo>
                  <a:pt x="16097" y="1887"/>
                  <a:pt x="16116" y="1932"/>
                  <a:pt x="16135" y="1978"/>
                </a:cubicBezTo>
                <a:cubicBezTo>
                  <a:pt x="16141" y="1907"/>
                  <a:pt x="16146" y="1835"/>
                  <a:pt x="16157" y="1776"/>
                </a:cubicBezTo>
                <a:cubicBezTo>
                  <a:pt x="16167" y="1722"/>
                  <a:pt x="16183" y="1680"/>
                  <a:pt x="16199" y="1680"/>
                </a:cubicBezTo>
                <a:cubicBezTo>
                  <a:pt x="16201" y="1680"/>
                  <a:pt x="16202" y="1680"/>
                  <a:pt x="16204" y="1682"/>
                </a:cubicBezTo>
                <a:cubicBezTo>
                  <a:pt x="16226" y="1692"/>
                  <a:pt x="16242" y="1777"/>
                  <a:pt x="16254" y="1854"/>
                </a:cubicBezTo>
                <a:cubicBezTo>
                  <a:pt x="16263" y="1906"/>
                  <a:pt x="16271" y="1956"/>
                  <a:pt x="16280" y="2008"/>
                </a:cubicBezTo>
                <a:cubicBezTo>
                  <a:pt x="16285" y="2036"/>
                  <a:pt x="16289" y="2063"/>
                  <a:pt x="16295" y="2085"/>
                </a:cubicBezTo>
                <a:cubicBezTo>
                  <a:pt x="16303" y="2110"/>
                  <a:pt x="16312" y="2121"/>
                  <a:pt x="16322" y="2121"/>
                </a:cubicBezTo>
                <a:cubicBezTo>
                  <a:pt x="16332" y="2121"/>
                  <a:pt x="16343" y="2107"/>
                  <a:pt x="16351" y="2076"/>
                </a:cubicBezTo>
                <a:cubicBezTo>
                  <a:pt x="16365" y="2020"/>
                  <a:pt x="16384" y="1883"/>
                  <a:pt x="16371" y="1818"/>
                </a:cubicBezTo>
                <a:cubicBezTo>
                  <a:pt x="16434" y="1874"/>
                  <a:pt x="16484" y="1997"/>
                  <a:pt x="16541" y="2108"/>
                </a:cubicBezTo>
                <a:cubicBezTo>
                  <a:pt x="16538" y="1916"/>
                  <a:pt x="16565" y="1734"/>
                  <a:pt x="16608" y="1653"/>
                </a:cubicBezTo>
                <a:lnTo>
                  <a:pt x="16674" y="2056"/>
                </a:lnTo>
                <a:cubicBezTo>
                  <a:pt x="16673" y="2000"/>
                  <a:pt x="16672" y="1943"/>
                  <a:pt x="16676" y="1890"/>
                </a:cubicBezTo>
                <a:cubicBezTo>
                  <a:pt x="16680" y="1836"/>
                  <a:pt x="16689" y="1786"/>
                  <a:pt x="16703" y="1771"/>
                </a:cubicBezTo>
                <a:cubicBezTo>
                  <a:pt x="16706" y="1769"/>
                  <a:pt x="16708" y="1767"/>
                  <a:pt x="16712" y="1767"/>
                </a:cubicBezTo>
                <a:cubicBezTo>
                  <a:pt x="16717" y="1767"/>
                  <a:pt x="16723" y="1771"/>
                  <a:pt x="16729" y="1776"/>
                </a:cubicBezTo>
                <a:cubicBezTo>
                  <a:pt x="16765" y="1803"/>
                  <a:pt x="16800" y="1831"/>
                  <a:pt x="16835" y="1858"/>
                </a:cubicBezTo>
                <a:cubicBezTo>
                  <a:pt x="16835" y="1758"/>
                  <a:pt x="16837" y="1640"/>
                  <a:pt x="16837" y="1540"/>
                </a:cubicBezTo>
                <a:cubicBezTo>
                  <a:pt x="16840" y="1546"/>
                  <a:pt x="16844" y="1549"/>
                  <a:pt x="16847" y="1549"/>
                </a:cubicBezTo>
                <a:cubicBezTo>
                  <a:pt x="16856" y="1549"/>
                  <a:pt x="16866" y="1533"/>
                  <a:pt x="16873" y="1513"/>
                </a:cubicBezTo>
                <a:cubicBezTo>
                  <a:pt x="16884" y="1487"/>
                  <a:pt x="16895" y="1454"/>
                  <a:pt x="16908" y="1449"/>
                </a:cubicBezTo>
                <a:cubicBezTo>
                  <a:pt x="16908" y="1449"/>
                  <a:pt x="16909" y="1449"/>
                  <a:pt x="16909" y="1449"/>
                </a:cubicBezTo>
                <a:cubicBezTo>
                  <a:pt x="16921" y="1449"/>
                  <a:pt x="16935" y="1493"/>
                  <a:pt x="16931" y="1540"/>
                </a:cubicBezTo>
                <a:cubicBezTo>
                  <a:pt x="16938" y="1493"/>
                  <a:pt x="16952" y="1472"/>
                  <a:pt x="16966" y="1472"/>
                </a:cubicBezTo>
                <a:cubicBezTo>
                  <a:pt x="16967" y="1472"/>
                  <a:pt x="16968" y="1472"/>
                  <a:pt x="16969" y="1472"/>
                </a:cubicBezTo>
                <a:cubicBezTo>
                  <a:pt x="16983" y="1475"/>
                  <a:pt x="16997" y="1497"/>
                  <a:pt x="17011" y="1511"/>
                </a:cubicBezTo>
                <a:cubicBezTo>
                  <a:pt x="17028" y="1529"/>
                  <a:pt x="17045" y="1534"/>
                  <a:pt x="17063" y="1534"/>
                </a:cubicBezTo>
                <a:cubicBezTo>
                  <a:pt x="17080" y="1534"/>
                  <a:pt x="17097" y="1529"/>
                  <a:pt x="17114" y="1524"/>
                </a:cubicBezTo>
                <a:cubicBezTo>
                  <a:pt x="17150" y="1513"/>
                  <a:pt x="17190" y="1494"/>
                  <a:pt x="17214" y="1381"/>
                </a:cubicBezTo>
                <a:cubicBezTo>
                  <a:pt x="17216" y="1452"/>
                  <a:pt x="17232" y="1513"/>
                  <a:pt x="17249" y="1517"/>
                </a:cubicBezTo>
                <a:cubicBezTo>
                  <a:pt x="17263" y="1389"/>
                  <a:pt x="17282" y="1270"/>
                  <a:pt x="17293" y="1139"/>
                </a:cubicBezTo>
                <a:cubicBezTo>
                  <a:pt x="17304" y="1010"/>
                  <a:pt x="17318" y="864"/>
                  <a:pt x="17350" y="824"/>
                </a:cubicBezTo>
                <a:cubicBezTo>
                  <a:pt x="17356" y="816"/>
                  <a:pt x="17362" y="813"/>
                  <a:pt x="17368" y="813"/>
                </a:cubicBezTo>
                <a:cubicBezTo>
                  <a:pt x="17386" y="813"/>
                  <a:pt x="17404" y="842"/>
                  <a:pt x="17421" y="871"/>
                </a:cubicBezTo>
                <a:cubicBezTo>
                  <a:pt x="17474" y="961"/>
                  <a:pt x="17527" y="1050"/>
                  <a:pt x="17580" y="1140"/>
                </a:cubicBezTo>
                <a:cubicBezTo>
                  <a:pt x="17602" y="1179"/>
                  <a:pt x="17627" y="1218"/>
                  <a:pt x="17651" y="1218"/>
                </a:cubicBezTo>
                <a:cubicBezTo>
                  <a:pt x="17657" y="1218"/>
                  <a:pt x="17662" y="1217"/>
                  <a:pt x="17668" y="1211"/>
                </a:cubicBezTo>
                <a:cubicBezTo>
                  <a:pt x="17687" y="1195"/>
                  <a:pt x="17704" y="1149"/>
                  <a:pt x="17723" y="1126"/>
                </a:cubicBezTo>
                <a:cubicBezTo>
                  <a:pt x="17728" y="1118"/>
                  <a:pt x="17734" y="1114"/>
                  <a:pt x="17740" y="1114"/>
                </a:cubicBezTo>
                <a:cubicBezTo>
                  <a:pt x="17780" y="1114"/>
                  <a:pt x="17814" y="1289"/>
                  <a:pt x="17850" y="1397"/>
                </a:cubicBezTo>
                <a:cubicBezTo>
                  <a:pt x="17877" y="1481"/>
                  <a:pt x="17911" y="1501"/>
                  <a:pt x="17945" y="1501"/>
                </a:cubicBezTo>
                <a:cubicBezTo>
                  <a:pt x="17965" y="1501"/>
                  <a:pt x="17985" y="1494"/>
                  <a:pt x="18003" y="1488"/>
                </a:cubicBezTo>
                <a:cubicBezTo>
                  <a:pt x="18017" y="1484"/>
                  <a:pt x="18031" y="1480"/>
                  <a:pt x="18044" y="1480"/>
                </a:cubicBezTo>
                <a:cubicBezTo>
                  <a:pt x="18085" y="1480"/>
                  <a:pt x="18126" y="1508"/>
                  <a:pt x="18154" y="1624"/>
                </a:cubicBezTo>
                <a:cubicBezTo>
                  <a:pt x="18166" y="1443"/>
                  <a:pt x="18198" y="1286"/>
                  <a:pt x="18239" y="1196"/>
                </a:cubicBezTo>
                <a:cubicBezTo>
                  <a:pt x="18264" y="1141"/>
                  <a:pt x="18293" y="1114"/>
                  <a:pt x="18321" y="1114"/>
                </a:cubicBezTo>
                <a:cubicBezTo>
                  <a:pt x="18339" y="1114"/>
                  <a:pt x="18357" y="1124"/>
                  <a:pt x="18374" y="1146"/>
                </a:cubicBezTo>
                <a:cubicBezTo>
                  <a:pt x="18418" y="1202"/>
                  <a:pt x="18455" y="1329"/>
                  <a:pt x="18496" y="1413"/>
                </a:cubicBezTo>
                <a:cubicBezTo>
                  <a:pt x="18519" y="1458"/>
                  <a:pt x="18545" y="1490"/>
                  <a:pt x="18571" y="1490"/>
                </a:cubicBezTo>
                <a:cubicBezTo>
                  <a:pt x="18592" y="1490"/>
                  <a:pt x="18612" y="1468"/>
                  <a:pt x="18628" y="1413"/>
                </a:cubicBezTo>
                <a:cubicBezTo>
                  <a:pt x="18648" y="1348"/>
                  <a:pt x="18659" y="1248"/>
                  <a:pt x="18673" y="1162"/>
                </a:cubicBezTo>
                <a:cubicBezTo>
                  <a:pt x="18686" y="1075"/>
                  <a:pt x="18706" y="990"/>
                  <a:pt x="18732" y="987"/>
                </a:cubicBezTo>
                <a:cubicBezTo>
                  <a:pt x="18732" y="987"/>
                  <a:pt x="18733" y="987"/>
                  <a:pt x="18734" y="987"/>
                </a:cubicBezTo>
                <a:cubicBezTo>
                  <a:pt x="18765" y="987"/>
                  <a:pt x="18788" y="1107"/>
                  <a:pt x="18818" y="1150"/>
                </a:cubicBezTo>
                <a:cubicBezTo>
                  <a:pt x="18826" y="1162"/>
                  <a:pt x="18836" y="1167"/>
                  <a:pt x="18846" y="1167"/>
                </a:cubicBezTo>
                <a:cubicBezTo>
                  <a:pt x="18880" y="1167"/>
                  <a:pt x="18920" y="1097"/>
                  <a:pt x="18931" y="980"/>
                </a:cubicBezTo>
                <a:lnTo>
                  <a:pt x="19083" y="1289"/>
                </a:lnTo>
                <a:cubicBezTo>
                  <a:pt x="19080" y="1124"/>
                  <a:pt x="19095" y="958"/>
                  <a:pt x="19123" y="837"/>
                </a:cubicBezTo>
                <a:cubicBezTo>
                  <a:pt x="19168" y="637"/>
                  <a:pt x="19241" y="620"/>
                  <a:pt x="19306" y="551"/>
                </a:cubicBezTo>
                <a:cubicBezTo>
                  <a:pt x="19328" y="526"/>
                  <a:pt x="19350" y="507"/>
                  <a:pt x="19373" y="493"/>
                </a:cubicBezTo>
                <a:cubicBezTo>
                  <a:pt x="19390" y="481"/>
                  <a:pt x="19408" y="472"/>
                  <a:pt x="19426" y="464"/>
                </a:cubicBezTo>
                <a:cubicBezTo>
                  <a:pt x="19452" y="451"/>
                  <a:pt x="19478" y="439"/>
                  <a:pt x="19504" y="426"/>
                </a:cubicBezTo>
                <a:cubicBezTo>
                  <a:pt x="19527" y="415"/>
                  <a:pt x="19551" y="403"/>
                  <a:pt x="19570" y="353"/>
                </a:cubicBezTo>
                <a:cubicBezTo>
                  <a:pt x="19589" y="302"/>
                  <a:pt x="19605" y="204"/>
                  <a:pt x="19597" y="116"/>
                </a:cubicBezTo>
                <a:lnTo>
                  <a:pt x="19657" y="296"/>
                </a:lnTo>
                <a:cubicBezTo>
                  <a:pt x="19663" y="220"/>
                  <a:pt x="19669" y="143"/>
                  <a:pt x="19675" y="66"/>
                </a:cubicBezTo>
                <a:cubicBezTo>
                  <a:pt x="19676" y="45"/>
                  <a:pt x="19678" y="20"/>
                  <a:pt x="19683" y="7"/>
                </a:cubicBezTo>
                <a:cubicBezTo>
                  <a:pt x="19685" y="1"/>
                  <a:pt x="19688" y="0"/>
                  <a:pt x="19690" y="0"/>
                </a:cubicBezTo>
                <a:close/>
              </a:path>
            </a:pathLst>
          </a:custGeom>
          <a:blipFill>
            <a:blip r:embed="rId7"/>
            <a:stretch>
              <a:fillRect/>
            </a:stretch>
          </a:blipFill>
          <a:ln w="12700">
            <a:miter lim="400000"/>
          </a:ln>
        </p:spPr>
        <p:txBody>
          <a:bodyPr lIns="45719" rIns="45719"/>
          <a:lstStyle/>
          <a:p>
            <a:pPr/>
          </a:p>
        </p:txBody>
      </p:sp>
      <p:sp>
        <p:nvSpPr>
          <p:cNvPr id="605" name="Freeform 16"/>
          <p:cNvSpPr/>
          <p:nvPr/>
        </p:nvSpPr>
        <p:spPr>
          <a:xfrm>
            <a:off x="5446083" y="6430347"/>
            <a:ext cx="7395817" cy="3638694"/>
          </a:xfrm>
          <a:prstGeom prst="rect">
            <a:avLst/>
          </a:prstGeom>
          <a:blipFill>
            <a:blip r:embed="rId8"/>
            <a:stretch>
              <a:fillRect/>
            </a:stretch>
          </a:blipFill>
          <a:ln w="12700">
            <a:miter lim="400000"/>
          </a:ln>
        </p:spPr>
        <p:txBody>
          <a:bodyPr lIns="45719" rIns="45719"/>
          <a:lstStyle/>
          <a:p>
            <a:pPr/>
          </a:p>
        </p:txBody>
      </p:sp>
      <p:sp>
        <p:nvSpPr>
          <p:cNvPr id="606" name="TextBox 17"/>
          <p:cNvSpPr txBox="1"/>
          <p:nvPr/>
        </p:nvSpPr>
        <p:spPr>
          <a:xfrm>
            <a:off x="9422211" y="1209731"/>
            <a:ext cx="605746" cy="20040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800"/>
              </a:lnSpc>
              <a:defRPr b="1" sz="600">
                <a:solidFill>
                  <a:srgbClr val="0068AC"/>
                </a:solidFill>
                <a:latin typeface="Helvetica World Bold"/>
                <a:ea typeface="Helvetica World Bold"/>
                <a:cs typeface="Helvetica World Bold"/>
                <a:sym typeface="Helvetica World Bold"/>
              </a:defRPr>
            </a:lvl1pPr>
          </a:lstStyle>
          <a:p>
            <a:pPr/>
            <a:r>
              <a:t>www.cmsindia.org</a:t>
            </a:r>
          </a:p>
        </p:txBody>
      </p:sp>
      <p:sp>
        <p:nvSpPr>
          <p:cNvPr id="607" name="TextBox 18"/>
          <p:cNvSpPr txBox="1"/>
          <p:nvPr/>
        </p:nvSpPr>
        <p:spPr>
          <a:xfrm>
            <a:off x="6679623" y="7971383"/>
            <a:ext cx="958751" cy="25488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1000"/>
              </a:lnSpc>
              <a:defRPr b="1" sz="900">
                <a:solidFill>
                  <a:srgbClr val="231F20"/>
                </a:solidFill>
                <a:latin typeface="Helvetica World Bold"/>
                <a:ea typeface="Helvetica World Bold"/>
                <a:cs typeface="Helvetica World Bold"/>
                <a:sym typeface="Helvetica World Bold"/>
              </a:defRPr>
            </a:pPr>
            <a:r>
              <a:t>Ms Vasanti Rao, </a:t>
            </a:r>
            <a:r>
              <a:rPr i="1">
                <a:latin typeface="Helvetica World Bold Italics"/>
                <a:ea typeface="Helvetica World Bold Italics"/>
                <a:cs typeface="Helvetica World Bold Italics"/>
                <a:sym typeface="Helvetica World Bold Italics"/>
              </a:rPr>
              <a:t>Phd</a:t>
            </a:r>
          </a:p>
        </p:txBody>
      </p:sp>
      <p:sp>
        <p:nvSpPr>
          <p:cNvPr id="608" name="TextBox 19"/>
          <p:cNvSpPr txBox="1"/>
          <p:nvPr/>
        </p:nvSpPr>
        <p:spPr>
          <a:xfrm>
            <a:off x="6630428" y="8105885"/>
            <a:ext cx="1088461" cy="38188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000"/>
              </a:lnSpc>
              <a:defRPr b="1" i="1" sz="900">
                <a:solidFill>
                  <a:srgbClr val="231F20"/>
                </a:solidFill>
                <a:latin typeface="Helvetica World Bold Italics"/>
                <a:ea typeface="Helvetica World Bold Italics"/>
                <a:cs typeface="Helvetica World Bold Italics"/>
                <a:sym typeface="Helvetica World Bold Italics"/>
              </a:defRPr>
            </a:lvl1pPr>
          </a:lstStyle>
          <a:p>
            <a:pPr/>
            <a:r>
              <a:t>Director General, CMS &amp; Co-Chair, IUCN CEC, </a:t>
            </a:r>
          </a:p>
        </p:txBody>
      </p:sp>
      <p:sp>
        <p:nvSpPr>
          <p:cNvPr id="609" name="TextBox 20"/>
          <p:cNvSpPr txBox="1"/>
          <p:nvPr/>
        </p:nvSpPr>
        <p:spPr>
          <a:xfrm>
            <a:off x="6611386" y="8381883"/>
            <a:ext cx="1098047" cy="25488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000"/>
              </a:lnSpc>
              <a:defRPr b="1" i="1" sz="900">
                <a:solidFill>
                  <a:srgbClr val="231F20"/>
                </a:solidFill>
                <a:latin typeface="Helvetica World Bold Italics"/>
                <a:ea typeface="Helvetica World Bold Italics"/>
                <a:cs typeface="Helvetica World Bold Italics"/>
                <a:sym typeface="Helvetica World Bold Italics"/>
              </a:defRPr>
            </a:lvl1pPr>
          </a:lstStyle>
          <a:p>
            <a:pPr/>
            <a:r>
              <a:t>South &amp; Southeast Asia</a:t>
            </a:r>
          </a:p>
        </p:txBody>
      </p:sp>
      <p:sp>
        <p:nvSpPr>
          <p:cNvPr id="610" name="TextBox 21"/>
          <p:cNvSpPr txBox="1"/>
          <p:nvPr/>
        </p:nvSpPr>
        <p:spPr>
          <a:xfrm>
            <a:off x="6318213" y="1815961"/>
            <a:ext cx="5764377" cy="9171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5300"/>
              </a:lnSpc>
              <a:defRPr spc="79" sz="3700">
                <a:solidFill>
                  <a:srgbClr val="653F33"/>
                </a:solidFill>
                <a:latin typeface="Homemade Apple"/>
                <a:ea typeface="Homemade Apple"/>
                <a:cs typeface="Homemade Apple"/>
                <a:sym typeface="Homemade Apple"/>
              </a:defRPr>
            </a:pPr>
            <a:r>
              <a:t>Certificate of Participation</a:t>
            </a:r>
          </a:p>
          <a:p>
            <a:pPr algn="ctr">
              <a:lnSpc>
                <a:spcPts val="2000"/>
              </a:lnSpc>
              <a:defRPr spc="-1" sz="1400">
                <a:solidFill>
                  <a:srgbClr val="231F20"/>
                </a:solidFill>
                <a:latin typeface="IBM Plex Sans Condensed"/>
                <a:ea typeface="IBM Plex Sans Condensed"/>
                <a:cs typeface="IBM Plex Sans Condensed"/>
                <a:sym typeface="IBM Plex Sans Condensed"/>
              </a:defRPr>
            </a:pPr>
            <a:r>
              <a:t>This certifies that</a:t>
            </a:r>
          </a:p>
        </p:txBody>
      </p:sp>
      <p:sp>
        <p:nvSpPr>
          <p:cNvPr id="611" name="TextBox 22"/>
          <p:cNvSpPr txBox="1"/>
          <p:nvPr/>
        </p:nvSpPr>
        <p:spPr>
          <a:xfrm>
            <a:off x="5910177" y="4242305"/>
            <a:ext cx="6596992" cy="52857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2000"/>
              </a:lnSpc>
              <a:defRPr spc="4" sz="1400">
                <a:solidFill>
                  <a:srgbClr val="231F20"/>
                </a:solidFill>
                <a:latin typeface="IBM Plex Sans Condensed"/>
                <a:ea typeface="IBM Plex Sans Condensed"/>
                <a:cs typeface="IBM Plex Sans Condensed"/>
                <a:sym typeface="IBM Plex Sans Condensed"/>
              </a:defRPr>
            </a:pPr>
            <a:r>
              <a:t>Has actively participated in the online programme on </a:t>
            </a:r>
          </a:p>
          <a:p>
            <a:pPr algn="ctr">
              <a:lnSpc>
                <a:spcPts val="2300"/>
              </a:lnSpc>
              <a:defRPr sz="1400">
                <a:solidFill>
                  <a:srgbClr val="231F20"/>
                </a:solidFill>
                <a:latin typeface="IBM Plex Sans"/>
                <a:ea typeface="IBM Plex Sans"/>
                <a:cs typeface="IBM Plex Sans"/>
                <a:sym typeface="IBM Plex Sans"/>
              </a:defRPr>
            </a:pPr>
            <a:r>
              <a:t>“</a:t>
            </a:r>
            <a:r>
              <a:rPr b="1">
                <a:latin typeface="IBM Plex Sans Bold"/>
                <a:ea typeface="IBM Plex Sans Bold"/>
                <a:cs typeface="IBM Plex Sans Bold"/>
                <a:sym typeface="IBM Plex Sans Bold"/>
              </a:rPr>
              <a:t>Green Skills &amp; Gender Equity in Conservation: Bridging Knowledge Gaps</a:t>
            </a:r>
            <a:r>
              <a:t>”</a:t>
            </a:r>
          </a:p>
        </p:txBody>
      </p:sp>
      <p:sp>
        <p:nvSpPr>
          <p:cNvPr id="612" name="TextBox 23"/>
          <p:cNvSpPr txBox="1"/>
          <p:nvPr/>
        </p:nvSpPr>
        <p:spPr>
          <a:xfrm>
            <a:off x="6853962" y="4808899"/>
            <a:ext cx="1103884" cy="24409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2000"/>
              </a:lnSpc>
              <a:defRPr spc="2" sz="1400">
                <a:solidFill>
                  <a:srgbClr val="231F20"/>
                </a:solidFill>
                <a:latin typeface="IBM Plex Sans Condensed"/>
                <a:ea typeface="IBM Plex Sans Condensed"/>
                <a:cs typeface="IBM Plex Sans Condensed"/>
                <a:sym typeface="IBM Plex Sans Condensed"/>
              </a:defRPr>
            </a:lvl1pPr>
          </a:lstStyle>
          <a:p>
            <a:pPr/>
            <a:r>
              <a:t>Organized by </a:t>
            </a:r>
          </a:p>
        </p:txBody>
      </p:sp>
      <p:sp>
        <p:nvSpPr>
          <p:cNvPr id="613" name="TextBox 24"/>
          <p:cNvSpPr txBox="1"/>
          <p:nvPr/>
        </p:nvSpPr>
        <p:spPr>
          <a:xfrm>
            <a:off x="9464440" y="4808899"/>
            <a:ext cx="2050253" cy="24409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2000"/>
              </a:lnSpc>
              <a:defRPr spc="2" sz="1400">
                <a:solidFill>
                  <a:srgbClr val="231F20"/>
                </a:solidFill>
                <a:latin typeface="IBM Plex Sans Condensed"/>
                <a:ea typeface="IBM Plex Sans Condensed"/>
                <a:cs typeface="IBM Plex Sans Condensed"/>
                <a:sym typeface="IBM Plex Sans Condensed"/>
              </a:defRPr>
            </a:lvl1pPr>
          </a:lstStyle>
          <a:p>
            <a:pPr/>
            <a:r>
              <a:t>in collaboration with the </a:t>
            </a:r>
          </a:p>
        </p:txBody>
      </p:sp>
      <p:sp>
        <p:nvSpPr>
          <p:cNvPr id="614" name="TextBox 25"/>
          <p:cNvSpPr txBox="1"/>
          <p:nvPr/>
        </p:nvSpPr>
        <p:spPr>
          <a:xfrm>
            <a:off x="10597008" y="5073544"/>
            <a:ext cx="36896" cy="2440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2000"/>
              </a:lnSpc>
              <a:defRPr spc="-24" sz="1400">
                <a:solidFill>
                  <a:srgbClr val="231F20"/>
                </a:solidFill>
                <a:latin typeface="IBM Plex Sans Condensed"/>
                <a:ea typeface="IBM Plex Sans Condensed"/>
                <a:cs typeface="IBM Plex Sans Condensed"/>
                <a:sym typeface="IBM Plex Sans Condensed"/>
              </a:defRPr>
            </a:lvl1pPr>
          </a:lstStyle>
          <a:p>
            <a:pPr/>
            <a:r>
              <a:t>.</a:t>
            </a:r>
          </a:p>
        </p:txBody>
      </p:sp>
      <p:sp>
        <p:nvSpPr>
          <p:cNvPr id="615" name="TextBox 26"/>
          <p:cNvSpPr txBox="1"/>
          <p:nvPr/>
        </p:nvSpPr>
        <p:spPr>
          <a:xfrm>
            <a:off x="6219716" y="5307457"/>
            <a:ext cx="668915" cy="33553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2900"/>
              </a:lnSpc>
              <a:defRPr spc="2" sz="1400">
                <a:solidFill>
                  <a:srgbClr val="231F20"/>
                </a:solidFill>
                <a:latin typeface="IBM Plex Sans Condensed"/>
                <a:ea typeface="IBM Plex Sans Condensed"/>
                <a:cs typeface="IBM Plex Sans Condensed"/>
                <a:sym typeface="IBM Plex Sans Condensed"/>
              </a:defRPr>
            </a:lvl1pPr>
          </a:lstStyle>
          <a:p>
            <a:pPr/>
            <a:r>
              <a:t>Held on </a:t>
            </a:r>
          </a:p>
        </p:txBody>
      </p:sp>
      <p:sp>
        <p:nvSpPr>
          <p:cNvPr id="616" name="TextBox 27"/>
          <p:cNvSpPr txBox="1"/>
          <p:nvPr/>
        </p:nvSpPr>
        <p:spPr>
          <a:xfrm>
            <a:off x="8202932" y="5307457"/>
            <a:ext cx="3983928" cy="33553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2900"/>
              </a:lnSpc>
              <a:defRPr spc="2" sz="1400">
                <a:solidFill>
                  <a:srgbClr val="231F20"/>
                </a:solidFill>
                <a:latin typeface="IBM Plex Sans Condensed"/>
                <a:ea typeface="IBM Plex Sans Condensed"/>
                <a:cs typeface="IBM Plex Sans Condensed"/>
                <a:sym typeface="IBM Plex Sans Condensed"/>
              </a:defRPr>
            </a:lvl1pPr>
          </a:lstStyle>
          <a:p>
            <a:pPr/>
            <a:r>
              <a:t>, this expert-led session explored women’s roles </a:t>
            </a:r>
          </a:p>
        </p:txBody>
      </p:sp>
      <p:sp>
        <p:nvSpPr>
          <p:cNvPr id="617" name="TextBox 28"/>
          <p:cNvSpPr txBox="1"/>
          <p:nvPr/>
        </p:nvSpPr>
        <p:spPr>
          <a:xfrm>
            <a:off x="6828238" y="5734036"/>
            <a:ext cx="4724232" cy="5590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1200"/>
              </a:lnSpc>
              <a:defRPr spc="4" sz="1400">
                <a:solidFill>
                  <a:srgbClr val="231F20"/>
                </a:solidFill>
                <a:latin typeface="IBM Plex Sans Condensed"/>
                <a:ea typeface="IBM Plex Sans Condensed"/>
                <a:cs typeface="IBM Plex Sans Condensed"/>
                <a:sym typeface="IBM Plex Sans Condensed"/>
              </a:defRPr>
            </a:pPr>
            <a:r>
              <a:t>in conservation, digital education gaps, and green skills. </a:t>
            </a:r>
          </a:p>
          <a:p>
            <a:pPr algn="ctr">
              <a:lnSpc>
                <a:spcPts val="3600"/>
              </a:lnSpc>
              <a:defRPr spc="4" sz="1400">
                <a:solidFill>
                  <a:srgbClr val="231F20"/>
                </a:solidFill>
                <a:latin typeface="IBM Plex Sans Condensed"/>
                <a:ea typeface="IBM Plex Sans Condensed"/>
                <a:cs typeface="IBM Plex Sans Condensed"/>
                <a:sym typeface="IBM Plex Sans Condensed"/>
              </a:defRPr>
            </a:pPr>
            <a:r>
              <a:t>We value the participant’s engagement in this discussion.</a:t>
            </a:r>
          </a:p>
        </p:txBody>
      </p:sp>
      <p:sp>
        <p:nvSpPr>
          <p:cNvPr id="618" name="TextBox 29"/>
          <p:cNvSpPr txBox="1"/>
          <p:nvPr/>
        </p:nvSpPr>
        <p:spPr>
          <a:xfrm>
            <a:off x="6390721" y="3919918"/>
            <a:ext cx="5617090" cy="3750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500"/>
              </a:lnSpc>
              <a:defRPr spc="3" sz="1100">
                <a:solidFill>
                  <a:srgbClr val="231F20"/>
                </a:solidFill>
                <a:latin typeface="IBM Plex Sans Condensed"/>
                <a:ea typeface="IBM Plex Sans Condensed"/>
                <a:cs typeface="IBM Plex Sans Condensed"/>
                <a:sym typeface="IBM Plex Sans Condensed"/>
              </a:defRPr>
            </a:lvl1pPr>
          </a:lstStyle>
          <a:p>
            <a:pPr/>
            <a:r>
              <a:t>........................................................................................................................................................................................</a:t>
            </a:r>
          </a:p>
        </p:txBody>
      </p:sp>
      <p:sp>
        <p:nvSpPr>
          <p:cNvPr id="619" name="TextBox 30"/>
          <p:cNvSpPr txBox="1"/>
          <p:nvPr/>
        </p:nvSpPr>
        <p:spPr>
          <a:xfrm>
            <a:off x="7939920" y="4761658"/>
            <a:ext cx="1506147" cy="27457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2300"/>
              </a:lnSpc>
              <a:defRPr b="1" spc="-26" sz="1400">
                <a:solidFill>
                  <a:srgbClr val="231F20"/>
                </a:solidFill>
                <a:latin typeface="IBM Plex Sans Bold"/>
                <a:ea typeface="IBM Plex Sans Bold"/>
                <a:cs typeface="IBM Plex Sans Bold"/>
                <a:sym typeface="IBM Plex Sans Bold"/>
              </a:defRPr>
            </a:lvl1pPr>
          </a:lstStyle>
          <a:p>
            <a:pPr/>
            <a:r>
              <a:t>CMS VATAVARAN</a:t>
            </a:r>
          </a:p>
        </p:txBody>
      </p:sp>
      <p:sp>
        <p:nvSpPr>
          <p:cNvPr id="620" name="TextBox 31"/>
          <p:cNvSpPr txBox="1"/>
          <p:nvPr/>
        </p:nvSpPr>
        <p:spPr>
          <a:xfrm>
            <a:off x="7654821" y="5083452"/>
            <a:ext cx="2997264" cy="2136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1700"/>
              </a:lnSpc>
              <a:defRPr b="1" spc="1" sz="1400">
                <a:solidFill>
                  <a:srgbClr val="231F20"/>
                </a:solidFill>
                <a:latin typeface="IBM Plex Sans Bold"/>
                <a:ea typeface="IBM Plex Sans Bold"/>
                <a:cs typeface="IBM Plex Sans Bold"/>
                <a:sym typeface="IBM Plex Sans Bold"/>
              </a:defRPr>
            </a:lvl1pPr>
          </a:lstStyle>
          <a:p>
            <a:pPr/>
            <a:r>
              <a:t>IUCN CEC South &amp; Southeast Asia</a:t>
            </a:r>
          </a:p>
        </p:txBody>
      </p:sp>
      <p:sp>
        <p:nvSpPr>
          <p:cNvPr id="621" name="TextBox 32"/>
          <p:cNvSpPr txBox="1"/>
          <p:nvPr/>
        </p:nvSpPr>
        <p:spPr>
          <a:xfrm>
            <a:off x="6879228" y="5260214"/>
            <a:ext cx="1346388" cy="36601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200"/>
              </a:lnSpc>
              <a:defRPr b="1" spc="-1" sz="1400">
                <a:solidFill>
                  <a:srgbClr val="231F20"/>
                </a:solidFill>
                <a:latin typeface="IBM Plex Sans Bold"/>
                <a:ea typeface="IBM Plex Sans Bold"/>
                <a:cs typeface="IBM Plex Sans Bold"/>
                <a:sym typeface="IBM Plex Sans Bold"/>
              </a:defRPr>
            </a:lvl1pPr>
          </a:lstStyle>
          <a:p>
            <a:pPr/>
            <a:r>
              <a:t>March 06, 2025</a:t>
            </a:r>
          </a:p>
        </p:txBody>
      </p:sp>
      <p:sp>
        <p:nvSpPr>
          <p:cNvPr id="622" name="TextBox 33"/>
          <p:cNvSpPr txBox="1"/>
          <p:nvPr/>
        </p:nvSpPr>
        <p:spPr>
          <a:xfrm>
            <a:off x="7508250" y="3775578"/>
            <a:ext cx="3336972" cy="25717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2100"/>
              </a:lnSpc>
              <a:defRPr b="1" spc="-1" sz="1500">
                <a:solidFill>
                  <a:srgbClr val="007A48"/>
                </a:solidFill>
                <a:latin typeface="IBM Plex Sans Bold"/>
                <a:ea typeface="IBM Plex Sans Bold"/>
                <a:cs typeface="IBM Plex Sans Bold"/>
                <a:sym typeface="IBM Plex Sans Bold"/>
              </a:defRPr>
            </a:lvl1pPr>
          </a:lstStyle>
          <a:p>
            <a:pPr/>
            <a:r>
              <a:t>Bharati College, University of Delhi</a:t>
            </a:r>
          </a:p>
        </p:txBody>
      </p:sp>
      <p:sp>
        <p:nvSpPr>
          <p:cNvPr id="623" name="TextBox 34"/>
          <p:cNvSpPr txBox="1"/>
          <p:nvPr/>
        </p:nvSpPr>
        <p:spPr>
          <a:xfrm>
            <a:off x="7516359" y="3278578"/>
            <a:ext cx="3207729" cy="42861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500"/>
              </a:lnSpc>
              <a:defRPr spc="51" sz="2500">
                <a:solidFill>
                  <a:srgbClr val="0E8252"/>
                </a:solidFill>
                <a:latin typeface="Homemade Apple"/>
                <a:ea typeface="Homemade Apple"/>
                <a:cs typeface="Homemade Apple"/>
                <a:sym typeface="Homemade Apple"/>
              </a:defRPr>
            </a:lvl1pPr>
          </a:lstStyle>
          <a:p>
            <a:pPr/>
            <a:r>
              <a:t>Dr Priyambada Patri</a:t>
            </a:r>
          </a:p>
        </p:txBody>
      </p:sp>
      <p:sp>
        <p:nvSpPr>
          <p:cNvPr id="624" name="TextBox 35"/>
          <p:cNvSpPr txBox="1"/>
          <p:nvPr/>
        </p:nvSpPr>
        <p:spPr>
          <a:xfrm>
            <a:off x="17187887" y="9210675"/>
            <a:ext cx="295226"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latin typeface="Canva Sans"/>
                <a:ea typeface="Canva Sans"/>
                <a:cs typeface="Canva Sans"/>
                <a:sym typeface="Canva Sans"/>
              </a:defRPr>
            </a:lvl1pPr>
          </a:lstStyle>
          <a:p>
            <a:pPr/>
            <a:r>
              <a:t>25</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6EED9"/>
        </a:solidFill>
      </p:bgPr>
    </p:bg>
    <p:spTree>
      <p:nvGrpSpPr>
        <p:cNvPr id="1" name=""/>
        <p:cNvGrpSpPr/>
        <p:nvPr/>
      </p:nvGrpSpPr>
      <p:grpSpPr>
        <a:xfrm>
          <a:off x="0" y="0"/>
          <a:ext cx="0" cy="0"/>
          <a:chOff x="0" y="0"/>
          <a:chExt cx="0" cy="0"/>
        </a:xfrm>
      </p:grpSpPr>
      <p:sp>
        <p:nvSpPr>
          <p:cNvPr id="626" name="TextBox 2"/>
          <p:cNvSpPr txBox="1"/>
          <p:nvPr/>
        </p:nvSpPr>
        <p:spPr>
          <a:xfrm>
            <a:off x="17187887" y="9210675"/>
            <a:ext cx="295226"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latin typeface="Canva Sans"/>
                <a:ea typeface="Canva Sans"/>
                <a:cs typeface="Canva Sans"/>
                <a:sym typeface="Canva Sans"/>
              </a:defRPr>
            </a:lvl1pPr>
          </a:lstStyle>
          <a:p>
            <a:pPr/>
            <a:r>
              <a:t>26</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DFBFB"/>
        </a:solidFill>
      </p:bgPr>
    </p:bg>
    <p:spTree>
      <p:nvGrpSpPr>
        <p:cNvPr id="1" name=""/>
        <p:cNvGrpSpPr/>
        <p:nvPr/>
      </p:nvGrpSpPr>
      <p:grpSpPr>
        <a:xfrm>
          <a:off x="0" y="0"/>
          <a:ext cx="0" cy="0"/>
          <a:chOff x="0" y="0"/>
          <a:chExt cx="0" cy="0"/>
        </a:xfrm>
      </p:grpSpPr>
      <p:sp>
        <p:nvSpPr>
          <p:cNvPr id="119" name="Freeform 2"/>
          <p:cNvSpPr/>
          <p:nvPr/>
        </p:nvSpPr>
        <p:spPr>
          <a:xfrm>
            <a:off x="14592495" y="7573922"/>
            <a:ext cx="4687321" cy="4687320"/>
          </a:xfrm>
          <a:prstGeom prst="rect">
            <a:avLst/>
          </a:prstGeom>
          <a:blipFill>
            <a:blip r:embed="rId2"/>
            <a:stretch>
              <a:fillRect/>
            </a:stretch>
          </a:blipFill>
          <a:ln w="12700">
            <a:miter lim="400000"/>
          </a:ln>
        </p:spPr>
        <p:txBody>
          <a:bodyPr lIns="45719" rIns="45719"/>
          <a:lstStyle/>
          <a:p>
            <a:pPr/>
          </a:p>
        </p:txBody>
      </p:sp>
      <p:sp>
        <p:nvSpPr>
          <p:cNvPr id="120" name="Freeform 4"/>
          <p:cNvSpPr/>
          <p:nvPr/>
        </p:nvSpPr>
        <p:spPr>
          <a:xfrm>
            <a:off x="370107" y="6406262"/>
            <a:ext cx="3941714" cy="3511320"/>
          </a:xfrm>
          <a:prstGeom prst="ellipse">
            <a:avLst/>
          </a:prstGeom>
          <a:solidFill>
            <a:srgbClr val="1C5739"/>
          </a:solidFill>
          <a:ln w="12700">
            <a:miter lim="400000"/>
          </a:ln>
        </p:spPr>
        <p:txBody>
          <a:bodyPr lIns="45719" rIns="45719"/>
          <a:lstStyle/>
          <a:p>
            <a:pPr/>
          </a:p>
        </p:txBody>
      </p:sp>
      <p:sp>
        <p:nvSpPr>
          <p:cNvPr id="121" name="Freeform 6"/>
          <p:cNvSpPr/>
          <p:nvPr/>
        </p:nvSpPr>
        <p:spPr>
          <a:xfrm>
            <a:off x="-1560221" y="1728186"/>
            <a:ext cx="4687322" cy="4687319"/>
          </a:xfrm>
          <a:prstGeom prst="rect">
            <a:avLst/>
          </a:prstGeom>
          <a:blipFill>
            <a:blip r:embed="rId2"/>
            <a:stretch>
              <a:fillRect/>
            </a:stretch>
          </a:blipFill>
          <a:ln w="12700">
            <a:miter lim="400000"/>
          </a:ln>
        </p:spPr>
        <p:txBody>
          <a:bodyPr lIns="45719" rIns="45719"/>
          <a:lstStyle/>
          <a:p>
            <a:pPr/>
          </a:p>
        </p:txBody>
      </p:sp>
      <p:sp>
        <p:nvSpPr>
          <p:cNvPr id="122" name="Freeform 8"/>
          <p:cNvSpPr/>
          <p:nvPr/>
        </p:nvSpPr>
        <p:spPr>
          <a:xfrm>
            <a:off x="-2262642" y="-3904566"/>
            <a:ext cx="8637896" cy="8637896"/>
          </a:xfrm>
          <a:prstGeom prst="ellipse">
            <a:avLst/>
          </a:prstGeom>
          <a:solidFill>
            <a:srgbClr val="1C5739"/>
          </a:solidFill>
          <a:ln w="12700">
            <a:miter lim="400000"/>
          </a:ln>
        </p:spPr>
        <p:txBody>
          <a:bodyPr lIns="45719" rIns="45719"/>
          <a:lstStyle/>
          <a:p>
            <a:pPr/>
          </a:p>
        </p:txBody>
      </p:sp>
      <p:sp>
        <p:nvSpPr>
          <p:cNvPr id="123" name="Freeform 11"/>
          <p:cNvSpPr/>
          <p:nvPr/>
        </p:nvSpPr>
        <p:spPr>
          <a:xfrm>
            <a:off x="7461102" y="1342611"/>
            <a:ext cx="1166880" cy="1929838"/>
          </a:xfrm>
          <a:custGeom>
            <a:avLst/>
            <a:gdLst/>
            <a:ahLst/>
            <a:cxnLst>
              <a:cxn ang="0">
                <a:pos x="wd2" y="hd2"/>
              </a:cxn>
              <a:cxn ang="5400000">
                <a:pos x="wd2" y="hd2"/>
              </a:cxn>
              <a:cxn ang="10800000">
                <a:pos x="wd2" y="hd2"/>
              </a:cxn>
              <a:cxn ang="16200000">
                <a:pos x="wd2" y="hd2"/>
              </a:cxn>
            </a:cxnLst>
            <a:rect l="0" t="0" r="r" b="b"/>
            <a:pathLst>
              <a:path w="21309" h="21250" fill="norm" stroke="1" extrusionOk="0">
                <a:moveTo>
                  <a:pt x="20433" y="11896"/>
                </a:moveTo>
                <a:lnTo>
                  <a:pt x="5793" y="20726"/>
                </a:lnTo>
                <a:cubicBezTo>
                  <a:pt x="4628" y="21424"/>
                  <a:pt x="2739" y="21424"/>
                  <a:pt x="1572" y="20726"/>
                </a:cubicBezTo>
                <a:lnTo>
                  <a:pt x="0" y="19777"/>
                </a:lnTo>
                <a:lnTo>
                  <a:pt x="13059" y="11896"/>
                </a:lnTo>
                <a:cubicBezTo>
                  <a:pt x="14224" y="11193"/>
                  <a:pt x="14224" y="10053"/>
                  <a:pt x="13059" y="9351"/>
                </a:cubicBezTo>
                <a:lnTo>
                  <a:pt x="0" y="1476"/>
                </a:lnTo>
                <a:lnTo>
                  <a:pt x="1574" y="526"/>
                </a:lnTo>
                <a:cubicBezTo>
                  <a:pt x="2739" y="-176"/>
                  <a:pt x="4628" y="-176"/>
                  <a:pt x="5794" y="526"/>
                </a:cubicBezTo>
                <a:lnTo>
                  <a:pt x="20435" y="9351"/>
                </a:lnTo>
                <a:cubicBezTo>
                  <a:pt x="21600" y="10053"/>
                  <a:pt x="21600" y="11193"/>
                  <a:pt x="20435" y="11896"/>
                </a:cubicBezTo>
                <a:close/>
              </a:path>
            </a:pathLst>
          </a:custGeom>
          <a:solidFill>
            <a:srgbClr val="1C5739"/>
          </a:solidFill>
          <a:ln w="12700">
            <a:miter lim="400000"/>
          </a:ln>
        </p:spPr>
        <p:txBody>
          <a:bodyPr lIns="45719" rIns="45719"/>
          <a:lstStyle/>
          <a:p>
            <a:pPr/>
          </a:p>
        </p:txBody>
      </p:sp>
      <p:sp>
        <p:nvSpPr>
          <p:cNvPr id="124" name="Freeform 13"/>
          <p:cNvSpPr/>
          <p:nvPr/>
        </p:nvSpPr>
        <p:spPr>
          <a:xfrm>
            <a:off x="7601480" y="1995336"/>
            <a:ext cx="339064" cy="623736"/>
          </a:xfrm>
          <a:custGeom>
            <a:avLst/>
            <a:gdLst/>
            <a:ahLst/>
            <a:cxnLst>
              <a:cxn ang="0">
                <a:pos x="wd2" y="hd2"/>
              </a:cxn>
              <a:cxn ang="5400000">
                <a:pos x="wd2" y="hd2"/>
              </a:cxn>
              <a:cxn ang="10800000">
                <a:pos x="wd2" y="hd2"/>
              </a:cxn>
              <a:cxn ang="16200000">
                <a:pos x="wd2" y="hd2"/>
              </a:cxn>
            </a:cxnLst>
            <a:rect l="0" t="0" r="r" b="b"/>
            <a:pathLst>
              <a:path w="20436" h="19939" fill="norm" stroke="1" extrusionOk="0">
                <a:moveTo>
                  <a:pt x="16945" y="5483"/>
                </a:moveTo>
                <a:lnTo>
                  <a:pt x="7996" y="734"/>
                </a:lnTo>
                <a:cubicBezTo>
                  <a:pt x="5048" y="-830"/>
                  <a:pt x="0" y="271"/>
                  <a:pt x="0" y="2489"/>
                </a:cubicBezTo>
                <a:lnTo>
                  <a:pt x="0" y="17451"/>
                </a:lnTo>
                <a:cubicBezTo>
                  <a:pt x="0" y="19669"/>
                  <a:pt x="5048" y="20770"/>
                  <a:pt x="7996" y="19206"/>
                </a:cubicBezTo>
                <a:lnTo>
                  <a:pt x="16945" y="14460"/>
                </a:lnTo>
                <a:cubicBezTo>
                  <a:pt x="21600" y="11975"/>
                  <a:pt x="21600" y="7955"/>
                  <a:pt x="16945" y="5483"/>
                </a:cubicBezTo>
                <a:close/>
              </a:path>
            </a:pathLst>
          </a:custGeom>
          <a:solidFill>
            <a:srgbClr val="1C5739"/>
          </a:solidFill>
          <a:ln w="12700">
            <a:miter lim="400000"/>
          </a:ln>
        </p:spPr>
        <p:txBody>
          <a:bodyPr lIns="45719" rIns="45719"/>
          <a:lstStyle/>
          <a:p>
            <a:pPr/>
          </a:p>
        </p:txBody>
      </p:sp>
      <p:sp>
        <p:nvSpPr>
          <p:cNvPr id="125" name="Freeform 15"/>
          <p:cNvSpPr/>
          <p:nvPr/>
        </p:nvSpPr>
        <p:spPr>
          <a:xfrm>
            <a:off x="7907653" y="1519911"/>
            <a:ext cx="6991036" cy="15751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813" y="0"/>
                </a:moveTo>
                <a:lnTo>
                  <a:pt x="0" y="0"/>
                </a:lnTo>
                <a:lnTo>
                  <a:pt x="2438" y="9215"/>
                </a:lnTo>
                <a:cubicBezTo>
                  <a:pt x="2553" y="9650"/>
                  <a:pt x="2612" y="10226"/>
                  <a:pt x="2612" y="10800"/>
                </a:cubicBezTo>
                <a:cubicBezTo>
                  <a:pt x="2612" y="11374"/>
                  <a:pt x="2555" y="11944"/>
                  <a:pt x="2438" y="12385"/>
                </a:cubicBezTo>
                <a:lnTo>
                  <a:pt x="2" y="21600"/>
                </a:lnTo>
                <a:lnTo>
                  <a:pt x="18811" y="21600"/>
                </a:lnTo>
                <a:lnTo>
                  <a:pt x="21600" y="10800"/>
                </a:lnTo>
                <a:lnTo>
                  <a:pt x="18813" y="0"/>
                </a:lnTo>
                <a:close/>
              </a:path>
            </a:pathLst>
          </a:custGeom>
          <a:solidFill>
            <a:srgbClr val="1C5739"/>
          </a:solidFill>
          <a:ln w="12700">
            <a:miter lim="400000"/>
          </a:ln>
        </p:spPr>
        <p:txBody>
          <a:bodyPr lIns="45719" rIns="45719"/>
          <a:lstStyle/>
          <a:p>
            <a:pPr/>
          </a:p>
        </p:txBody>
      </p:sp>
      <p:sp>
        <p:nvSpPr>
          <p:cNvPr id="126" name="Freeform 17"/>
          <p:cNvSpPr/>
          <p:nvPr/>
        </p:nvSpPr>
        <p:spPr>
          <a:xfrm>
            <a:off x="10914563" y="3230389"/>
            <a:ext cx="1166981" cy="1929837"/>
          </a:xfrm>
          <a:custGeom>
            <a:avLst/>
            <a:gdLst/>
            <a:ahLst/>
            <a:cxnLst>
              <a:cxn ang="0">
                <a:pos x="wd2" y="hd2"/>
              </a:cxn>
              <a:cxn ang="5400000">
                <a:pos x="wd2" y="hd2"/>
              </a:cxn>
              <a:cxn ang="10800000">
                <a:pos x="wd2" y="hd2"/>
              </a:cxn>
              <a:cxn ang="16200000">
                <a:pos x="wd2" y="hd2"/>
              </a:cxn>
            </a:cxnLst>
            <a:rect l="0" t="0" r="r" b="b"/>
            <a:pathLst>
              <a:path w="21311" h="21250" fill="norm" stroke="1" extrusionOk="0">
                <a:moveTo>
                  <a:pt x="868" y="9354"/>
                </a:moveTo>
                <a:lnTo>
                  <a:pt x="15515" y="524"/>
                </a:lnTo>
                <a:cubicBezTo>
                  <a:pt x="16681" y="-174"/>
                  <a:pt x="18570" y="-174"/>
                  <a:pt x="19737" y="524"/>
                </a:cubicBezTo>
                <a:lnTo>
                  <a:pt x="21311" y="1473"/>
                </a:lnTo>
                <a:lnTo>
                  <a:pt x="8246" y="9354"/>
                </a:lnTo>
                <a:cubicBezTo>
                  <a:pt x="7080" y="10057"/>
                  <a:pt x="7080" y="11197"/>
                  <a:pt x="8246" y="11899"/>
                </a:cubicBezTo>
                <a:lnTo>
                  <a:pt x="21311" y="19774"/>
                </a:lnTo>
                <a:lnTo>
                  <a:pt x="19737" y="20724"/>
                </a:lnTo>
                <a:cubicBezTo>
                  <a:pt x="18570" y="21426"/>
                  <a:pt x="16681" y="21426"/>
                  <a:pt x="15515" y="20724"/>
                </a:cubicBezTo>
                <a:lnTo>
                  <a:pt x="868" y="11894"/>
                </a:lnTo>
                <a:cubicBezTo>
                  <a:pt x="-289" y="11192"/>
                  <a:pt x="-289" y="10058"/>
                  <a:pt x="868" y="9354"/>
                </a:cubicBezTo>
                <a:close/>
              </a:path>
            </a:pathLst>
          </a:custGeom>
          <a:solidFill>
            <a:srgbClr val="397D5A"/>
          </a:solidFill>
          <a:ln w="12700">
            <a:miter lim="400000"/>
          </a:ln>
        </p:spPr>
        <p:txBody>
          <a:bodyPr lIns="45719" rIns="45719"/>
          <a:lstStyle/>
          <a:p>
            <a:pPr/>
          </a:p>
        </p:txBody>
      </p:sp>
      <p:sp>
        <p:nvSpPr>
          <p:cNvPr id="127" name="Freeform 19"/>
          <p:cNvSpPr/>
          <p:nvPr/>
        </p:nvSpPr>
        <p:spPr>
          <a:xfrm>
            <a:off x="11601932" y="3883215"/>
            <a:ext cx="339447" cy="623838"/>
          </a:xfrm>
          <a:custGeom>
            <a:avLst/>
            <a:gdLst/>
            <a:ahLst/>
            <a:cxnLst>
              <a:cxn ang="0">
                <a:pos x="wd2" y="hd2"/>
              </a:cxn>
              <a:cxn ang="5400000">
                <a:pos x="wd2" y="hd2"/>
              </a:cxn>
              <a:cxn ang="10800000">
                <a:pos x="wd2" y="hd2"/>
              </a:cxn>
              <a:cxn ang="16200000">
                <a:pos x="wd2" y="hd2"/>
              </a:cxn>
            </a:cxnLst>
            <a:rect l="0" t="0" r="r" b="b"/>
            <a:pathLst>
              <a:path w="20430" h="19940" fill="norm" stroke="1" extrusionOk="0">
                <a:moveTo>
                  <a:pt x="3509" y="14458"/>
                </a:moveTo>
                <a:lnTo>
                  <a:pt x="12445" y="19207"/>
                </a:lnTo>
                <a:cubicBezTo>
                  <a:pt x="15389" y="20770"/>
                  <a:pt x="20430" y="19669"/>
                  <a:pt x="20430" y="17451"/>
                </a:cubicBezTo>
                <a:lnTo>
                  <a:pt x="20430" y="2489"/>
                </a:lnTo>
                <a:cubicBezTo>
                  <a:pt x="20430" y="271"/>
                  <a:pt x="15389" y="-830"/>
                  <a:pt x="12445" y="733"/>
                </a:cubicBezTo>
                <a:lnTo>
                  <a:pt x="3509" y="5482"/>
                </a:lnTo>
                <a:cubicBezTo>
                  <a:pt x="-1170" y="7967"/>
                  <a:pt x="-1170" y="11973"/>
                  <a:pt x="3509" y="14458"/>
                </a:cubicBezTo>
                <a:close/>
              </a:path>
            </a:pathLst>
          </a:custGeom>
          <a:solidFill>
            <a:srgbClr val="397D5A"/>
          </a:solidFill>
          <a:ln w="12700">
            <a:miter lim="400000"/>
          </a:ln>
        </p:spPr>
        <p:txBody>
          <a:bodyPr lIns="45719" rIns="45719"/>
          <a:lstStyle/>
          <a:p>
            <a:pPr/>
          </a:p>
        </p:txBody>
      </p:sp>
      <p:sp>
        <p:nvSpPr>
          <p:cNvPr id="128" name="Freeform 21"/>
          <p:cNvSpPr/>
          <p:nvPr/>
        </p:nvSpPr>
        <p:spPr>
          <a:xfrm>
            <a:off x="5048913" y="3407790"/>
            <a:ext cx="6586439" cy="15751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12" y="21600"/>
                </a:moveTo>
                <a:lnTo>
                  <a:pt x="21600" y="21600"/>
                </a:lnTo>
                <a:lnTo>
                  <a:pt x="19179" y="12385"/>
                </a:lnTo>
                <a:cubicBezTo>
                  <a:pt x="19064" y="11950"/>
                  <a:pt x="19005" y="11374"/>
                  <a:pt x="19005" y="10800"/>
                </a:cubicBezTo>
                <a:cubicBezTo>
                  <a:pt x="19005" y="10226"/>
                  <a:pt x="19063" y="9656"/>
                  <a:pt x="19179" y="9215"/>
                </a:cubicBezTo>
                <a:lnTo>
                  <a:pt x="21599" y="0"/>
                </a:lnTo>
                <a:lnTo>
                  <a:pt x="2812" y="0"/>
                </a:lnTo>
                <a:lnTo>
                  <a:pt x="0" y="10793"/>
                </a:lnTo>
                <a:lnTo>
                  <a:pt x="2812" y="21599"/>
                </a:lnTo>
                <a:close/>
              </a:path>
            </a:pathLst>
          </a:custGeom>
          <a:solidFill>
            <a:srgbClr val="397D5A"/>
          </a:solidFill>
          <a:ln w="12700">
            <a:miter lim="400000"/>
          </a:ln>
        </p:spPr>
        <p:txBody>
          <a:bodyPr lIns="45719" rIns="45719"/>
          <a:lstStyle/>
          <a:p>
            <a:pPr/>
          </a:p>
        </p:txBody>
      </p:sp>
      <p:sp>
        <p:nvSpPr>
          <p:cNvPr id="129" name="Freeform 23"/>
          <p:cNvSpPr/>
          <p:nvPr/>
        </p:nvSpPr>
        <p:spPr>
          <a:xfrm>
            <a:off x="7309181" y="5460063"/>
            <a:ext cx="1166880" cy="1929837"/>
          </a:xfrm>
          <a:custGeom>
            <a:avLst/>
            <a:gdLst/>
            <a:ahLst/>
            <a:cxnLst>
              <a:cxn ang="0">
                <a:pos x="wd2" y="hd2"/>
              </a:cxn>
              <a:cxn ang="5400000">
                <a:pos x="wd2" y="hd2"/>
              </a:cxn>
              <a:cxn ang="10800000">
                <a:pos x="wd2" y="hd2"/>
              </a:cxn>
              <a:cxn ang="16200000">
                <a:pos x="wd2" y="hd2"/>
              </a:cxn>
            </a:cxnLst>
            <a:rect l="0" t="0" r="r" b="b"/>
            <a:pathLst>
              <a:path w="21309" h="21250" fill="norm" stroke="1" extrusionOk="0">
                <a:moveTo>
                  <a:pt x="20433" y="11896"/>
                </a:moveTo>
                <a:lnTo>
                  <a:pt x="5793" y="20726"/>
                </a:lnTo>
                <a:cubicBezTo>
                  <a:pt x="4628" y="21424"/>
                  <a:pt x="2739" y="21424"/>
                  <a:pt x="1572" y="20726"/>
                </a:cubicBezTo>
                <a:lnTo>
                  <a:pt x="0" y="19777"/>
                </a:lnTo>
                <a:lnTo>
                  <a:pt x="13059" y="11896"/>
                </a:lnTo>
                <a:cubicBezTo>
                  <a:pt x="14224" y="11193"/>
                  <a:pt x="14224" y="10053"/>
                  <a:pt x="13059" y="9351"/>
                </a:cubicBezTo>
                <a:lnTo>
                  <a:pt x="0" y="1476"/>
                </a:lnTo>
                <a:lnTo>
                  <a:pt x="1574" y="526"/>
                </a:lnTo>
                <a:cubicBezTo>
                  <a:pt x="2739" y="-176"/>
                  <a:pt x="4628" y="-176"/>
                  <a:pt x="5794" y="526"/>
                </a:cubicBezTo>
                <a:lnTo>
                  <a:pt x="20435" y="9351"/>
                </a:lnTo>
                <a:cubicBezTo>
                  <a:pt x="21600" y="10053"/>
                  <a:pt x="21600" y="11193"/>
                  <a:pt x="20435" y="11896"/>
                </a:cubicBezTo>
                <a:close/>
              </a:path>
            </a:pathLst>
          </a:custGeom>
          <a:solidFill>
            <a:srgbClr val="1C5739"/>
          </a:solidFill>
          <a:ln w="12700">
            <a:miter lim="400000"/>
          </a:ln>
        </p:spPr>
        <p:txBody>
          <a:bodyPr lIns="45719" rIns="45719"/>
          <a:lstStyle/>
          <a:p>
            <a:pPr/>
          </a:p>
        </p:txBody>
      </p:sp>
      <p:sp>
        <p:nvSpPr>
          <p:cNvPr id="130" name="Freeform 25"/>
          <p:cNvSpPr/>
          <p:nvPr/>
        </p:nvSpPr>
        <p:spPr>
          <a:xfrm>
            <a:off x="7449560" y="6112787"/>
            <a:ext cx="339064" cy="623736"/>
          </a:xfrm>
          <a:custGeom>
            <a:avLst/>
            <a:gdLst/>
            <a:ahLst/>
            <a:cxnLst>
              <a:cxn ang="0">
                <a:pos x="wd2" y="hd2"/>
              </a:cxn>
              <a:cxn ang="5400000">
                <a:pos x="wd2" y="hd2"/>
              </a:cxn>
              <a:cxn ang="10800000">
                <a:pos x="wd2" y="hd2"/>
              </a:cxn>
              <a:cxn ang="16200000">
                <a:pos x="wd2" y="hd2"/>
              </a:cxn>
            </a:cxnLst>
            <a:rect l="0" t="0" r="r" b="b"/>
            <a:pathLst>
              <a:path w="20436" h="19939" fill="norm" stroke="1" extrusionOk="0">
                <a:moveTo>
                  <a:pt x="16945" y="5483"/>
                </a:moveTo>
                <a:lnTo>
                  <a:pt x="7996" y="734"/>
                </a:lnTo>
                <a:cubicBezTo>
                  <a:pt x="5048" y="-830"/>
                  <a:pt x="0" y="271"/>
                  <a:pt x="0" y="2489"/>
                </a:cubicBezTo>
                <a:lnTo>
                  <a:pt x="0" y="17451"/>
                </a:lnTo>
                <a:cubicBezTo>
                  <a:pt x="0" y="19669"/>
                  <a:pt x="5048" y="20770"/>
                  <a:pt x="7996" y="19206"/>
                </a:cubicBezTo>
                <a:lnTo>
                  <a:pt x="16945" y="14460"/>
                </a:lnTo>
                <a:cubicBezTo>
                  <a:pt x="21600" y="11975"/>
                  <a:pt x="21600" y="7955"/>
                  <a:pt x="16945" y="5483"/>
                </a:cubicBezTo>
                <a:close/>
              </a:path>
            </a:pathLst>
          </a:custGeom>
          <a:solidFill>
            <a:srgbClr val="1C5739"/>
          </a:solidFill>
          <a:ln w="12700">
            <a:miter lim="400000"/>
          </a:ln>
        </p:spPr>
        <p:txBody>
          <a:bodyPr lIns="45719" rIns="45719"/>
          <a:lstStyle/>
          <a:p>
            <a:pPr/>
          </a:p>
        </p:txBody>
      </p:sp>
      <p:sp>
        <p:nvSpPr>
          <p:cNvPr id="131" name="Freeform 27"/>
          <p:cNvSpPr/>
          <p:nvPr/>
        </p:nvSpPr>
        <p:spPr>
          <a:xfrm>
            <a:off x="7755734" y="5637362"/>
            <a:ext cx="7142956" cy="15751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815" y="0"/>
                </a:moveTo>
                <a:lnTo>
                  <a:pt x="0" y="0"/>
                </a:lnTo>
                <a:lnTo>
                  <a:pt x="2438" y="9215"/>
                </a:lnTo>
                <a:cubicBezTo>
                  <a:pt x="2553" y="9650"/>
                  <a:pt x="2612" y="10226"/>
                  <a:pt x="2612" y="10800"/>
                </a:cubicBezTo>
                <a:cubicBezTo>
                  <a:pt x="2612" y="11374"/>
                  <a:pt x="2555" y="11944"/>
                  <a:pt x="2438" y="12385"/>
                </a:cubicBezTo>
                <a:lnTo>
                  <a:pt x="2" y="21600"/>
                </a:lnTo>
                <a:lnTo>
                  <a:pt x="18814" y="21600"/>
                </a:lnTo>
                <a:lnTo>
                  <a:pt x="21600" y="10800"/>
                </a:lnTo>
                <a:lnTo>
                  <a:pt x="18815" y="0"/>
                </a:lnTo>
                <a:close/>
              </a:path>
            </a:pathLst>
          </a:custGeom>
          <a:solidFill>
            <a:srgbClr val="1C5739"/>
          </a:solidFill>
          <a:ln w="12700">
            <a:miter lim="400000"/>
          </a:ln>
        </p:spPr>
        <p:txBody>
          <a:bodyPr lIns="45719" rIns="45719"/>
          <a:lstStyle/>
          <a:p>
            <a:pPr/>
          </a:p>
        </p:txBody>
      </p:sp>
      <p:sp>
        <p:nvSpPr>
          <p:cNvPr id="132" name="Freeform 29"/>
          <p:cNvSpPr/>
          <p:nvPr/>
        </p:nvSpPr>
        <p:spPr>
          <a:xfrm>
            <a:off x="10762642" y="7347840"/>
            <a:ext cx="1166981" cy="1929837"/>
          </a:xfrm>
          <a:custGeom>
            <a:avLst/>
            <a:gdLst/>
            <a:ahLst/>
            <a:cxnLst>
              <a:cxn ang="0">
                <a:pos x="wd2" y="hd2"/>
              </a:cxn>
              <a:cxn ang="5400000">
                <a:pos x="wd2" y="hd2"/>
              </a:cxn>
              <a:cxn ang="10800000">
                <a:pos x="wd2" y="hd2"/>
              </a:cxn>
              <a:cxn ang="16200000">
                <a:pos x="wd2" y="hd2"/>
              </a:cxn>
            </a:cxnLst>
            <a:rect l="0" t="0" r="r" b="b"/>
            <a:pathLst>
              <a:path w="21311" h="21250" fill="norm" stroke="1" extrusionOk="0">
                <a:moveTo>
                  <a:pt x="868" y="9354"/>
                </a:moveTo>
                <a:lnTo>
                  <a:pt x="15515" y="524"/>
                </a:lnTo>
                <a:cubicBezTo>
                  <a:pt x="16681" y="-174"/>
                  <a:pt x="18570" y="-174"/>
                  <a:pt x="19737" y="524"/>
                </a:cubicBezTo>
                <a:lnTo>
                  <a:pt x="21311" y="1473"/>
                </a:lnTo>
                <a:lnTo>
                  <a:pt x="8246" y="9354"/>
                </a:lnTo>
                <a:cubicBezTo>
                  <a:pt x="7080" y="10057"/>
                  <a:pt x="7080" y="11197"/>
                  <a:pt x="8246" y="11899"/>
                </a:cubicBezTo>
                <a:lnTo>
                  <a:pt x="21311" y="19774"/>
                </a:lnTo>
                <a:lnTo>
                  <a:pt x="19737" y="20724"/>
                </a:lnTo>
                <a:cubicBezTo>
                  <a:pt x="18570" y="21426"/>
                  <a:pt x="16681" y="21426"/>
                  <a:pt x="15515" y="20724"/>
                </a:cubicBezTo>
                <a:lnTo>
                  <a:pt x="868" y="11894"/>
                </a:lnTo>
                <a:cubicBezTo>
                  <a:pt x="-289" y="11192"/>
                  <a:pt x="-289" y="10058"/>
                  <a:pt x="868" y="9354"/>
                </a:cubicBezTo>
                <a:close/>
              </a:path>
            </a:pathLst>
          </a:custGeom>
          <a:solidFill>
            <a:srgbClr val="397D5A"/>
          </a:solidFill>
          <a:ln w="12700">
            <a:miter lim="400000"/>
          </a:ln>
        </p:spPr>
        <p:txBody>
          <a:bodyPr lIns="45719" rIns="45719"/>
          <a:lstStyle/>
          <a:p>
            <a:pPr/>
          </a:p>
        </p:txBody>
      </p:sp>
      <p:sp>
        <p:nvSpPr>
          <p:cNvPr id="133" name="Freeform 31"/>
          <p:cNvSpPr/>
          <p:nvPr/>
        </p:nvSpPr>
        <p:spPr>
          <a:xfrm>
            <a:off x="11450012" y="8000666"/>
            <a:ext cx="339447" cy="623838"/>
          </a:xfrm>
          <a:custGeom>
            <a:avLst/>
            <a:gdLst/>
            <a:ahLst/>
            <a:cxnLst>
              <a:cxn ang="0">
                <a:pos x="wd2" y="hd2"/>
              </a:cxn>
              <a:cxn ang="5400000">
                <a:pos x="wd2" y="hd2"/>
              </a:cxn>
              <a:cxn ang="10800000">
                <a:pos x="wd2" y="hd2"/>
              </a:cxn>
              <a:cxn ang="16200000">
                <a:pos x="wd2" y="hd2"/>
              </a:cxn>
            </a:cxnLst>
            <a:rect l="0" t="0" r="r" b="b"/>
            <a:pathLst>
              <a:path w="20430" h="19940" fill="norm" stroke="1" extrusionOk="0">
                <a:moveTo>
                  <a:pt x="3509" y="14458"/>
                </a:moveTo>
                <a:lnTo>
                  <a:pt x="12445" y="19207"/>
                </a:lnTo>
                <a:cubicBezTo>
                  <a:pt x="15389" y="20770"/>
                  <a:pt x="20430" y="19669"/>
                  <a:pt x="20430" y="17451"/>
                </a:cubicBezTo>
                <a:lnTo>
                  <a:pt x="20430" y="2489"/>
                </a:lnTo>
                <a:cubicBezTo>
                  <a:pt x="20430" y="271"/>
                  <a:pt x="15389" y="-830"/>
                  <a:pt x="12445" y="733"/>
                </a:cubicBezTo>
                <a:lnTo>
                  <a:pt x="3509" y="5482"/>
                </a:lnTo>
                <a:cubicBezTo>
                  <a:pt x="-1170" y="7967"/>
                  <a:pt x="-1170" y="11973"/>
                  <a:pt x="3509" y="14458"/>
                </a:cubicBezTo>
                <a:close/>
              </a:path>
            </a:pathLst>
          </a:custGeom>
          <a:solidFill>
            <a:srgbClr val="397D5A"/>
          </a:solidFill>
          <a:ln w="12700">
            <a:miter lim="400000"/>
          </a:ln>
        </p:spPr>
        <p:txBody>
          <a:bodyPr lIns="45719" rIns="45719"/>
          <a:lstStyle/>
          <a:p>
            <a:pPr/>
          </a:p>
        </p:txBody>
      </p:sp>
      <p:sp>
        <p:nvSpPr>
          <p:cNvPr id="134" name="Freeform 33"/>
          <p:cNvSpPr/>
          <p:nvPr/>
        </p:nvSpPr>
        <p:spPr>
          <a:xfrm>
            <a:off x="5267449" y="7525240"/>
            <a:ext cx="6215983" cy="15751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11" y="21600"/>
                </a:moveTo>
                <a:lnTo>
                  <a:pt x="21600" y="21600"/>
                </a:lnTo>
                <a:lnTo>
                  <a:pt x="19171" y="12385"/>
                </a:lnTo>
                <a:cubicBezTo>
                  <a:pt x="19056" y="11950"/>
                  <a:pt x="18997" y="11374"/>
                  <a:pt x="18997" y="10800"/>
                </a:cubicBezTo>
                <a:cubicBezTo>
                  <a:pt x="18997" y="10226"/>
                  <a:pt x="19055" y="9656"/>
                  <a:pt x="19171" y="9215"/>
                </a:cubicBezTo>
                <a:lnTo>
                  <a:pt x="21599" y="0"/>
                </a:lnTo>
                <a:lnTo>
                  <a:pt x="2811" y="0"/>
                </a:lnTo>
                <a:lnTo>
                  <a:pt x="0" y="10793"/>
                </a:lnTo>
                <a:lnTo>
                  <a:pt x="2811" y="21599"/>
                </a:lnTo>
                <a:close/>
              </a:path>
            </a:pathLst>
          </a:custGeom>
          <a:solidFill>
            <a:srgbClr val="397D5A"/>
          </a:solidFill>
          <a:ln w="12700">
            <a:miter lim="400000"/>
          </a:ln>
        </p:spPr>
        <p:txBody>
          <a:bodyPr lIns="45719" rIns="45719"/>
          <a:lstStyle/>
          <a:p>
            <a:pPr/>
          </a:p>
        </p:txBody>
      </p:sp>
      <p:sp>
        <p:nvSpPr>
          <p:cNvPr id="135" name="Freeform 35"/>
          <p:cNvSpPr/>
          <p:nvPr/>
        </p:nvSpPr>
        <p:spPr>
          <a:xfrm>
            <a:off x="7600950" y="3600450"/>
            <a:ext cx="3086100" cy="3086100"/>
          </a:xfrm>
          <a:prstGeom prst="ellipse">
            <a:avLst/>
          </a:prstGeom>
          <a:solidFill>
            <a:srgbClr val="007A48"/>
          </a:solidFill>
          <a:ln w="12700">
            <a:miter lim="400000"/>
          </a:ln>
        </p:spPr>
        <p:txBody>
          <a:bodyPr lIns="45719" rIns="45719"/>
          <a:lstStyle/>
          <a:p>
            <a:pPr/>
          </a:p>
        </p:txBody>
      </p:sp>
      <p:sp>
        <p:nvSpPr>
          <p:cNvPr id="136" name="TextBox 37"/>
          <p:cNvSpPr txBox="1"/>
          <p:nvPr/>
        </p:nvSpPr>
        <p:spPr>
          <a:xfrm>
            <a:off x="1095768" y="866774"/>
            <a:ext cx="5605441" cy="100544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8200"/>
              </a:lnSpc>
              <a:defRPr spc="582" sz="5900">
                <a:solidFill>
                  <a:srgbClr val="FFFFFF"/>
                </a:solidFill>
                <a:latin typeface="Poppins"/>
                <a:ea typeface="Poppins"/>
                <a:cs typeface="Poppins"/>
                <a:sym typeface="Poppins"/>
              </a:defRPr>
            </a:lvl1pPr>
          </a:lstStyle>
          <a:p>
            <a:pPr/>
            <a:r>
              <a:t>Vision</a:t>
            </a:r>
          </a:p>
        </p:txBody>
      </p:sp>
      <p:sp>
        <p:nvSpPr>
          <p:cNvPr id="137" name="TextBox 38"/>
          <p:cNvSpPr txBox="1"/>
          <p:nvPr/>
        </p:nvSpPr>
        <p:spPr>
          <a:xfrm>
            <a:off x="6363363" y="1881047"/>
            <a:ext cx="979532" cy="73519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6000"/>
              </a:lnSpc>
              <a:defRPr spc="429" sz="4300">
                <a:solidFill>
                  <a:srgbClr val="231F20"/>
                </a:solidFill>
                <a:latin typeface="Poppins"/>
                <a:ea typeface="Poppins"/>
                <a:cs typeface="Poppins"/>
                <a:sym typeface="Poppins"/>
              </a:defRPr>
            </a:lvl1pPr>
          </a:lstStyle>
          <a:p>
            <a:pPr/>
            <a:r>
              <a:t>01</a:t>
            </a:r>
          </a:p>
        </p:txBody>
      </p:sp>
      <p:sp>
        <p:nvSpPr>
          <p:cNvPr id="138" name="TextBox 39"/>
          <p:cNvSpPr txBox="1"/>
          <p:nvPr/>
        </p:nvSpPr>
        <p:spPr>
          <a:xfrm>
            <a:off x="12079705" y="3743163"/>
            <a:ext cx="979532" cy="73519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6000"/>
              </a:lnSpc>
              <a:defRPr spc="429" sz="4300">
                <a:solidFill>
                  <a:srgbClr val="231F20"/>
                </a:solidFill>
                <a:latin typeface="Poppins"/>
                <a:ea typeface="Poppins"/>
                <a:cs typeface="Poppins"/>
                <a:sym typeface="Poppins"/>
              </a:defRPr>
            </a:lvl1pPr>
          </a:lstStyle>
          <a:p>
            <a:pPr/>
            <a:r>
              <a:t>02</a:t>
            </a:r>
          </a:p>
        </p:txBody>
      </p:sp>
      <p:sp>
        <p:nvSpPr>
          <p:cNvPr id="139" name="TextBox 40"/>
          <p:cNvSpPr txBox="1"/>
          <p:nvPr/>
        </p:nvSpPr>
        <p:spPr>
          <a:xfrm>
            <a:off x="6211442" y="5998497"/>
            <a:ext cx="979532" cy="73519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6000"/>
              </a:lnSpc>
              <a:defRPr spc="429" sz="4300">
                <a:solidFill>
                  <a:srgbClr val="231F20"/>
                </a:solidFill>
                <a:latin typeface="Poppins"/>
                <a:ea typeface="Poppins"/>
                <a:cs typeface="Poppins"/>
                <a:sym typeface="Poppins"/>
              </a:defRPr>
            </a:lvl1pPr>
          </a:lstStyle>
          <a:p>
            <a:pPr/>
            <a:r>
              <a:t>03</a:t>
            </a:r>
          </a:p>
        </p:txBody>
      </p:sp>
      <p:sp>
        <p:nvSpPr>
          <p:cNvPr id="140" name="TextBox 41"/>
          <p:cNvSpPr txBox="1"/>
          <p:nvPr/>
        </p:nvSpPr>
        <p:spPr>
          <a:xfrm>
            <a:off x="11927784" y="7860614"/>
            <a:ext cx="979532" cy="73519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6000"/>
              </a:lnSpc>
              <a:defRPr spc="429" sz="4300">
                <a:solidFill>
                  <a:srgbClr val="231F20"/>
                </a:solidFill>
                <a:latin typeface="Poppins"/>
                <a:ea typeface="Poppins"/>
                <a:cs typeface="Poppins"/>
                <a:sym typeface="Poppins"/>
              </a:defRPr>
            </a:lvl1pPr>
          </a:lstStyle>
          <a:p>
            <a:pPr/>
            <a:r>
              <a:t>04</a:t>
            </a:r>
          </a:p>
        </p:txBody>
      </p:sp>
      <p:sp>
        <p:nvSpPr>
          <p:cNvPr id="141" name="TextBox 42"/>
          <p:cNvSpPr txBox="1"/>
          <p:nvPr/>
        </p:nvSpPr>
        <p:spPr>
          <a:xfrm>
            <a:off x="1113972" y="1984849"/>
            <a:ext cx="3934943" cy="151269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2400"/>
              </a:lnSpc>
              <a:defRPr spc="174" sz="1700">
                <a:solidFill>
                  <a:srgbClr val="FFFFFF"/>
                </a:solidFill>
                <a:latin typeface="Open Sauce"/>
                <a:ea typeface="Open Sauce"/>
                <a:cs typeface="Open Sauce"/>
                <a:sym typeface="Open Sauce"/>
              </a:defRPr>
            </a:lvl1pPr>
          </a:lstStyle>
          <a:p>
            <a:pPr/>
            <a:r>
              <a:t>Introduce the Department. Provide a quick background and rationale. Briefly share its overall scope as well as expected outcomes.</a:t>
            </a:r>
          </a:p>
        </p:txBody>
      </p:sp>
      <p:sp>
        <p:nvSpPr>
          <p:cNvPr id="142" name="TextBox 43"/>
          <p:cNvSpPr txBox="1"/>
          <p:nvPr/>
        </p:nvSpPr>
        <p:spPr>
          <a:xfrm>
            <a:off x="8430327" y="1574584"/>
            <a:ext cx="5829723" cy="11339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000"/>
              </a:lnSpc>
              <a:defRPr b="1" sz="2300">
                <a:solidFill>
                  <a:srgbClr val="FFFFFF"/>
                </a:solidFill>
                <a:latin typeface="Open Sauce Bold"/>
                <a:ea typeface="Open Sauce Bold"/>
                <a:cs typeface="Open Sauce Bold"/>
                <a:sym typeface="Open Sauce Bold"/>
              </a:defRPr>
            </a:pPr>
            <a:r>
              <a:t>Aims to foster environmental awareness, education and action towards sustainability</a:t>
            </a:r>
            <a:r>
              <a:rPr b="0">
                <a:latin typeface="Open Sauce"/>
                <a:ea typeface="Open Sauce"/>
                <a:cs typeface="Open Sauce"/>
                <a:sym typeface="Open Sauce"/>
              </a:rPr>
              <a:t>. </a:t>
            </a:r>
          </a:p>
        </p:txBody>
      </p:sp>
      <p:sp>
        <p:nvSpPr>
          <p:cNvPr id="143" name="TextBox 44"/>
          <p:cNvSpPr txBox="1"/>
          <p:nvPr/>
        </p:nvSpPr>
        <p:spPr>
          <a:xfrm>
            <a:off x="5399475" y="3690267"/>
            <a:ext cx="6148647" cy="11695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100"/>
              </a:lnSpc>
              <a:defRPr b="1" sz="2300">
                <a:solidFill>
                  <a:srgbClr val="FFFFFF"/>
                </a:solidFill>
                <a:latin typeface="Open Sauce Bold"/>
                <a:ea typeface="Open Sauce Bold"/>
                <a:cs typeface="Open Sauce Bold"/>
                <a:sym typeface="Open Sauce Bold"/>
              </a:defRPr>
            </a:lvl1pPr>
          </a:lstStyle>
          <a:p>
            <a:pPr/>
            <a:r>
              <a:t>To develop skill, knowledge and changing attitude towards mindful consumption and conservation</a:t>
            </a:r>
          </a:p>
        </p:txBody>
      </p:sp>
      <p:sp>
        <p:nvSpPr>
          <p:cNvPr id="144" name="TextBox 45"/>
          <p:cNvSpPr txBox="1"/>
          <p:nvPr/>
        </p:nvSpPr>
        <p:spPr>
          <a:xfrm>
            <a:off x="8473798" y="5646594"/>
            <a:ext cx="5916665" cy="15632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100"/>
              </a:lnSpc>
              <a:defRPr b="1" sz="2300">
                <a:solidFill>
                  <a:srgbClr val="FFFFFF"/>
                </a:solidFill>
                <a:latin typeface="Open Sauce Bold"/>
                <a:ea typeface="Open Sauce Bold"/>
                <a:cs typeface="Open Sauce Bold"/>
                <a:sym typeface="Open Sauce Bold"/>
              </a:defRPr>
            </a:lvl1pPr>
          </a:lstStyle>
          <a:p>
            <a:pPr/>
            <a:r>
              <a:t>Providing scientific and practical understanding of Natural systems and challenges to make environmentally conscious citizens</a:t>
            </a:r>
          </a:p>
        </p:txBody>
      </p:sp>
      <p:sp>
        <p:nvSpPr>
          <p:cNvPr id="145" name="TextBox 46"/>
          <p:cNvSpPr txBox="1"/>
          <p:nvPr/>
        </p:nvSpPr>
        <p:spPr>
          <a:xfrm>
            <a:off x="5319252" y="7856195"/>
            <a:ext cx="6309091" cy="77583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100"/>
              </a:lnSpc>
              <a:defRPr b="1" sz="2300">
                <a:solidFill>
                  <a:srgbClr val="FFFFFF"/>
                </a:solidFill>
                <a:latin typeface="Open Sauce Bold"/>
                <a:ea typeface="Open Sauce Bold"/>
                <a:cs typeface="Open Sauce Bold"/>
                <a:sym typeface="Open Sauce Bold"/>
              </a:defRPr>
            </a:lvl1pPr>
          </a:lstStyle>
          <a:p>
            <a:pPr/>
            <a:r>
              <a:t>Encouraging values and ethics that support environmental conservation.</a:t>
            </a:r>
          </a:p>
        </p:txBody>
      </p:sp>
      <p:sp>
        <p:nvSpPr>
          <p:cNvPr id="146" name="TextBox 47"/>
          <p:cNvSpPr txBox="1"/>
          <p:nvPr/>
        </p:nvSpPr>
        <p:spPr>
          <a:xfrm>
            <a:off x="17258518" y="9210675"/>
            <a:ext cx="153964"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latin typeface="Canva Sans"/>
                <a:ea typeface="Canva Sans"/>
                <a:cs typeface="Canva Sans"/>
                <a:sym typeface="Canva Sans"/>
              </a:defRPr>
            </a:lvl1pPr>
          </a:lstStyle>
          <a:p>
            <a:pPr/>
            <a:r>
              <a:t>3</a:t>
            </a:r>
          </a:p>
        </p:txBody>
      </p:sp>
      <p:sp>
        <p:nvSpPr>
          <p:cNvPr id="147" name="TextBox 48"/>
          <p:cNvSpPr txBox="1"/>
          <p:nvPr/>
        </p:nvSpPr>
        <p:spPr>
          <a:xfrm>
            <a:off x="370108" y="7118012"/>
            <a:ext cx="3941713" cy="1356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600"/>
              </a:lnSpc>
              <a:defRPr b="1" sz="2600">
                <a:solidFill>
                  <a:srgbClr val="FFCB04"/>
                </a:solidFill>
                <a:latin typeface="Canva Sans Bold"/>
                <a:ea typeface="Canva Sans Bold"/>
                <a:cs typeface="Canva Sans Bold"/>
                <a:sym typeface="Canva Sans Bold"/>
              </a:defRPr>
            </a:pPr>
            <a:r>
              <a:t>To help the learners </a:t>
            </a:r>
          </a:p>
          <a:p>
            <a:pPr algn="ctr">
              <a:lnSpc>
                <a:spcPts val="3600"/>
              </a:lnSpc>
              <a:defRPr b="1" sz="2600">
                <a:solidFill>
                  <a:srgbClr val="FFCB04"/>
                </a:solidFill>
                <a:latin typeface="Canva Sans Bold"/>
                <a:ea typeface="Canva Sans Bold"/>
                <a:cs typeface="Canva Sans Bold"/>
                <a:sym typeface="Canva Sans Bold"/>
              </a:defRPr>
            </a:pPr>
            <a:r>
              <a:t>to protect the </a:t>
            </a:r>
          </a:p>
          <a:p>
            <a:pPr algn="ctr">
              <a:lnSpc>
                <a:spcPts val="3600"/>
              </a:lnSpc>
              <a:defRPr b="1" sz="2600">
                <a:solidFill>
                  <a:srgbClr val="FFCB04"/>
                </a:solidFill>
                <a:latin typeface="Canva Sans Bold"/>
                <a:ea typeface="Canva Sans Bold"/>
                <a:cs typeface="Canva Sans Bold"/>
                <a:sym typeface="Canva Sans Bold"/>
              </a:defRPr>
            </a:pPr>
            <a:r>
              <a:t>environment at any cost</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Freeform 2"/>
          <p:cNvSpPr/>
          <p:nvPr/>
        </p:nvSpPr>
        <p:spPr>
          <a:xfrm flipH="1" flipV="1">
            <a:off x="0" y="0"/>
            <a:ext cx="18288000" cy="10287000"/>
          </a:xfrm>
          <a:prstGeom prst="rect">
            <a:avLst/>
          </a:prstGeom>
          <a:blipFill>
            <a:blip r:embed="rId2"/>
            <a:stretch>
              <a:fillRect/>
            </a:stretch>
          </a:blipFill>
          <a:ln w="12700">
            <a:miter lim="400000"/>
          </a:ln>
        </p:spPr>
        <p:txBody>
          <a:bodyPr lIns="45719" rIns="45719"/>
          <a:lstStyle/>
          <a:p>
            <a:pPr/>
          </a:p>
        </p:txBody>
      </p:sp>
      <p:sp>
        <p:nvSpPr>
          <p:cNvPr id="150" name="Freeform 4"/>
          <p:cNvSpPr/>
          <p:nvPr/>
        </p:nvSpPr>
        <p:spPr>
          <a:xfrm>
            <a:off x="-528003" y="0"/>
            <a:ext cx="19048325" cy="3086100"/>
          </a:xfrm>
          <a:prstGeom prst="rect">
            <a:avLst/>
          </a:prstGeom>
          <a:solidFill>
            <a:srgbClr val="1C5739"/>
          </a:solidFill>
          <a:ln w="12700">
            <a:miter lim="400000"/>
          </a:ln>
        </p:spPr>
        <p:txBody>
          <a:bodyPr lIns="45719" rIns="45719"/>
          <a:lstStyle/>
          <a:p>
            <a:pPr/>
          </a:p>
        </p:txBody>
      </p:sp>
      <p:grpSp>
        <p:nvGrpSpPr>
          <p:cNvPr id="153" name="Group 6"/>
          <p:cNvGrpSpPr/>
          <p:nvPr/>
        </p:nvGrpSpPr>
        <p:grpSpPr>
          <a:xfrm>
            <a:off x="1376005" y="7967836"/>
            <a:ext cx="5645818" cy="1356258"/>
            <a:chOff x="0" y="0"/>
            <a:chExt cx="5645817" cy="1356257"/>
          </a:xfrm>
        </p:grpSpPr>
        <p:sp>
          <p:nvSpPr>
            <p:cNvPr id="151" name="Freeform 7"/>
            <p:cNvSpPr/>
            <p:nvPr/>
          </p:nvSpPr>
          <p:spPr>
            <a:xfrm>
              <a:off x="0" y="-1"/>
              <a:ext cx="5645818" cy="1356259"/>
            </a:xfrm>
            <a:prstGeom prst="rect">
              <a:avLst/>
            </a:prstGeom>
            <a:solidFill>
              <a:srgbClr val="397D5A"/>
            </a:solidFill>
            <a:ln w="12700" cap="flat">
              <a:noFill/>
              <a:miter lim="400000"/>
            </a:ln>
            <a:effectLst/>
          </p:spPr>
          <p:txBody>
            <a:bodyPr wrap="square" lIns="45719" tIns="45719" rIns="45719" bIns="45719" numCol="1" anchor="t">
              <a:noAutofit/>
            </a:bodyPr>
            <a:lstStyle/>
            <a:p>
              <a:pPr/>
            </a:p>
          </p:txBody>
        </p:sp>
        <p:sp>
          <p:nvSpPr>
            <p:cNvPr id="152" name="TextBox 8"/>
            <p:cNvSpPr txBox="1"/>
            <p:nvPr/>
          </p:nvSpPr>
          <p:spPr>
            <a:xfrm>
              <a:off x="0" y="2930"/>
              <a:ext cx="5645814" cy="12057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14300" tIns="114300" rIns="114300" bIns="114300" numCol="1" anchor="ctr">
              <a:spAutoFit/>
            </a:bodyPr>
            <a:lstStyle>
              <a:lvl1pPr algn="ctr">
                <a:lnSpc>
                  <a:spcPts val="2600"/>
                </a:lnSpc>
                <a:defRPr b="1" i="1" spc="18">
                  <a:solidFill>
                    <a:srgbClr val="FFFFFF"/>
                  </a:solidFill>
                  <a:latin typeface="Open Sauce Bold Italics"/>
                  <a:ea typeface="Open Sauce Bold Italics"/>
                  <a:cs typeface="Open Sauce Bold Italics"/>
                  <a:sym typeface="Open Sauce Bold Italics"/>
                </a:defRPr>
              </a:lvl1pPr>
            </a:lstStyle>
            <a:p>
              <a:pPr/>
              <a:r>
                <a:t>Specialization in Microbial ecology, Limnology, Wastewater treatment by Aquaculture, Bioremediation</a:t>
              </a:r>
            </a:p>
          </p:txBody>
        </p:sp>
      </p:grpSp>
      <p:grpSp>
        <p:nvGrpSpPr>
          <p:cNvPr id="156" name="Group 9"/>
          <p:cNvGrpSpPr/>
          <p:nvPr/>
        </p:nvGrpSpPr>
        <p:grpSpPr>
          <a:xfrm>
            <a:off x="10874489" y="7902043"/>
            <a:ext cx="5483888" cy="1356258"/>
            <a:chOff x="0" y="0"/>
            <a:chExt cx="5483886" cy="1356257"/>
          </a:xfrm>
        </p:grpSpPr>
        <p:sp>
          <p:nvSpPr>
            <p:cNvPr id="154" name="Freeform 10"/>
            <p:cNvSpPr/>
            <p:nvPr/>
          </p:nvSpPr>
          <p:spPr>
            <a:xfrm>
              <a:off x="-1" y="-1"/>
              <a:ext cx="5483888" cy="1356259"/>
            </a:xfrm>
            <a:prstGeom prst="rect">
              <a:avLst/>
            </a:prstGeom>
            <a:solidFill>
              <a:srgbClr val="397D5A"/>
            </a:solidFill>
            <a:ln w="12700" cap="flat">
              <a:noFill/>
              <a:miter lim="400000"/>
            </a:ln>
            <a:effectLst/>
          </p:spPr>
          <p:txBody>
            <a:bodyPr wrap="square" lIns="45719" tIns="45719" rIns="45719" bIns="45719" numCol="1" anchor="t">
              <a:noAutofit/>
            </a:bodyPr>
            <a:lstStyle/>
            <a:p>
              <a:pPr/>
            </a:p>
          </p:txBody>
        </p:sp>
        <p:sp>
          <p:nvSpPr>
            <p:cNvPr id="155" name="TextBox 11"/>
            <p:cNvSpPr txBox="1"/>
            <p:nvPr/>
          </p:nvSpPr>
          <p:spPr>
            <a:xfrm>
              <a:off x="0" y="333130"/>
              <a:ext cx="5483887" cy="5453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14300" tIns="114300" rIns="114300" bIns="114300" numCol="1" anchor="ctr">
              <a:spAutoFit/>
            </a:bodyPr>
            <a:lstStyle>
              <a:lvl1pPr algn="ctr">
                <a:lnSpc>
                  <a:spcPts val="2600"/>
                </a:lnSpc>
                <a:defRPr b="1" i="1" spc="18">
                  <a:solidFill>
                    <a:srgbClr val="FFFFFF"/>
                  </a:solidFill>
                  <a:latin typeface="Open Sauce Bold Italics"/>
                  <a:ea typeface="Open Sauce Bold Italics"/>
                  <a:cs typeface="Open Sauce Bold Italics"/>
                  <a:sym typeface="Open Sauce Bold Italics"/>
                </a:defRPr>
              </a:lvl1pPr>
            </a:lstStyle>
            <a:p>
              <a:pPr/>
              <a:r>
                <a:t>Specialization in Renewable Energy</a:t>
              </a:r>
            </a:p>
          </p:txBody>
        </p:sp>
      </p:grpSp>
      <p:sp>
        <p:nvSpPr>
          <p:cNvPr id="157" name="Freeform 12"/>
          <p:cNvSpPr/>
          <p:nvPr/>
        </p:nvSpPr>
        <p:spPr>
          <a:xfrm>
            <a:off x="15408481" y="-2153154"/>
            <a:ext cx="4116356" cy="4116357"/>
          </a:xfrm>
          <a:prstGeom prst="rect">
            <a:avLst/>
          </a:prstGeom>
          <a:blipFill>
            <a:blip r:embed="rId3"/>
            <a:stretch>
              <a:fillRect/>
            </a:stretch>
          </a:blipFill>
          <a:ln w="12700">
            <a:miter lim="400000"/>
          </a:ln>
        </p:spPr>
        <p:txBody>
          <a:bodyPr lIns="45719" rIns="45719"/>
          <a:lstStyle/>
          <a:p>
            <a:pPr/>
          </a:p>
        </p:txBody>
      </p:sp>
      <p:sp>
        <p:nvSpPr>
          <p:cNvPr id="158" name="Freeform 13"/>
          <p:cNvSpPr/>
          <p:nvPr/>
        </p:nvSpPr>
        <p:spPr>
          <a:xfrm>
            <a:off x="-2602379" y="0"/>
            <a:ext cx="3256088" cy="3256087"/>
          </a:xfrm>
          <a:prstGeom prst="rect">
            <a:avLst/>
          </a:prstGeom>
          <a:blipFill>
            <a:blip r:embed="rId3"/>
            <a:stretch>
              <a:fillRect/>
            </a:stretch>
          </a:blipFill>
          <a:ln w="12700">
            <a:miter lim="400000"/>
          </a:ln>
        </p:spPr>
        <p:txBody>
          <a:bodyPr lIns="45719" rIns="45719"/>
          <a:lstStyle/>
          <a:p>
            <a:pPr/>
          </a:p>
        </p:txBody>
      </p:sp>
      <p:sp>
        <p:nvSpPr>
          <p:cNvPr id="159" name="Freeform 14"/>
          <p:cNvSpPr/>
          <p:nvPr/>
        </p:nvSpPr>
        <p:spPr>
          <a:xfrm>
            <a:off x="1376005" y="4660296"/>
            <a:ext cx="7767995" cy="2234304"/>
          </a:xfrm>
          <a:prstGeom prst="rect">
            <a:avLst/>
          </a:prstGeom>
          <a:blipFill>
            <a:blip r:embed="rId4"/>
            <a:stretch>
              <a:fillRect/>
            </a:stretch>
          </a:blipFill>
          <a:ln w="12700">
            <a:miter lim="400000"/>
          </a:ln>
        </p:spPr>
        <p:txBody>
          <a:bodyPr lIns="45719" rIns="45719"/>
          <a:lstStyle/>
          <a:p>
            <a:pPr/>
          </a:p>
        </p:txBody>
      </p:sp>
      <p:sp>
        <p:nvSpPr>
          <p:cNvPr id="160" name="Freeform 15"/>
          <p:cNvSpPr/>
          <p:nvPr/>
        </p:nvSpPr>
        <p:spPr>
          <a:xfrm>
            <a:off x="9625501" y="4660296"/>
            <a:ext cx="7148952" cy="2234304"/>
          </a:xfrm>
          <a:prstGeom prst="rect">
            <a:avLst/>
          </a:prstGeom>
          <a:blipFill>
            <a:blip r:embed="rId5"/>
            <a:stretch>
              <a:fillRect/>
            </a:stretch>
          </a:blipFill>
          <a:ln w="12700">
            <a:miter lim="400000"/>
          </a:ln>
        </p:spPr>
        <p:txBody>
          <a:bodyPr lIns="45719" rIns="45719"/>
          <a:lstStyle/>
          <a:p>
            <a:pPr/>
          </a:p>
        </p:txBody>
      </p:sp>
      <p:sp>
        <p:nvSpPr>
          <p:cNvPr id="161" name="TextBox 16"/>
          <p:cNvSpPr txBox="1"/>
          <p:nvPr/>
        </p:nvSpPr>
        <p:spPr>
          <a:xfrm>
            <a:off x="3690980" y="1156086"/>
            <a:ext cx="10713643" cy="132509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0800"/>
              </a:lnSpc>
              <a:defRPr spc="773" sz="7800">
                <a:solidFill>
                  <a:srgbClr val="FFFFFF"/>
                </a:solidFill>
                <a:latin typeface="Poppins"/>
                <a:ea typeface="Poppins"/>
                <a:cs typeface="Poppins"/>
                <a:sym typeface="Poppins"/>
              </a:defRPr>
            </a:lvl1pPr>
          </a:lstStyle>
          <a:p>
            <a:pPr/>
            <a:r>
              <a:t>Total faculties(2)</a:t>
            </a:r>
          </a:p>
        </p:txBody>
      </p:sp>
      <p:sp>
        <p:nvSpPr>
          <p:cNvPr id="162" name="TextBox 17"/>
          <p:cNvSpPr txBox="1"/>
          <p:nvPr/>
        </p:nvSpPr>
        <p:spPr>
          <a:xfrm>
            <a:off x="17258518" y="9210675"/>
            <a:ext cx="153964"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latin typeface="Canva Sans"/>
                <a:ea typeface="Canva Sans"/>
                <a:cs typeface="Canva Sans"/>
                <a:sym typeface="Canva Sans"/>
              </a:defRPr>
            </a:lvl1pPr>
          </a:lstStyle>
          <a:p>
            <a:pPr/>
            <a:r>
              <a:t>4</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C5739"/>
        </a:solidFill>
      </p:bgPr>
    </p:bg>
    <p:spTree>
      <p:nvGrpSpPr>
        <p:cNvPr id="1" name=""/>
        <p:cNvGrpSpPr/>
        <p:nvPr/>
      </p:nvGrpSpPr>
      <p:grpSpPr>
        <a:xfrm>
          <a:off x="0" y="0"/>
          <a:ext cx="0" cy="0"/>
          <a:chOff x="0" y="0"/>
          <a:chExt cx="0" cy="0"/>
        </a:xfrm>
      </p:grpSpPr>
      <p:sp>
        <p:nvSpPr>
          <p:cNvPr id="164" name="TextBox 2"/>
          <p:cNvSpPr txBox="1"/>
          <p:nvPr/>
        </p:nvSpPr>
        <p:spPr>
          <a:xfrm>
            <a:off x="2974764" y="705116"/>
            <a:ext cx="11083591" cy="49110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4000"/>
              </a:lnSpc>
              <a:defRPr spc="285" sz="2900">
                <a:solidFill>
                  <a:srgbClr val="FFFFFF"/>
                </a:solidFill>
                <a:latin typeface="Poppins"/>
                <a:ea typeface="Poppins"/>
                <a:cs typeface="Poppins"/>
                <a:sym typeface="Poppins"/>
              </a:defRPr>
            </a:lvl1pPr>
          </a:lstStyle>
          <a:p>
            <a:pPr/>
            <a:r>
              <a:t>H-index of the Department </a:t>
            </a:r>
          </a:p>
        </p:txBody>
      </p:sp>
      <p:sp>
        <p:nvSpPr>
          <p:cNvPr id="165" name="TextBox 3"/>
          <p:cNvSpPr txBox="1"/>
          <p:nvPr/>
        </p:nvSpPr>
        <p:spPr>
          <a:xfrm>
            <a:off x="3837180" y="1485977"/>
            <a:ext cx="8585981" cy="52742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4300"/>
              </a:lnSpc>
              <a:defRPr spc="309" sz="3100">
                <a:solidFill>
                  <a:srgbClr val="F5FFF5"/>
                </a:solidFill>
                <a:latin typeface="Open Sauce"/>
                <a:ea typeface="Open Sauce"/>
                <a:cs typeface="Open Sauce"/>
                <a:sym typeface="Open Sauce"/>
              </a:defRPr>
            </a:lvl1pPr>
          </a:lstStyle>
          <a:p>
            <a:pPr/>
            <a:r>
              <a:t>Students Intake= 1100-1500</a:t>
            </a:r>
          </a:p>
        </p:txBody>
      </p:sp>
      <p:graphicFrame>
        <p:nvGraphicFramePr>
          <p:cNvPr id="166" name="Table 4"/>
          <p:cNvGraphicFramePr/>
          <p:nvPr/>
        </p:nvGraphicFramePr>
        <p:xfrm>
          <a:off x="1804641" y="3024445"/>
          <a:ext cx="15090319" cy="663797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809626"/>
                <a:gridCol w="3065574"/>
                <a:gridCol w="3958559"/>
                <a:gridCol w="3088916"/>
                <a:gridCol w="3167642"/>
              </a:tblGrid>
              <a:tr h="1236851">
                <a:tc>
                  <a:txBody>
                    <a:bodyPr/>
                    <a:lstStyle/>
                    <a:p>
                      <a:pPr algn="l">
                        <a:defRPr sz="1800"/>
                      </a:pPr>
                    </a:p>
                  </a:txBody>
                  <a:tcPr marL="190500" marR="190500" marT="190500" marB="190500" anchor="ctr" anchorCtr="0" horzOverflow="overflow">
                    <a:lnL w="38100">
                      <a:solidFill>
                        <a:srgbClr val="FF9999"/>
                      </a:solidFill>
                    </a:lnL>
                    <a:lnR w="38100">
                      <a:solidFill>
                        <a:srgbClr val="FF9999"/>
                      </a:solidFill>
                    </a:lnR>
                    <a:lnT w="38100">
                      <a:solidFill>
                        <a:srgbClr val="FF9999"/>
                      </a:solidFill>
                    </a:lnT>
                    <a:lnB w="38100">
                      <a:solidFill>
                        <a:srgbClr val="FF9999"/>
                      </a:solidFill>
                    </a:lnB>
                    <a:solidFill>
                      <a:srgbClr val="FFCDCD"/>
                    </a:solidFill>
                  </a:tcPr>
                </a:tc>
                <a:tc>
                  <a:txBody>
                    <a:bodyPr/>
                    <a:lstStyle/>
                    <a:p>
                      <a:pPr algn="ctr">
                        <a:lnSpc>
                          <a:spcPts val="2800"/>
                        </a:lnSpc>
                        <a:defRPr sz="1800"/>
                      </a:pPr>
                      <a:r>
                        <a:rPr b="1" sz="2000">
                          <a:latin typeface="Open Sauce Bold"/>
                          <a:ea typeface="Open Sauce Bold"/>
                          <a:cs typeface="Open Sauce Bold"/>
                          <a:sym typeface="Open Sauce Bold"/>
                        </a:rPr>
                        <a:t>I st sem</a:t>
                      </a:r>
                    </a:p>
                  </a:txBody>
                  <a:tcPr marL="190500" marR="190500" marT="190500" marB="190500" anchor="ctr" anchorCtr="0" horzOverflow="overflow">
                    <a:lnL w="38100">
                      <a:solidFill>
                        <a:srgbClr val="FF9999"/>
                      </a:solidFill>
                    </a:lnL>
                    <a:lnR w="38100">
                      <a:solidFill>
                        <a:srgbClr val="FF9999"/>
                      </a:solidFill>
                    </a:lnR>
                    <a:lnT w="38100">
                      <a:solidFill>
                        <a:srgbClr val="FF9999"/>
                      </a:solidFill>
                    </a:lnT>
                    <a:lnB w="38100">
                      <a:solidFill>
                        <a:srgbClr val="FF9999"/>
                      </a:solidFill>
                    </a:lnB>
                    <a:solidFill>
                      <a:srgbClr val="FFCDCD"/>
                    </a:solidFill>
                  </a:tcPr>
                </a:tc>
                <a:tc>
                  <a:txBody>
                    <a:bodyPr/>
                    <a:lstStyle/>
                    <a:p>
                      <a:pPr algn="ctr">
                        <a:lnSpc>
                          <a:spcPts val="2800"/>
                        </a:lnSpc>
                        <a:defRPr sz="1800"/>
                      </a:pPr>
                      <a:r>
                        <a:rPr b="1" sz="2000">
                          <a:latin typeface="Open Sauce Bold"/>
                          <a:ea typeface="Open Sauce Bold"/>
                          <a:cs typeface="Open Sauce Bold"/>
                          <a:sym typeface="Open Sauce Bold"/>
                        </a:rPr>
                        <a:t>IInd sem</a:t>
                      </a:r>
                    </a:p>
                  </a:txBody>
                  <a:tcPr marL="190500" marR="190500" marT="190500" marB="190500" anchor="ctr" anchorCtr="0" horzOverflow="overflow">
                    <a:lnL w="38100">
                      <a:solidFill>
                        <a:srgbClr val="FF9999"/>
                      </a:solidFill>
                    </a:lnL>
                    <a:lnR w="38100">
                      <a:solidFill>
                        <a:srgbClr val="FF9999"/>
                      </a:solidFill>
                    </a:lnR>
                    <a:lnT w="38100">
                      <a:solidFill>
                        <a:srgbClr val="FF9999"/>
                      </a:solidFill>
                    </a:lnT>
                    <a:lnB w="38100">
                      <a:solidFill>
                        <a:srgbClr val="FF9999"/>
                      </a:solidFill>
                    </a:lnB>
                    <a:solidFill>
                      <a:srgbClr val="FFCDCD"/>
                    </a:solidFill>
                  </a:tcPr>
                </a:tc>
                <a:tc>
                  <a:txBody>
                    <a:bodyPr/>
                    <a:lstStyle/>
                    <a:p>
                      <a:pPr algn="ctr">
                        <a:lnSpc>
                          <a:spcPts val="2800"/>
                        </a:lnSpc>
                        <a:defRPr sz="1800"/>
                      </a:pPr>
                      <a:r>
                        <a:rPr b="1" sz="2000">
                          <a:latin typeface="Open Sauce Bold"/>
                          <a:ea typeface="Open Sauce Bold"/>
                          <a:cs typeface="Open Sauce Bold"/>
                          <a:sym typeface="Open Sauce Bold"/>
                        </a:rPr>
                        <a:t>IIIrd sem</a:t>
                      </a:r>
                    </a:p>
                  </a:txBody>
                  <a:tcPr marL="190500" marR="190500" marT="190500" marB="190500" anchor="ctr" anchorCtr="0" horzOverflow="overflow">
                    <a:lnL w="38100">
                      <a:solidFill>
                        <a:srgbClr val="FF9999"/>
                      </a:solidFill>
                    </a:lnL>
                    <a:lnR w="38100">
                      <a:solidFill>
                        <a:srgbClr val="FF9999"/>
                      </a:solidFill>
                    </a:lnR>
                    <a:lnT w="38100">
                      <a:solidFill>
                        <a:srgbClr val="FF9999"/>
                      </a:solidFill>
                    </a:lnT>
                    <a:lnB w="38100">
                      <a:solidFill>
                        <a:srgbClr val="FF9999"/>
                      </a:solidFill>
                    </a:lnB>
                    <a:solidFill>
                      <a:srgbClr val="FFCDCD"/>
                    </a:solidFill>
                  </a:tcPr>
                </a:tc>
                <a:tc>
                  <a:txBody>
                    <a:bodyPr/>
                    <a:lstStyle/>
                    <a:p>
                      <a:pPr algn="ctr">
                        <a:lnSpc>
                          <a:spcPts val="2800"/>
                        </a:lnSpc>
                        <a:defRPr sz="1800"/>
                      </a:pPr>
                      <a:r>
                        <a:rPr b="1" sz="2000">
                          <a:latin typeface="Open Sauce Bold"/>
                          <a:ea typeface="Open Sauce Bold"/>
                          <a:cs typeface="Open Sauce Bold"/>
                          <a:sym typeface="Open Sauce Bold"/>
                        </a:rPr>
                        <a:t>IV sem</a:t>
                      </a:r>
                    </a:p>
                  </a:txBody>
                  <a:tcPr marL="190500" marR="190500" marT="190500" marB="190500" anchor="ctr" anchorCtr="0" horzOverflow="overflow">
                    <a:lnL w="38100">
                      <a:solidFill>
                        <a:srgbClr val="FF9999"/>
                      </a:solidFill>
                    </a:lnL>
                    <a:lnR w="38100">
                      <a:solidFill>
                        <a:srgbClr val="FF9999"/>
                      </a:solidFill>
                    </a:lnR>
                    <a:lnT w="38100">
                      <a:solidFill>
                        <a:srgbClr val="FF9999"/>
                      </a:solidFill>
                    </a:lnT>
                    <a:lnB w="38100">
                      <a:solidFill>
                        <a:srgbClr val="FF9999"/>
                      </a:solidFill>
                    </a:lnB>
                    <a:solidFill>
                      <a:srgbClr val="FFCDCD"/>
                    </a:solidFill>
                  </a:tcPr>
                </a:tc>
              </a:tr>
              <a:tr h="2567436">
                <a:tc>
                  <a:txBody>
                    <a:bodyPr/>
                    <a:lstStyle/>
                    <a:p>
                      <a:pPr algn="ctr">
                        <a:lnSpc>
                          <a:spcPts val="3500"/>
                        </a:lnSpc>
                        <a:defRPr sz="1800"/>
                      </a:pPr>
                      <a:r>
                        <a:rPr b="1" sz="2500">
                          <a:solidFill>
                            <a:srgbClr val="FFFFFF"/>
                          </a:solidFill>
                          <a:latin typeface="Open Sauce Bold"/>
                          <a:ea typeface="Open Sauce Bold"/>
                          <a:cs typeface="Open Sauce Bold"/>
                          <a:sym typeface="Open Sauce Bold"/>
                        </a:rPr>
                        <a:t>Courses</a:t>
                      </a:r>
                    </a:p>
                  </a:txBody>
                  <a:tcPr marL="190500" marR="190500" marT="190500" marB="190500" anchor="ctr" anchorCtr="0" horzOverflow="overflow">
                    <a:lnL w="38100">
                      <a:solidFill>
                        <a:srgbClr val="FF9999"/>
                      </a:solidFill>
                    </a:lnL>
                    <a:lnR w="38100">
                      <a:solidFill>
                        <a:srgbClr val="FF9999"/>
                      </a:solidFill>
                    </a:lnR>
                    <a:lnT w="38100">
                      <a:solidFill>
                        <a:srgbClr val="FF9999"/>
                      </a:solidFill>
                    </a:lnT>
                    <a:lnB w="38100">
                      <a:solidFill>
                        <a:srgbClr val="FF9999"/>
                      </a:solidFill>
                    </a:lnB>
                    <a:noFill/>
                  </a:tcPr>
                </a:tc>
                <a:tc>
                  <a:txBody>
                    <a:bodyPr/>
                    <a:lstStyle/>
                    <a:p>
                      <a:pPr algn="ctr">
                        <a:lnSpc>
                          <a:spcPts val="2800"/>
                        </a:lnSpc>
                        <a:defRPr sz="2000">
                          <a:solidFill>
                            <a:srgbClr val="FFFFFF"/>
                          </a:solidFill>
                          <a:latin typeface="Open Sauce"/>
                          <a:ea typeface="Open Sauce"/>
                          <a:cs typeface="Open Sauce"/>
                          <a:sym typeface="Open Sauce"/>
                        </a:defRPr>
                      </a:pPr>
                      <a:r>
                        <a:t>B Com Hons</a:t>
                      </a:r>
                      <a:endParaRPr sz="1100"/>
                    </a:p>
                    <a:p>
                      <a:pPr algn="ctr">
                        <a:lnSpc>
                          <a:spcPts val="2800"/>
                        </a:lnSpc>
                        <a:defRPr sz="2000">
                          <a:solidFill>
                            <a:srgbClr val="FFFFFF"/>
                          </a:solidFill>
                          <a:latin typeface="Open Sauce"/>
                          <a:ea typeface="Open Sauce"/>
                          <a:cs typeface="Open Sauce"/>
                          <a:sym typeface="Open Sauce"/>
                        </a:defRPr>
                      </a:pPr>
                      <a:r>
                        <a:t>B Com Prog</a:t>
                      </a:r>
                    </a:p>
                    <a:p>
                      <a:pPr algn="ctr">
                        <a:lnSpc>
                          <a:spcPts val="2800"/>
                        </a:lnSpc>
                        <a:defRPr sz="2000">
                          <a:solidFill>
                            <a:srgbClr val="FFFFFF"/>
                          </a:solidFill>
                          <a:latin typeface="Open Sauce"/>
                          <a:ea typeface="Open Sauce"/>
                          <a:cs typeface="Open Sauce"/>
                          <a:sym typeface="Open Sauce"/>
                        </a:defRPr>
                      </a:pPr>
                      <a:r>
                        <a:t>BA Hons. Hindi</a:t>
                      </a:r>
                    </a:p>
                    <a:p>
                      <a:pPr algn="ctr">
                        <a:lnSpc>
                          <a:spcPts val="2800"/>
                        </a:lnSpc>
                        <a:defRPr sz="2000">
                          <a:solidFill>
                            <a:srgbClr val="FFFFFF"/>
                          </a:solidFill>
                          <a:latin typeface="Open Sauce"/>
                          <a:ea typeface="Open Sauce"/>
                          <a:cs typeface="Open Sauce"/>
                          <a:sym typeface="Open Sauce"/>
                        </a:defRPr>
                      </a:pPr>
                      <a:r>
                        <a:t>BA Hons. Sanskrit </a:t>
                      </a:r>
                    </a:p>
                    <a:p>
                      <a:pPr algn="ctr">
                        <a:lnSpc>
                          <a:spcPts val="2800"/>
                        </a:lnSpc>
                        <a:defRPr sz="2000">
                          <a:solidFill>
                            <a:srgbClr val="FFFFFF"/>
                          </a:solidFill>
                          <a:latin typeface="Open Sauce"/>
                          <a:ea typeface="Open Sauce"/>
                          <a:cs typeface="Open Sauce"/>
                          <a:sym typeface="Open Sauce"/>
                        </a:defRPr>
                      </a:pPr>
                      <a:r>
                        <a:t>BA Hons Journalism</a:t>
                      </a:r>
                    </a:p>
                    <a:p>
                      <a:pPr algn="ctr">
                        <a:lnSpc>
                          <a:spcPts val="2800"/>
                        </a:lnSpc>
                        <a:defRPr sz="2000">
                          <a:solidFill>
                            <a:srgbClr val="FFFFFF"/>
                          </a:solidFill>
                          <a:latin typeface="Open Sauce"/>
                          <a:ea typeface="Open Sauce"/>
                          <a:cs typeface="Open Sauce"/>
                          <a:sym typeface="Open Sauce"/>
                        </a:defRPr>
                      </a:pPr>
                      <a:r>
                        <a:t>BA Hons. Sociology</a:t>
                      </a:r>
                    </a:p>
                  </a:txBody>
                  <a:tcPr marL="190500" marR="190500" marT="190500" marB="190500" anchor="ctr" anchorCtr="0" horzOverflow="overflow">
                    <a:lnL w="38100">
                      <a:solidFill>
                        <a:srgbClr val="FF9999"/>
                      </a:solidFill>
                    </a:lnL>
                    <a:lnR w="38100">
                      <a:solidFill>
                        <a:srgbClr val="FF9999"/>
                      </a:solidFill>
                    </a:lnR>
                    <a:lnT w="38100">
                      <a:solidFill>
                        <a:srgbClr val="FF9999"/>
                      </a:solidFill>
                    </a:lnT>
                    <a:lnB w="38100">
                      <a:solidFill>
                        <a:srgbClr val="FF9999"/>
                      </a:solidFill>
                    </a:lnB>
                    <a:noFill/>
                  </a:tcPr>
                </a:tc>
                <a:tc>
                  <a:txBody>
                    <a:bodyPr/>
                    <a:lstStyle/>
                    <a:p>
                      <a:pPr algn="ctr">
                        <a:lnSpc>
                          <a:spcPts val="2800"/>
                        </a:lnSpc>
                        <a:defRPr sz="2000">
                          <a:solidFill>
                            <a:srgbClr val="FFFFFF"/>
                          </a:solidFill>
                          <a:latin typeface="Open Sauce"/>
                          <a:ea typeface="Open Sauce"/>
                          <a:cs typeface="Open Sauce"/>
                          <a:sym typeface="Open Sauce"/>
                        </a:defRPr>
                      </a:pPr>
                      <a:r>
                        <a:t>BA Hons. English</a:t>
                      </a:r>
                      <a:endParaRPr sz="1100"/>
                    </a:p>
                    <a:p>
                      <a:pPr algn="ctr">
                        <a:lnSpc>
                          <a:spcPts val="2800"/>
                        </a:lnSpc>
                        <a:defRPr sz="2000">
                          <a:solidFill>
                            <a:srgbClr val="FFFFFF"/>
                          </a:solidFill>
                          <a:latin typeface="Open Sauce"/>
                          <a:ea typeface="Open Sauce"/>
                          <a:cs typeface="Open Sauce"/>
                          <a:sym typeface="Open Sauce"/>
                        </a:defRPr>
                      </a:pPr>
                      <a:r>
                        <a:t>BA Hons. Political Science</a:t>
                      </a:r>
                    </a:p>
                    <a:p>
                      <a:pPr algn="ctr">
                        <a:lnSpc>
                          <a:spcPts val="2800"/>
                        </a:lnSpc>
                        <a:defRPr sz="2000">
                          <a:solidFill>
                            <a:srgbClr val="FFFFFF"/>
                          </a:solidFill>
                          <a:latin typeface="Open Sauce"/>
                          <a:ea typeface="Open Sauce"/>
                          <a:cs typeface="Open Sauce"/>
                          <a:sym typeface="Open Sauce"/>
                        </a:defRPr>
                      </a:pPr>
                      <a:r>
                        <a:t>BA Hons History</a:t>
                      </a:r>
                    </a:p>
                    <a:p>
                      <a:pPr algn="ctr">
                        <a:lnSpc>
                          <a:spcPts val="2800"/>
                        </a:lnSpc>
                        <a:defRPr sz="2000">
                          <a:solidFill>
                            <a:srgbClr val="FFFFFF"/>
                          </a:solidFill>
                          <a:latin typeface="Open Sauce"/>
                          <a:ea typeface="Open Sauce"/>
                          <a:cs typeface="Open Sauce"/>
                          <a:sym typeface="Open Sauce"/>
                        </a:defRPr>
                      </a:pPr>
                      <a:r>
                        <a:t>BA Hons Psychology</a:t>
                      </a:r>
                    </a:p>
                    <a:p>
                      <a:pPr algn="ctr">
                        <a:lnSpc>
                          <a:spcPts val="2800"/>
                        </a:lnSpc>
                        <a:defRPr sz="2000">
                          <a:solidFill>
                            <a:srgbClr val="FFFFFF"/>
                          </a:solidFill>
                          <a:latin typeface="Open Sauce"/>
                          <a:ea typeface="Open Sauce"/>
                          <a:cs typeface="Open Sauce"/>
                          <a:sym typeface="Open Sauce"/>
                        </a:defRPr>
                      </a:pPr>
                      <a:r>
                        <a:t>B SC Hons. Mathematics</a:t>
                      </a:r>
                    </a:p>
                    <a:p>
                      <a:pPr algn="ctr">
                        <a:lnSpc>
                          <a:spcPts val="2800"/>
                        </a:lnSpc>
                        <a:defRPr sz="2000">
                          <a:solidFill>
                            <a:srgbClr val="FFFFFF"/>
                          </a:solidFill>
                          <a:latin typeface="Open Sauce"/>
                          <a:ea typeface="Open Sauce"/>
                          <a:cs typeface="Open Sauce"/>
                          <a:sym typeface="Open Sauce"/>
                        </a:defRPr>
                      </a:pPr>
                      <a:r>
                        <a:t>BA programme</a:t>
                      </a:r>
                    </a:p>
                  </a:txBody>
                  <a:tcPr marL="190500" marR="190500" marT="190500" marB="190500" anchor="ctr" anchorCtr="0" horzOverflow="overflow">
                    <a:lnL w="38100">
                      <a:solidFill>
                        <a:srgbClr val="FF9999"/>
                      </a:solidFill>
                    </a:lnL>
                    <a:lnR w="38100">
                      <a:solidFill>
                        <a:srgbClr val="FF9999"/>
                      </a:solidFill>
                    </a:lnR>
                    <a:lnT w="38100">
                      <a:solidFill>
                        <a:srgbClr val="FF9999"/>
                      </a:solidFill>
                    </a:lnT>
                    <a:lnB w="38100">
                      <a:solidFill>
                        <a:srgbClr val="FF9999"/>
                      </a:solidFill>
                    </a:lnB>
                    <a:noFill/>
                  </a:tcPr>
                </a:tc>
                <a:tc>
                  <a:txBody>
                    <a:bodyPr/>
                    <a:lstStyle/>
                    <a:p>
                      <a:pPr algn="l">
                        <a:lnSpc>
                          <a:spcPts val="2600"/>
                        </a:lnSpc>
                        <a:defRPr sz="1800">
                          <a:solidFill>
                            <a:srgbClr val="FFFBFB"/>
                          </a:solidFill>
                          <a:latin typeface="Arimo"/>
                          <a:ea typeface="Arimo"/>
                          <a:cs typeface="Arimo"/>
                          <a:sym typeface="Arimo"/>
                        </a:defRPr>
                      </a:pPr>
                      <a:r>
                        <a:t>B Com Hons</a:t>
                      </a:r>
                      <a:endParaRPr sz="1100"/>
                    </a:p>
                    <a:p>
                      <a:pPr algn="l">
                        <a:lnSpc>
                          <a:spcPts val="2600"/>
                        </a:lnSpc>
                        <a:defRPr sz="1800">
                          <a:solidFill>
                            <a:srgbClr val="FFFBFB"/>
                          </a:solidFill>
                          <a:latin typeface="Arimo"/>
                          <a:ea typeface="Arimo"/>
                          <a:cs typeface="Arimo"/>
                          <a:sym typeface="Arimo"/>
                        </a:defRPr>
                      </a:pPr>
                      <a:r>
                        <a:t>B Com Prog</a:t>
                      </a:r>
                    </a:p>
                    <a:p>
                      <a:pPr algn="l">
                        <a:lnSpc>
                          <a:spcPts val="2600"/>
                        </a:lnSpc>
                        <a:defRPr sz="1800">
                          <a:solidFill>
                            <a:srgbClr val="FFFBFB"/>
                          </a:solidFill>
                          <a:latin typeface="Arimo"/>
                          <a:ea typeface="Arimo"/>
                          <a:cs typeface="Arimo"/>
                          <a:sym typeface="Arimo"/>
                        </a:defRPr>
                      </a:pPr>
                      <a:r>
                        <a:t>BA Hons. Hindi</a:t>
                      </a:r>
                    </a:p>
                    <a:p>
                      <a:pPr algn="l">
                        <a:lnSpc>
                          <a:spcPts val="2600"/>
                        </a:lnSpc>
                        <a:defRPr sz="1800">
                          <a:solidFill>
                            <a:srgbClr val="FFFBFB"/>
                          </a:solidFill>
                          <a:latin typeface="Arimo"/>
                          <a:ea typeface="Arimo"/>
                          <a:cs typeface="Arimo"/>
                          <a:sym typeface="Arimo"/>
                        </a:defRPr>
                      </a:pPr>
                      <a:r>
                        <a:t>BA Hons. Sanskrit </a:t>
                      </a:r>
                    </a:p>
                    <a:p>
                      <a:pPr algn="l">
                        <a:lnSpc>
                          <a:spcPts val="2600"/>
                        </a:lnSpc>
                        <a:defRPr sz="1800">
                          <a:solidFill>
                            <a:srgbClr val="FFFBFB"/>
                          </a:solidFill>
                          <a:latin typeface="Arimo"/>
                          <a:ea typeface="Arimo"/>
                          <a:cs typeface="Arimo"/>
                          <a:sym typeface="Arimo"/>
                        </a:defRPr>
                      </a:pPr>
                      <a:r>
                        <a:t>BA Hons Journalism</a:t>
                      </a:r>
                    </a:p>
                    <a:p>
                      <a:pPr algn="l">
                        <a:lnSpc>
                          <a:spcPts val="2600"/>
                        </a:lnSpc>
                        <a:defRPr sz="1800">
                          <a:solidFill>
                            <a:srgbClr val="FFFBFB"/>
                          </a:solidFill>
                          <a:latin typeface="Arimo"/>
                          <a:ea typeface="Arimo"/>
                          <a:cs typeface="Arimo"/>
                          <a:sym typeface="Arimo"/>
                        </a:defRPr>
                      </a:pPr>
                      <a:r>
                        <a:t>BA Hons. Sociology</a:t>
                      </a:r>
                    </a:p>
                  </a:txBody>
                  <a:tcPr marL="190500" marR="190500" marT="190500" marB="190500" anchor="ctr" anchorCtr="0" horzOverflow="overflow">
                    <a:lnL w="38100">
                      <a:solidFill>
                        <a:srgbClr val="FF9999"/>
                      </a:solidFill>
                    </a:lnL>
                    <a:lnR w="38100">
                      <a:solidFill>
                        <a:srgbClr val="FF9999"/>
                      </a:solidFill>
                    </a:lnR>
                    <a:lnT w="38100">
                      <a:solidFill>
                        <a:srgbClr val="FF9999"/>
                      </a:solidFill>
                    </a:lnT>
                    <a:lnB w="38100">
                      <a:solidFill>
                        <a:srgbClr val="FF9999"/>
                      </a:solidFill>
                    </a:lnB>
                    <a:noFill/>
                  </a:tcPr>
                </a:tc>
                <a:tc>
                  <a:txBody>
                    <a:bodyPr/>
                    <a:lstStyle/>
                    <a:p>
                      <a:pPr algn="l">
                        <a:lnSpc>
                          <a:spcPts val="2500"/>
                        </a:lnSpc>
                        <a:defRPr sz="1700">
                          <a:solidFill>
                            <a:srgbClr val="FFFFFF"/>
                          </a:solidFill>
                          <a:latin typeface="Arimo"/>
                          <a:ea typeface="Arimo"/>
                          <a:cs typeface="Arimo"/>
                          <a:sym typeface="Arimo"/>
                        </a:defRPr>
                      </a:pPr>
                      <a:r>
                        <a:t>BA Hons. English</a:t>
                      </a:r>
                      <a:endParaRPr sz="1100"/>
                    </a:p>
                    <a:p>
                      <a:pPr algn="l">
                        <a:lnSpc>
                          <a:spcPts val="2500"/>
                        </a:lnSpc>
                        <a:defRPr sz="1700">
                          <a:solidFill>
                            <a:srgbClr val="FFFFFF"/>
                          </a:solidFill>
                          <a:latin typeface="Arimo"/>
                          <a:ea typeface="Arimo"/>
                          <a:cs typeface="Arimo"/>
                          <a:sym typeface="Arimo"/>
                        </a:defRPr>
                      </a:pPr>
                      <a:r>
                        <a:t>BA Hons. Political Science</a:t>
                      </a:r>
                    </a:p>
                    <a:p>
                      <a:pPr algn="l">
                        <a:lnSpc>
                          <a:spcPts val="2500"/>
                        </a:lnSpc>
                        <a:defRPr sz="1700">
                          <a:solidFill>
                            <a:srgbClr val="FFFFFF"/>
                          </a:solidFill>
                          <a:latin typeface="Arimo"/>
                          <a:ea typeface="Arimo"/>
                          <a:cs typeface="Arimo"/>
                          <a:sym typeface="Arimo"/>
                        </a:defRPr>
                      </a:pPr>
                      <a:r>
                        <a:t>BA Hons History</a:t>
                      </a:r>
                    </a:p>
                    <a:p>
                      <a:pPr algn="l">
                        <a:lnSpc>
                          <a:spcPts val="2500"/>
                        </a:lnSpc>
                        <a:defRPr sz="1700">
                          <a:solidFill>
                            <a:srgbClr val="FFFFFF"/>
                          </a:solidFill>
                          <a:latin typeface="Arimo"/>
                          <a:ea typeface="Arimo"/>
                          <a:cs typeface="Arimo"/>
                          <a:sym typeface="Arimo"/>
                        </a:defRPr>
                      </a:pPr>
                      <a:r>
                        <a:t>BA Hons Psychology</a:t>
                      </a:r>
                    </a:p>
                    <a:p>
                      <a:pPr algn="l">
                        <a:lnSpc>
                          <a:spcPts val="2500"/>
                        </a:lnSpc>
                        <a:defRPr sz="1700">
                          <a:solidFill>
                            <a:srgbClr val="FFFFFF"/>
                          </a:solidFill>
                          <a:latin typeface="Arimo"/>
                          <a:ea typeface="Arimo"/>
                          <a:cs typeface="Arimo"/>
                          <a:sym typeface="Arimo"/>
                        </a:defRPr>
                      </a:pPr>
                      <a:r>
                        <a:t>B SC Hons. Mathematics</a:t>
                      </a:r>
                    </a:p>
                    <a:p>
                      <a:pPr algn="l">
                        <a:lnSpc>
                          <a:spcPts val="2500"/>
                        </a:lnSpc>
                        <a:defRPr sz="1700">
                          <a:solidFill>
                            <a:srgbClr val="FFFFFF"/>
                          </a:solidFill>
                          <a:latin typeface="Arimo"/>
                          <a:ea typeface="Arimo"/>
                          <a:cs typeface="Arimo"/>
                          <a:sym typeface="Arimo"/>
                        </a:defRPr>
                      </a:pPr>
                      <a:r>
                        <a:t>BA programme</a:t>
                      </a:r>
                    </a:p>
                  </a:txBody>
                  <a:tcPr marL="190500" marR="190500" marT="190500" marB="190500" anchor="ctr" anchorCtr="0" horzOverflow="overflow">
                    <a:lnL w="38100">
                      <a:solidFill>
                        <a:srgbClr val="FF9999"/>
                      </a:solidFill>
                    </a:lnL>
                    <a:lnR w="38100">
                      <a:solidFill>
                        <a:srgbClr val="FF9999"/>
                      </a:solidFill>
                    </a:lnR>
                    <a:lnT w="38100">
                      <a:solidFill>
                        <a:srgbClr val="FF9999"/>
                      </a:solidFill>
                    </a:lnT>
                    <a:lnB w="38100">
                      <a:solidFill>
                        <a:srgbClr val="FF9999"/>
                      </a:solidFill>
                    </a:lnB>
                    <a:noFill/>
                  </a:tcPr>
                </a:tc>
              </a:tr>
              <a:tr h="1329624">
                <a:tc>
                  <a:txBody>
                    <a:bodyPr/>
                    <a:lstStyle/>
                    <a:p>
                      <a:pPr algn="ctr">
                        <a:lnSpc>
                          <a:spcPts val="4200"/>
                        </a:lnSpc>
                        <a:defRPr sz="1800"/>
                      </a:pPr>
                      <a:r>
                        <a:rPr b="1" sz="3000">
                          <a:solidFill>
                            <a:srgbClr val="FFFFFF"/>
                          </a:solidFill>
                          <a:latin typeface="Open Sauce Bold"/>
                          <a:ea typeface="Open Sauce Bold"/>
                          <a:cs typeface="Open Sauce Bold"/>
                          <a:sym typeface="Open Sauce Bold"/>
                        </a:rPr>
                        <a:t>Total</a:t>
                      </a:r>
                    </a:p>
                  </a:txBody>
                  <a:tcPr marL="190500" marR="190500" marT="190500" marB="190500" anchor="ctr" anchorCtr="0" horzOverflow="overflow">
                    <a:lnL w="38100">
                      <a:solidFill>
                        <a:srgbClr val="FF9999"/>
                      </a:solidFill>
                    </a:lnL>
                    <a:lnR w="38100">
                      <a:solidFill>
                        <a:srgbClr val="FF9999"/>
                      </a:solidFill>
                    </a:lnR>
                    <a:lnT w="38100">
                      <a:solidFill>
                        <a:srgbClr val="FF9999"/>
                      </a:solidFill>
                    </a:lnT>
                    <a:lnB w="38100">
                      <a:solidFill>
                        <a:srgbClr val="FF9999"/>
                      </a:solidFill>
                    </a:lnB>
                    <a:noFill/>
                  </a:tcPr>
                </a:tc>
                <a:tc>
                  <a:txBody>
                    <a:bodyPr/>
                    <a:lstStyle/>
                    <a:p>
                      <a:pPr algn="ctr">
                        <a:lnSpc>
                          <a:spcPts val="3500"/>
                        </a:lnSpc>
                        <a:defRPr sz="1800"/>
                      </a:pPr>
                      <a:r>
                        <a:rPr b="1" sz="2500">
                          <a:solidFill>
                            <a:srgbClr val="FFFFFF"/>
                          </a:solidFill>
                          <a:latin typeface="Open Sauce Bold"/>
                          <a:ea typeface="Open Sauce Bold"/>
                          <a:cs typeface="Open Sauce Bold"/>
                          <a:sym typeface="Open Sauce Bold"/>
                        </a:rPr>
                        <a:t>550 approx</a:t>
                      </a:r>
                    </a:p>
                  </a:txBody>
                  <a:tcPr marL="190500" marR="190500" marT="190500" marB="190500" anchor="ctr" anchorCtr="0" horzOverflow="overflow">
                    <a:lnL w="38100">
                      <a:solidFill>
                        <a:srgbClr val="FF9999"/>
                      </a:solidFill>
                    </a:lnL>
                    <a:lnR w="38100">
                      <a:solidFill>
                        <a:srgbClr val="FF9999"/>
                      </a:solidFill>
                    </a:lnR>
                    <a:lnT w="38100">
                      <a:solidFill>
                        <a:srgbClr val="FF9999"/>
                      </a:solidFill>
                    </a:lnT>
                    <a:lnB w="38100">
                      <a:solidFill>
                        <a:srgbClr val="FF9999"/>
                      </a:solidFill>
                    </a:lnB>
                    <a:noFill/>
                  </a:tcPr>
                </a:tc>
                <a:tc>
                  <a:txBody>
                    <a:bodyPr/>
                    <a:lstStyle/>
                    <a:p>
                      <a:pPr algn="ctr">
                        <a:lnSpc>
                          <a:spcPts val="3300"/>
                        </a:lnSpc>
                        <a:defRPr sz="1800"/>
                      </a:pPr>
                      <a:r>
                        <a:rPr b="1" sz="2400">
                          <a:solidFill>
                            <a:srgbClr val="FFFFFF"/>
                          </a:solidFill>
                          <a:latin typeface="Open Sauce Bold"/>
                          <a:ea typeface="Open Sauce Bold"/>
                          <a:cs typeface="Open Sauce Bold"/>
                          <a:sym typeface="Open Sauce Bold"/>
                        </a:rPr>
                        <a:t>550 approx</a:t>
                      </a:r>
                    </a:p>
                  </a:txBody>
                  <a:tcPr marL="190500" marR="190500" marT="190500" marB="190500" anchor="ctr" anchorCtr="0" horzOverflow="overflow">
                    <a:lnL w="38100">
                      <a:solidFill>
                        <a:srgbClr val="FF9999"/>
                      </a:solidFill>
                    </a:lnL>
                    <a:lnR w="38100">
                      <a:solidFill>
                        <a:srgbClr val="FF9999"/>
                      </a:solidFill>
                    </a:lnR>
                    <a:lnT w="38100">
                      <a:solidFill>
                        <a:srgbClr val="FF9999"/>
                      </a:solidFill>
                    </a:lnT>
                    <a:lnB w="38100">
                      <a:solidFill>
                        <a:srgbClr val="FF9999"/>
                      </a:solidFill>
                    </a:lnB>
                    <a:noFill/>
                  </a:tcPr>
                </a:tc>
                <a:tc>
                  <a:txBody>
                    <a:bodyPr/>
                    <a:lstStyle/>
                    <a:p>
                      <a:pPr algn="ctr">
                        <a:lnSpc>
                          <a:spcPts val="3300"/>
                        </a:lnSpc>
                        <a:defRPr sz="1800"/>
                      </a:pPr>
                      <a:r>
                        <a:rPr b="1" sz="2400">
                          <a:solidFill>
                            <a:srgbClr val="FFFFFF"/>
                          </a:solidFill>
                          <a:latin typeface="Open Sauce Bold"/>
                          <a:ea typeface="Open Sauce Bold"/>
                          <a:cs typeface="Open Sauce Bold"/>
                          <a:sym typeface="Open Sauce Bold"/>
                        </a:rPr>
                        <a:t>550 approx</a:t>
                      </a:r>
                    </a:p>
                  </a:txBody>
                  <a:tcPr marL="190500" marR="190500" marT="190500" marB="190500" anchor="ctr" anchorCtr="0" horzOverflow="overflow">
                    <a:lnL w="38100">
                      <a:solidFill>
                        <a:srgbClr val="FF9999"/>
                      </a:solidFill>
                    </a:lnL>
                    <a:lnR w="38100">
                      <a:solidFill>
                        <a:srgbClr val="FF9999"/>
                      </a:solidFill>
                    </a:lnR>
                    <a:lnT w="38100">
                      <a:solidFill>
                        <a:srgbClr val="FF9999"/>
                      </a:solidFill>
                    </a:lnT>
                    <a:lnB w="38100">
                      <a:solidFill>
                        <a:srgbClr val="FF9999"/>
                      </a:solidFill>
                    </a:lnB>
                    <a:noFill/>
                  </a:tcPr>
                </a:tc>
                <a:tc>
                  <a:txBody>
                    <a:bodyPr/>
                    <a:lstStyle/>
                    <a:p>
                      <a:pPr algn="ctr">
                        <a:lnSpc>
                          <a:spcPts val="3300"/>
                        </a:lnSpc>
                        <a:defRPr sz="1800"/>
                      </a:pPr>
                      <a:r>
                        <a:rPr b="1" sz="2400">
                          <a:solidFill>
                            <a:srgbClr val="FFFFFF"/>
                          </a:solidFill>
                          <a:latin typeface="Open Sauce Bold"/>
                          <a:ea typeface="Open Sauce Bold"/>
                          <a:cs typeface="Open Sauce Bold"/>
                          <a:sym typeface="Open Sauce Bold"/>
                        </a:rPr>
                        <a:t>550 approx</a:t>
                      </a:r>
                    </a:p>
                  </a:txBody>
                  <a:tcPr marL="190500" marR="190500" marT="190500" marB="190500" anchor="ctr" anchorCtr="0" horzOverflow="overflow">
                    <a:lnL w="38100">
                      <a:solidFill>
                        <a:srgbClr val="FF9999"/>
                      </a:solidFill>
                    </a:lnL>
                    <a:lnR w="38100">
                      <a:solidFill>
                        <a:srgbClr val="FF9999"/>
                      </a:solidFill>
                    </a:lnR>
                    <a:lnT w="38100">
                      <a:solidFill>
                        <a:srgbClr val="FF9999"/>
                      </a:solidFill>
                    </a:lnT>
                    <a:lnB w="38100">
                      <a:solidFill>
                        <a:srgbClr val="FF9999"/>
                      </a:solidFill>
                    </a:lnB>
                    <a:noFill/>
                  </a:tcPr>
                </a:tc>
              </a:tr>
              <a:tr h="1504058">
                <a:tc>
                  <a:txBody>
                    <a:bodyPr/>
                    <a:lstStyle/>
                    <a:p>
                      <a:pPr algn="ctr">
                        <a:lnSpc>
                          <a:spcPts val="2800"/>
                        </a:lnSpc>
                        <a:defRPr sz="1800"/>
                      </a:pPr>
                      <a:r>
                        <a:rPr sz="2000">
                          <a:solidFill>
                            <a:srgbClr val="FFFFFF"/>
                          </a:solidFill>
                          <a:latin typeface="Open Sauce"/>
                          <a:ea typeface="Open Sauce"/>
                          <a:cs typeface="Open Sauce"/>
                          <a:sym typeface="Open Sauce"/>
                        </a:rPr>
                        <a:t>Teacher Student Ratio</a:t>
                      </a:r>
                    </a:p>
                  </a:txBody>
                  <a:tcPr marL="190500" marR="190500" marT="190500" marB="190500" anchor="ctr" anchorCtr="0" horzOverflow="overflow">
                    <a:lnL w="38100">
                      <a:solidFill>
                        <a:srgbClr val="FF9999"/>
                      </a:solidFill>
                    </a:lnL>
                    <a:lnR w="38100">
                      <a:solidFill>
                        <a:srgbClr val="FF9999"/>
                      </a:solidFill>
                    </a:lnR>
                    <a:lnT w="38100">
                      <a:solidFill>
                        <a:srgbClr val="FF9999"/>
                      </a:solidFill>
                    </a:lnT>
                    <a:lnB w="38100">
                      <a:solidFill>
                        <a:srgbClr val="FF9999"/>
                      </a:solidFill>
                    </a:lnB>
                    <a:noFill/>
                  </a:tcPr>
                </a:tc>
                <a:tc>
                  <a:txBody>
                    <a:bodyPr/>
                    <a:lstStyle/>
                    <a:p>
                      <a:pPr algn="ctr">
                        <a:lnSpc>
                          <a:spcPts val="2800"/>
                        </a:lnSpc>
                        <a:defRPr sz="1800"/>
                      </a:pPr>
                      <a:r>
                        <a:rPr sz="2000">
                          <a:solidFill>
                            <a:srgbClr val="FFFFFF"/>
                          </a:solidFill>
                          <a:latin typeface="Open Sauce"/>
                          <a:ea typeface="Open Sauce"/>
                          <a:cs typeface="Open Sauce"/>
                          <a:sym typeface="Open Sauce"/>
                        </a:rPr>
                        <a:t>1/275</a:t>
                      </a:r>
                    </a:p>
                  </a:txBody>
                  <a:tcPr marL="190500" marR="190500" marT="190500" marB="190500" anchor="ctr" anchorCtr="0" horzOverflow="overflow">
                    <a:lnL w="38100">
                      <a:solidFill>
                        <a:srgbClr val="FF9999"/>
                      </a:solidFill>
                    </a:lnL>
                    <a:lnR w="38100">
                      <a:solidFill>
                        <a:srgbClr val="FF9999"/>
                      </a:solidFill>
                    </a:lnR>
                    <a:lnT w="38100">
                      <a:solidFill>
                        <a:srgbClr val="FF9999"/>
                      </a:solidFill>
                    </a:lnT>
                    <a:lnB w="38100">
                      <a:solidFill>
                        <a:srgbClr val="FF9999"/>
                      </a:solidFill>
                    </a:lnB>
                    <a:noFill/>
                  </a:tcPr>
                </a:tc>
                <a:tc>
                  <a:txBody>
                    <a:bodyPr/>
                    <a:lstStyle/>
                    <a:p>
                      <a:pPr algn="ctr">
                        <a:lnSpc>
                          <a:spcPts val="2800"/>
                        </a:lnSpc>
                        <a:defRPr sz="1800"/>
                      </a:pPr>
                      <a:r>
                        <a:rPr sz="2000">
                          <a:solidFill>
                            <a:srgbClr val="FFFFFF"/>
                          </a:solidFill>
                          <a:latin typeface="Open Sauce"/>
                          <a:ea typeface="Open Sauce"/>
                          <a:cs typeface="Open Sauce"/>
                          <a:sym typeface="Open Sauce"/>
                        </a:rPr>
                        <a:t>1/275</a:t>
                      </a:r>
                    </a:p>
                  </a:txBody>
                  <a:tcPr marL="190500" marR="190500" marT="190500" marB="190500" anchor="ctr" anchorCtr="0" horzOverflow="overflow">
                    <a:lnL w="38100">
                      <a:solidFill>
                        <a:srgbClr val="FF9999"/>
                      </a:solidFill>
                    </a:lnL>
                    <a:lnR w="38100">
                      <a:solidFill>
                        <a:srgbClr val="FF9999"/>
                      </a:solidFill>
                    </a:lnR>
                    <a:lnT w="38100">
                      <a:solidFill>
                        <a:srgbClr val="FF9999"/>
                      </a:solidFill>
                    </a:lnT>
                    <a:lnB w="38100">
                      <a:solidFill>
                        <a:srgbClr val="FF9999"/>
                      </a:solidFill>
                    </a:lnB>
                    <a:noFill/>
                  </a:tcPr>
                </a:tc>
                <a:tc>
                  <a:txBody>
                    <a:bodyPr/>
                    <a:lstStyle/>
                    <a:p>
                      <a:pPr algn="ctr">
                        <a:lnSpc>
                          <a:spcPts val="2800"/>
                        </a:lnSpc>
                        <a:defRPr sz="1800"/>
                      </a:pPr>
                      <a:r>
                        <a:rPr sz="2000">
                          <a:solidFill>
                            <a:srgbClr val="FFFFFF"/>
                          </a:solidFill>
                          <a:latin typeface="Open Sauce"/>
                          <a:ea typeface="Open Sauce"/>
                          <a:cs typeface="Open Sauce"/>
                          <a:sym typeface="Open Sauce"/>
                        </a:rPr>
                        <a:t>1/275</a:t>
                      </a:r>
                    </a:p>
                  </a:txBody>
                  <a:tcPr marL="190500" marR="190500" marT="190500" marB="190500" anchor="ctr" anchorCtr="0" horzOverflow="overflow">
                    <a:lnL w="38100">
                      <a:solidFill>
                        <a:srgbClr val="FF9999"/>
                      </a:solidFill>
                    </a:lnL>
                    <a:lnR w="38100">
                      <a:solidFill>
                        <a:srgbClr val="FF9999"/>
                      </a:solidFill>
                    </a:lnR>
                    <a:lnT w="38100">
                      <a:solidFill>
                        <a:srgbClr val="FF9999"/>
                      </a:solidFill>
                    </a:lnT>
                    <a:lnB w="38100">
                      <a:solidFill>
                        <a:srgbClr val="FF9999"/>
                      </a:solidFill>
                    </a:lnB>
                    <a:noFill/>
                  </a:tcPr>
                </a:tc>
                <a:tc>
                  <a:txBody>
                    <a:bodyPr/>
                    <a:lstStyle/>
                    <a:p>
                      <a:pPr algn="ctr">
                        <a:lnSpc>
                          <a:spcPts val="2800"/>
                        </a:lnSpc>
                        <a:defRPr sz="1800"/>
                      </a:pPr>
                      <a:r>
                        <a:rPr sz="2000">
                          <a:solidFill>
                            <a:srgbClr val="FFFFFF"/>
                          </a:solidFill>
                          <a:latin typeface="Open Sauce"/>
                          <a:ea typeface="Open Sauce"/>
                          <a:cs typeface="Open Sauce"/>
                          <a:sym typeface="Open Sauce"/>
                        </a:rPr>
                        <a:t>1/275</a:t>
                      </a:r>
                    </a:p>
                  </a:txBody>
                  <a:tcPr marL="190500" marR="190500" marT="190500" marB="190500" anchor="ctr" anchorCtr="0" horzOverflow="overflow">
                    <a:lnL w="38100">
                      <a:solidFill>
                        <a:srgbClr val="FF9999"/>
                      </a:solidFill>
                    </a:lnL>
                    <a:lnR w="38100">
                      <a:solidFill>
                        <a:srgbClr val="FF9999"/>
                      </a:solidFill>
                    </a:lnR>
                    <a:lnT w="38100">
                      <a:solidFill>
                        <a:srgbClr val="FF9999"/>
                      </a:solidFill>
                    </a:lnT>
                    <a:lnB w="38100">
                      <a:solidFill>
                        <a:srgbClr val="FF9999"/>
                      </a:solidFill>
                    </a:lnB>
                    <a:noFill/>
                  </a:tcPr>
                </a:tc>
              </a:tr>
            </a:tbl>
          </a:graphicData>
        </a:graphic>
      </p:graphicFrame>
      <p:sp>
        <p:nvSpPr>
          <p:cNvPr id="167" name="TextBox 5"/>
          <p:cNvSpPr txBox="1"/>
          <p:nvPr/>
        </p:nvSpPr>
        <p:spPr>
          <a:xfrm>
            <a:off x="6236384" y="2180237"/>
            <a:ext cx="4034955" cy="64515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5200"/>
              </a:lnSpc>
              <a:defRPr sz="4000">
                <a:solidFill>
                  <a:srgbClr val="FFFFFF"/>
                </a:solidFill>
                <a:latin typeface="Open Sauce"/>
                <a:ea typeface="Open Sauce"/>
                <a:cs typeface="Open Sauce"/>
                <a:sym typeface="Open Sauce"/>
              </a:defRPr>
            </a:lvl1pPr>
          </a:lstStyle>
          <a:p>
            <a:pPr/>
            <a:r>
              <a:t>Program/course</a:t>
            </a:r>
          </a:p>
        </p:txBody>
      </p:sp>
      <p:sp>
        <p:nvSpPr>
          <p:cNvPr id="168" name="TextBox 6"/>
          <p:cNvSpPr txBox="1"/>
          <p:nvPr/>
        </p:nvSpPr>
        <p:spPr>
          <a:xfrm>
            <a:off x="17258518" y="9210675"/>
            <a:ext cx="153964"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solidFill>
                  <a:srgbClr val="FFFFFF"/>
                </a:solidFill>
                <a:latin typeface="Canva Sans"/>
                <a:ea typeface="Canva Sans"/>
                <a:cs typeface="Canva Sans"/>
                <a:sym typeface="Canva Sans"/>
              </a:defRPr>
            </a:lvl1pPr>
          </a:lstStyle>
          <a:p>
            <a:pPr/>
            <a:r>
              <a:t>5</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6EED9"/>
        </a:solidFill>
      </p:bgPr>
    </p:bg>
    <p:spTree>
      <p:nvGrpSpPr>
        <p:cNvPr id="1" name=""/>
        <p:cNvGrpSpPr/>
        <p:nvPr/>
      </p:nvGrpSpPr>
      <p:grpSpPr>
        <a:xfrm>
          <a:off x="0" y="0"/>
          <a:ext cx="0" cy="0"/>
          <a:chOff x="0" y="0"/>
          <a:chExt cx="0" cy="0"/>
        </a:xfrm>
      </p:grpSpPr>
      <p:sp>
        <p:nvSpPr>
          <p:cNvPr id="170" name="Freeform 3"/>
          <p:cNvSpPr/>
          <p:nvPr/>
        </p:nvSpPr>
        <p:spPr>
          <a:xfrm>
            <a:off x="884153" y="5691473"/>
            <a:ext cx="17085251" cy="3868453"/>
          </a:xfrm>
          <a:prstGeom prst="rect">
            <a:avLst/>
          </a:prstGeom>
          <a:solidFill>
            <a:srgbClr val="F9D549"/>
          </a:solidFill>
          <a:ln w="12700">
            <a:miter lim="400000"/>
          </a:ln>
        </p:spPr>
        <p:txBody>
          <a:bodyPr lIns="45719" rIns="45719"/>
          <a:lstStyle/>
          <a:p>
            <a:pPr/>
          </a:p>
        </p:txBody>
      </p:sp>
      <p:sp>
        <p:nvSpPr>
          <p:cNvPr id="171" name="Freeform 6"/>
          <p:cNvSpPr/>
          <p:nvPr/>
        </p:nvSpPr>
        <p:spPr>
          <a:xfrm>
            <a:off x="3666715" y="2465590"/>
            <a:ext cx="10486982" cy="3225883"/>
          </a:xfrm>
          <a:prstGeom prst="rect">
            <a:avLst/>
          </a:prstGeom>
          <a:solidFill>
            <a:srgbClr val="48CFAE"/>
          </a:solidFill>
          <a:ln w="12700">
            <a:miter lim="400000"/>
          </a:ln>
        </p:spPr>
        <p:txBody>
          <a:bodyPr lIns="45719" rIns="45719"/>
          <a:lstStyle/>
          <a:p>
            <a:pPr/>
          </a:p>
        </p:txBody>
      </p:sp>
      <p:sp>
        <p:nvSpPr>
          <p:cNvPr id="172" name="Freeform 9"/>
          <p:cNvSpPr/>
          <p:nvPr/>
        </p:nvSpPr>
        <p:spPr>
          <a:xfrm>
            <a:off x="884151" y="454422"/>
            <a:ext cx="17403849" cy="2189093"/>
          </a:xfrm>
          <a:prstGeom prst="rect">
            <a:avLst/>
          </a:prstGeom>
          <a:solidFill>
            <a:srgbClr val="F9D549"/>
          </a:solidFill>
          <a:ln w="12700">
            <a:miter lim="400000"/>
          </a:ln>
        </p:spPr>
        <p:txBody>
          <a:bodyPr lIns="45719" rIns="45719"/>
          <a:lstStyle/>
          <a:p>
            <a:pPr/>
          </a:p>
        </p:txBody>
      </p:sp>
      <p:sp>
        <p:nvSpPr>
          <p:cNvPr id="173" name="TextBox 11"/>
          <p:cNvSpPr txBox="1"/>
          <p:nvPr/>
        </p:nvSpPr>
        <p:spPr>
          <a:xfrm>
            <a:off x="17258518" y="9210675"/>
            <a:ext cx="153964"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latin typeface="Canva Sans"/>
                <a:ea typeface="Canva Sans"/>
                <a:cs typeface="Canva Sans"/>
                <a:sym typeface="Canva Sans"/>
              </a:defRPr>
            </a:lvl1pPr>
          </a:lstStyle>
          <a:p>
            <a:pPr/>
            <a:r>
              <a:t>6</a:t>
            </a:r>
          </a:p>
        </p:txBody>
      </p:sp>
      <p:sp>
        <p:nvSpPr>
          <p:cNvPr id="174" name="TextBox 12"/>
          <p:cNvSpPr txBox="1"/>
          <p:nvPr/>
        </p:nvSpPr>
        <p:spPr>
          <a:xfrm>
            <a:off x="1225245" y="249919"/>
            <a:ext cx="17062756" cy="204075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000"/>
              </a:lnSpc>
            </a:pPr>
          </a:p>
          <a:p>
            <a:pPr algn="ctr">
              <a:lnSpc>
                <a:spcPts val="3300"/>
              </a:lnSpc>
              <a:defRPr sz="2300">
                <a:latin typeface="Arab Times"/>
                <a:ea typeface="Arab Times"/>
                <a:cs typeface="Arab Times"/>
                <a:sym typeface="Arab Times"/>
              </a:defRPr>
            </a:pPr>
            <a:r>
              <a:t>Number of Research Scholars who have obtained Master degree from other Univ: NA</a:t>
            </a:r>
          </a:p>
          <a:p>
            <a:pPr algn="ctr">
              <a:lnSpc>
                <a:spcPts val="3300"/>
              </a:lnSpc>
              <a:defRPr sz="2300">
                <a:latin typeface="Arab Times"/>
                <a:ea typeface="Arab Times"/>
                <a:cs typeface="Arab Times"/>
                <a:sym typeface="Arab Times"/>
              </a:defRPr>
            </a:pPr>
            <a:r>
              <a:t>Number of Research Scholars receiving fellowships viz., NET-JRF,NFST, Project Fellows, UGC- MZU Fellows, any other: NA</a:t>
            </a:r>
          </a:p>
          <a:p>
            <a:pPr algn="ctr">
              <a:lnSpc>
                <a:spcPts val="3300"/>
              </a:lnSpc>
              <a:defRPr sz="2300">
                <a:latin typeface="Arab Times"/>
                <a:ea typeface="Arab Times"/>
                <a:cs typeface="Arab Times"/>
                <a:sym typeface="Arab Times"/>
              </a:defRPr>
            </a:pPr>
            <a:r>
              <a:t>Number of students qualifying in state/ national/ international level examinations: NA</a:t>
            </a:r>
          </a:p>
          <a:p>
            <a:pPr algn="ctr">
              <a:lnSpc>
                <a:spcPts val="3300"/>
              </a:lnSpc>
              <a:defRPr sz="2300">
                <a:latin typeface="Arab Times"/>
                <a:ea typeface="Arab Times"/>
                <a:cs typeface="Arab Times"/>
                <a:sym typeface="Arab Times"/>
              </a:defRPr>
            </a:pPr>
            <a:r>
              <a:t>NET/SLET/GATE/GMAT/CAT/GRE/TOEFL/ Civil services/State government examinations): NA</a:t>
            </a:r>
          </a:p>
        </p:txBody>
      </p:sp>
      <p:sp>
        <p:nvSpPr>
          <p:cNvPr id="175" name="TextBox 13"/>
          <p:cNvSpPr txBox="1"/>
          <p:nvPr/>
        </p:nvSpPr>
        <p:spPr>
          <a:xfrm>
            <a:off x="4190219" y="3357889"/>
            <a:ext cx="9385966" cy="176212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3500"/>
              </a:lnSpc>
              <a:defRPr sz="2500">
                <a:latin typeface="Arab Times"/>
                <a:ea typeface="Arab Times"/>
                <a:cs typeface="Arab Times"/>
                <a:sym typeface="Arab Times"/>
              </a:defRPr>
            </a:pPr>
            <a:r>
              <a:t>Number of outgoing students placed during the year: NA</a:t>
            </a:r>
          </a:p>
          <a:p>
            <a:pPr algn="ctr">
              <a:lnSpc>
                <a:spcPts val="3500"/>
              </a:lnSpc>
              <a:defRPr sz="2500">
                <a:latin typeface="Arab Times"/>
                <a:ea typeface="Arab Times"/>
                <a:cs typeface="Arab Times"/>
                <a:sym typeface="Arab Times"/>
              </a:defRPr>
            </a:pPr>
            <a:r>
              <a:t>Number of awards received by students: NA</a:t>
            </a:r>
          </a:p>
          <a:p>
            <a:pPr algn="ctr">
              <a:lnSpc>
                <a:spcPts val="3500"/>
              </a:lnSpc>
              <a:defRPr sz="2500">
                <a:latin typeface="Arab Times"/>
                <a:ea typeface="Arab Times"/>
                <a:cs typeface="Arab Times"/>
                <a:sym typeface="Arab Times"/>
              </a:defRPr>
            </a:pPr>
            <a:r>
              <a:t>Students Progression to Higher Studies: NA</a:t>
            </a:r>
          </a:p>
          <a:p>
            <a:pPr algn="ctr">
              <a:lnSpc>
                <a:spcPts val="3500"/>
              </a:lnSpc>
              <a:defRPr sz="2500">
                <a:latin typeface="Arab Times"/>
                <a:ea typeface="Arab Times"/>
                <a:cs typeface="Arab Times"/>
                <a:sym typeface="Arab Times"/>
              </a:defRPr>
            </a:pPr>
            <a:r>
              <a:t>Syllabus revision: Yes CBCS to UGCF</a:t>
            </a:r>
          </a:p>
        </p:txBody>
      </p:sp>
      <p:sp>
        <p:nvSpPr>
          <p:cNvPr id="176" name="TextBox 14"/>
          <p:cNvSpPr txBox="1"/>
          <p:nvPr/>
        </p:nvSpPr>
        <p:spPr>
          <a:xfrm>
            <a:off x="884152" y="5875756"/>
            <a:ext cx="17085254" cy="293013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lnSpc>
                <a:spcPts val="2800"/>
              </a:lnSpc>
            </a:pPr>
          </a:p>
          <a:p>
            <a:pPr algn="just">
              <a:lnSpc>
                <a:spcPts val="3400"/>
              </a:lnSpc>
              <a:defRPr sz="2400">
                <a:latin typeface="Arab Times"/>
                <a:ea typeface="Arab Times"/>
                <a:cs typeface="Arab Times"/>
                <a:sym typeface="Arab Times"/>
              </a:defRPr>
            </a:pPr>
            <a:r>
              <a:t>The National Education Policy (NEP)underlines the importance of making environmental education an integral part of Curricula and encouraging environmental awareness and sensitivity towards its conservation and sustainable development. It also advocates the attainment of holistic and multidisciplinary education through flexible and innovative curricula to sensitise the students of diverse disciplinary backgrounds and to sensitize them about the commitment of our Nation towards achieving SDG goals and addressing global environmental challenges. The syllabus of Environmental Science-Theory into Practice is designed as a 2 credit course in one semester of first and second years.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Freeform 2"/>
          <p:cNvSpPr/>
          <p:nvPr/>
        </p:nvSpPr>
        <p:spPr>
          <a:xfrm rot="5400000">
            <a:off x="4000500" y="-4000500"/>
            <a:ext cx="10287000" cy="18288000"/>
          </a:xfrm>
          <a:prstGeom prst="rect">
            <a:avLst/>
          </a:prstGeom>
          <a:blipFill>
            <a:blip r:embed="rId2"/>
            <a:stretch>
              <a:fillRect/>
            </a:stretch>
          </a:blipFill>
          <a:ln w="12700">
            <a:miter lim="400000"/>
          </a:ln>
        </p:spPr>
        <p:txBody>
          <a:bodyPr lIns="45719" rIns="45719"/>
          <a:lstStyle/>
          <a:p>
            <a:pPr/>
          </a:p>
        </p:txBody>
      </p:sp>
      <p:grpSp>
        <p:nvGrpSpPr>
          <p:cNvPr id="181" name="Group 3"/>
          <p:cNvGrpSpPr/>
          <p:nvPr/>
        </p:nvGrpSpPr>
        <p:grpSpPr>
          <a:xfrm>
            <a:off x="6042888" y="2993931"/>
            <a:ext cx="3100839" cy="3100839"/>
            <a:chOff x="0" y="0"/>
            <a:chExt cx="3100837" cy="3100837"/>
          </a:xfrm>
        </p:grpSpPr>
        <p:sp>
          <p:nvSpPr>
            <p:cNvPr id="179" name="Freeform 5"/>
            <p:cNvSpPr/>
            <p:nvPr/>
          </p:nvSpPr>
          <p:spPr>
            <a:xfrm>
              <a:off x="0" y="0"/>
              <a:ext cx="3100838" cy="3100838"/>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10799" y="0"/>
                  </a:moveTo>
                  <a:cubicBezTo>
                    <a:pt x="4835" y="0"/>
                    <a:pt x="0" y="4835"/>
                    <a:pt x="0" y="10800"/>
                  </a:cubicBezTo>
                  <a:cubicBezTo>
                    <a:pt x="0" y="16765"/>
                    <a:pt x="4835" y="21600"/>
                    <a:pt x="10799" y="21600"/>
                  </a:cubicBezTo>
                  <a:lnTo>
                    <a:pt x="21598" y="21600"/>
                  </a:lnTo>
                  <a:lnTo>
                    <a:pt x="21598" y="10800"/>
                  </a:lnTo>
                  <a:cubicBezTo>
                    <a:pt x="21600" y="4835"/>
                    <a:pt x="16763" y="0"/>
                    <a:pt x="10799" y="0"/>
                  </a:cubicBezTo>
                  <a:close/>
                </a:path>
              </a:pathLst>
            </a:custGeom>
            <a:solidFill>
              <a:srgbClr val="48CFAE"/>
            </a:solidFill>
            <a:ln w="12700" cap="flat">
              <a:noFill/>
              <a:miter lim="400000"/>
            </a:ln>
            <a:effectLst/>
          </p:spPr>
          <p:txBody>
            <a:bodyPr wrap="square" lIns="45719" tIns="45719" rIns="45719" bIns="45719" numCol="1" anchor="t">
              <a:noAutofit/>
            </a:bodyPr>
            <a:lstStyle/>
            <a:p>
              <a:pPr/>
            </a:p>
          </p:txBody>
        </p:sp>
        <p:sp>
          <p:nvSpPr>
            <p:cNvPr id="180" name="Freeform 7"/>
            <p:cNvSpPr/>
            <p:nvPr/>
          </p:nvSpPr>
          <p:spPr>
            <a:xfrm>
              <a:off x="380601" y="433998"/>
              <a:ext cx="2332184" cy="2332183"/>
            </a:xfrm>
            <a:prstGeom prst="ellipse">
              <a:avLst/>
            </a:prstGeom>
            <a:solidFill>
              <a:srgbClr val="FDFDFD"/>
            </a:solidFill>
            <a:ln w="12700" cap="flat">
              <a:noFill/>
              <a:miter lim="400000"/>
            </a:ln>
            <a:effectLst/>
          </p:spPr>
          <p:txBody>
            <a:bodyPr wrap="square" lIns="45719" tIns="45719" rIns="45719" bIns="45719" numCol="1" anchor="t">
              <a:noAutofit/>
            </a:bodyPr>
            <a:lstStyle/>
            <a:p>
              <a:pPr/>
            </a:p>
          </p:txBody>
        </p:sp>
      </p:grpSp>
      <p:grpSp>
        <p:nvGrpSpPr>
          <p:cNvPr id="184" name="Group 9"/>
          <p:cNvGrpSpPr/>
          <p:nvPr/>
        </p:nvGrpSpPr>
        <p:grpSpPr>
          <a:xfrm>
            <a:off x="9371191" y="2993931"/>
            <a:ext cx="3100839" cy="3100839"/>
            <a:chOff x="0" y="0"/>
            <a:chExt cx="3100837" cy="3100838"/>
          </a:xfrm>
        </p:grpSpPr>
        <p:sp>
          <p:nvSpPr>
            <p:cNvPr id="182" name="Freeform 11"/>
            <p:cNvSpPr/>
            <p:nvPr/>
          </p:nvSpPr>
          <p:spPr>
            <a:xfrm rot="5400000">
              <a:off x="-1" y="0"/>
              <a:ext cx="3100839" cy="3100838"/>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10799" y="0"/>
                  </a:moveTo>
                  <a:cubicBezTo>
                    <a:pt x="4835" y="0"/>
                    <a:pt x="0" y="4835"/>
                    <a:pt x="0" y="10800"/>
                  </a:cubicBezTo>
                  <a:cubicBezTo>
                    <a:pt x="0" y="16765"/>
                    <a:pt x="4835" y="21600"/>
                    <a:pt x="10799" y="21600"/>
                  </a:cubicBezTo>
                  <a:lnTo>
                    <a:pt x="21598" y="21600"/>
                  </a:lnTo>
                  <a:lnTo>
                    <a:pt x="21598" y="10800"/>
                  </a:lnTo>
                  <a:cubicBezTo>
                    <a:pt x="21600" y="4835"/>
                    <a:pt x="16763" y="0"/>
                    <a:pt x="10799" y="0"/>
                  </a:cubicBezTo>
                  <a:close/>
                </a:path>
              </a:pathLst>
            </a:custGeom>
            <a:solidFill>
              <a:srgbClr val="33326B"/>
            </a:solidFill>
            <a:ln w="12700" cap="flat">
              <a:noFill/>
              <a:miter lim="400000"/>
            </a:ln>
            <a:effectLst/>
          </p:spPr>
          <p:txBody>
            <a:bodyPr wrap="square" lIns="45719" tIns="45719" rIns="45719" bIns="45719" numCol="1" anchor="t">
              <a:noAutofit/>
            </a:bodyPr>
            <a:lstStyle/>
            <a:p>
              <a:pPr/>
            </a:p>
          </p:txBody>
        </p:sp>
        <p:sp>
          <p:nvSpPr>
            <p:cNvPr id="183" name="Freeform 13"/>
            <p:cNvSpPr/>
            <p:nvPr/>
          </p:nvSpPr>
          <p:spPr>
            <a:xfrm>
              <a:off x="359593" y="429332"/>
              <a:ext cx="2336849" cy="2336849"/>
            </a:xfrm>
            <a:prstGeom prst="ellipse">
              <a:avLst/>
            </a:prstGeom>
            <a:solidFill>
              <a:srgbClr val="FDFDFD"/>
            </a:solidFill>
            <a:ln w="12700" cap="flat">
              <a:noFill/>
              <a:miter lim="400000"/>
            </a:ln>
            <a:effectLst/>
          </p:spPr>
          <p:txBody>
            <a:bodyPr wrap="square" lIns="45719" tIns="45719" rIns="45719" bIns="45719" numCol="1" anchor="t">
              <a:noAutofit/>
            </a:bodyPr>
            <a:lstStyle/>
            <a:p>
              <a:pPr/>
            </a:p>
          </p:txBody>
        </p:sp>
      </p:grpSp>
      <p:grpSp>
        <p:nvGrpSpPr>
          <p:cNvPr id="187" name="Group 15"/>
          <p:cNvGrpSpPr/>
          <p:nvPr/>
        </p:nvGrpSpPr>
        <p:grpSpPr>
          <a:xfrm>
            <a:off x="9371190" y="6258125"/>
            <a:ext cx="3100840" cy="3100839"/>
            <a:chOff x="0" y="0"/>
            <a:chExt cx="3100838" cy="3100838"/>
          </a:xfrm>
        </p:grpSpPr>
        <p:sp>
          <p:nvSpPr>
            <p:cNvPr id="185" name="Freeform 17"/>
            <p:cNvSpPr/>
            <p:nvPr/>
          </p:nvSpPr>
          <p:spPr>
            <a:xfrm rot="10800000">
              <a:off x="-1" y="0"/>
              <a:ext cx="3100839" cy="3100838"/>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10799" y="0"/>
                  </a:moveTo>
                  <a:cubicBezTo>
                    <a:pt x="4835" y="0"/>
                    <a:pt x="0" y="4835"/>
                    <a:pt x="0" y="10800"/>
                  </a:cubicBezTo>
                  <a:cubicBezTo>
                    <a:pt x="0" y="16765"/>
                    <a:pt x="4835" y="21600"/>
                    <a:pt x="10799" y="21600"/>
                  </a:cubicBezTo>
                  <a:lnTo>
                    <a:pt x="21598" y="21600"/>
                  </a:lnTo>
                  <a:lnTo>
                    <a:pt x="21598" y="10800"/>
                  </a:lnTo>
                  <a:cubicBezTo>
                    <a:pt x="21600" y="4835"/>
                    <a:pt x="16763" y="0"/>
                    <a:pt x="10799" y="0"/>
                  </a:cubicBezTo>
                  <a:close/>
                </a:path>
              </a:pathLst>
            </a:custGeom>
            <a:solidFill>
              <a:srgbClr val="48CFAE"/>
            </a:solidFill>
            <a:ln w="12700" cap="flat">
              <a:noFill/>
              <a:miter lim="400000"/>
            </a:ln>
            <a:effectLst/>
          </p:spPr>
          <p:txBody>
            <a:bodyPr wrap="square" lIns="45719" tIns="45719" rIns="45719" bIns="45719" numCol="1" anchor="t">
              <a:noAutofit/>
            </a:bodyPr>
            <a:lstStyle/>
            <a:p>
              <a:pPr/>
            </a:p>
          </p:txBody>
        </p:sp>
        <p:sp>
          <p:nvSpPr>
            <p:cNvPr id="186" name="Freeform 19"/>
            <p:cNvSpPr/>
            <p:nvPr/>
          </p:nvSpPr>
          <p:spPr>
            <a:xfrm>
              <a:off x="348645" y="348645"/>
              <a:ext cx="2355002" cy="2355002"/>
            </a:xfrm>
            <a:prstGeom prst="ellipse">
              <a:avLst/>
            </a:prstGeom>
            <a:solidFill>
              <a:srgbClr val="FDFDFD"/>
            </a:solidFill>
            <a:ln w="12700" cap="flat">
              <a:noFill/>
              <a:miter lim="400000"/>
            </a:ln>
            <a:effectLst/>
          </p:spPr>
          <p:txBody>
            <a:bodyPr wrap="square" lIns="45719" tIns="45719" rIns="45719" bIns="45719" numCol="1" anchor="t">
              <a:noAutofit/>
            </a:bodyPr>
            <a:lstStyle/>
            <a:p>
              <a:pPr/>
            </a:p>
          </p:txBody>
        </p:sp>
      </p:grpSp>
      <p:grpSp>
        <p:nvGrpSpPr>
          <p:cNvPr id="190" name="Group 21"/>
          <p:cNvGrpSpPr/>
          <p:nvPr/>
        </p:nvGrpSpPr>
        <p:grpSpPr>
          <a:xfrm>
            <a:off x="6042888" y="6258127"/>
            <a:ext cx="3128365" cy="3128365"/>
            <a:chOff x="0" y="0"/>
            <a:chExt cx="3128363" cy="3128363"/>
          </a:xfrm>
        </p:grpSpPr>
        <p:sp>
          <p:nvSpPr>
            <p:cNvPr id="188" name="Freeform 23"/>
            <p:cNvSpPr/>
            <p:nvPr/>
          </p:nvSpPr>
          <p:spPr>
            <a:xfrm rot="16200000">
              <a:off x="-1" y="0"/>
              <a:ext cx="3128365" cy="3128364"/>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10799" y="0"/>
                  </a:moveTo>
                  <a:cubicBezTo>
                    <a:pt x="4835" y="0"/>
                    <a:pt x="0" y="4835"/>
                    <a:pt x="0" y="10800"/>
                  </a:cubicBezTo>
                  <a:cubicBezTo>
                    <a:pt x="0" y="16765"/>
                    <a:pt x="4835" y="21600"/>
                    <a:pt x="10799" y="21600"/>
                  </a:cubicBezTo>
                  <a:lnTo>
                    <a:pt x="21598" y="21600"/>
                  </a:lnTo>
                  <a:lnTo>
                    <a:pt x="21598" y="10800"/>
                  </a:lnTo>
                  <a:cubicBezTo>
                    <a:pt x="21600" y="4835"/>
                    <a:pt x="16763" y="0"/>
                    <a:pt x="10799" y="0"/>
                  </a:cubicBezTo>
                  <a:close/>
                </a:path>
              </a:pathLst>
            </a:custGeom>
            <a:solidFill>
              <a:srgbClr val="33326B"/>
            </a:solidFill>
            <a:ln w="12700" cap="flat">
              <a:noFill/>
              <a:miter lim="400000"/>
            </a:ln>
            <a:effectLst/>
          </p:spPr>
          <p:txBody>
            <a:bodyPr wrap="square" lIns="45719" tIns="45719" rIns="45719" bIns="45719" numCol="1" anchor="t">
              <a:noAutofit/>
            </a:bodyPr>
            <a:lstStyle/>
            <a:p>
              <a:pPr/>
            </a:p>
          </p:txBody>
        </p:sp>
        <p:sp>
          <p:nvSpPr>
            <p:cNvPr id="189" name="Freeform 25"/>
            <p:cNvSpPr/>
            <p:nvPr/>
          </p:nvSpPr>
          <p:spPr>
            <a:xfrm>
              <a:off x="380601" y="412617"/>
              <a:ext cx="2335146" cy="2335146"/>
            </a:xfrm>
            <a:prstGeom prst="ellipse">
              <a:avLst/>
            </a:prstGeom>
            <a:solidFill>
              <a:srgbClr val="FDFDFD"/>
            </a:solidFill>
            <a:ln w="12700" cap="flat">
              <a:noFill/>
              <a:miter lim="400000"/>
            </a:ln>
            <a:effectLst/>
          </p:spPr>
          <p:txBody>
            <a:bodyPr wrap="square" lIns="45719" tIns="45719" rIns="45719" bIns="45719" numCol="1" anchor="t">
              <a:noAutofit/>
            </a:bodyPr>
            <a:lstStyle/>
            <a:p>
              <a:pPr/>
            </a:p>
          </p:txBody>
        </p:sp>
      </p:grpSp>
      <p:sp>
        <p:nvSpPr>
          <p:cNvPr id="191" name="TextBox 27"/>
          <p:cNvSpPr txBox="1"/>
          <p:nvPr/>
        </p:nvSpPr>
        <p:spPr>
          <a:xfrm>
            <a:off x="3659888" y="1152524"/>
            <a:ext cx="11195141" cy="19534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7600"/>
              </a:lnSpc>
              <a:defRPr b="1" spc="238" sz="7400">
                <a:solidFill>
                  <a:srgbClr val="01003B"/>
                </a:solidFill>
                <a:latin typeface="Be Vietnam Ultra-Bold"/>
                <a:ea typeface="Be Vietnam Ultra-Bold"/>
                <a:cs typeface="Be Vietnam Ultra-Bold"/>
                <a:sym typeface="Be Vietnam Ultra-Bold"/>
              </a:defRPr>
            </a:lvl1pPr>
          </a:lstStyle>
          <a:p>
            <a:pPr/>
            <a:r>
              <a:t>SUBJECT OFFERED-AEC</a:t>
            </a:r>
          </a:p>
        </p:txBody>
      </p:sp>
      <p:sp>
        <p:nvSpPr>
          <p:cNvPr id="192" name="Freeform 28"/>
          <p:cNvSpPr/>
          <p:nvPr/>
        </p:nvSpPr>
        <p:spPr>
          <a:xfrm>
            <a:off x="6998614" y="3781333"/>
            <a:ext cx="1181935" cy="1752194"/>
          </a:xfrm>
          <a:prstGeom prst="rect">
            <a:avLst/>
          </a:prstGeom>
          <a:blipFill>
            <a:blip r:embed="rId3"/>
            <a:stretch>
              <a:fillRect/>
            </a:stretch>
          </a:blipFill>
          <a:ln w="12700">
            <a:miter lim="400000"/>
          </a:ln>
        </p:spPr>
        <p:txBody>
          <a:bodyPr lIns="45719" rIns="45719"/>
          <a:lstStyle/>
          <a:p>
            <a:pPr/>
          </a:p>
        </p:txBody>
      </p:sp>
      <p:sp>
        <p:nvSpPr>
          <p:cNvPr id="193" name="Freeform 29"/>
          <p:cNvSpPr/>
          <p:nvPr/>
        </p:nvSpPr>
        <p:spPr>
          <a:xfrm>
            <a:off x="10280538" y="7084814"/>
            <a:ext cx="1299838" cy="1447187"/>
          </a:xfrm>
          <a:prstGeom prst="rect">
            <a:avLst/>
          </a:prstGeom>
          <a:blipFill>
            <a:blip r:embed="rId4"/>
            <a:stretch>
              <a:fillRect/>
            </a:stretch>
          </a:blipFill>
          <a:ln w="12700">
            <a:miter lim="400000"/>
          </a:ln>
        </p:spPr>
        <p:txBody>
          <a:bodyPr lIns="45719" rIns="45719"/>
          <a:lstStyle/>
          <a:p>
            <a:pPr/>
          </a:p>
        </p:txBody>
      </p:sp>
      <p:sp>
        <p:nvSpPr>
          <p:cNvPr id="194" name="Freeform 30"/>
          <p:cNvSpPr/>
          <p:nvPr/>
        </p:nvSpPr>
        <p:spPr>
          <a:xfrm>
            <a:off x="10331736" y="3926475"/>
            <a:ext cx="1207894" cy="1381167"/>
          </a:xfrm>
          <a:prstGeom prst="rect">
            <a:avLst/>
          </a:prstGeom>
          <a:blipFill>
            <a:blip r:embed="rId5"/>
            <a:stretch>
              <a:fillRect/>
            </a:stretch>
          </a:blipFill>
          <a:ln w="12700">
            <a:miter lim="400000"/>
          </a:ln>
        </p:spPr>
        <p:txBody>
          <a:bodyPr lIns="45719" rIns="45719"/>
          <a:lstStyle/>
          <a:p>
            <a:pPr/>
          </a:p>
        </p:txBody>
      </p:sp>
      <p:sp>
        <p:nvSpPr>
          <p:cNvPr id="195" name="Freeform 31"/>
          <p:cNvSpPr/>
          <p:nvPr/>
        </p:nvSpPr>
        <p:spPr>
          <a:xfrm>
            <a:off x="6938454" y="7073103"/>
            <a:ext cx="1302256" cy="1530429"/>
          </a:xfrm>
          <a:prstGeom prst="rect">
            <a:avLst/>
          </a:prstGeom>
          <a:blipFill>
            <a:blip r:embed="rId6"/>
            <a:stretch>
              <a:fillRect/>
            </a:stretch>
          </a:blipFill>
          <a:ln w="12700">
            <a:miter lim="400000"/>
          </a:ln>
        </p:spPr>
        <p:txBody>
          <a:bodyPr lIns="45719" rIns="45719"/>
          <a:lstStyle/>
          <a:p>
            <a:pPr/>
          </a:p>
        </p:txBody>
      </p:sp>
      <p:sp>
        <p:nvSpPr>
          <p:cNvPr id="196" name="TextBox 32"/>
          <p:cNvSpPr txBox="1"/>
          <p:nvPr/>
        </p:nvSpPr>
        <p:spPr>
          <a:xfrm>
            <a:off x="2130604" y="3180089"/>
            <a:ext cx="3358951" cy="5143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4200"/>
              </a:lnSpc>
              <a:defRPr b="1" spc="-69" sz="3000">
                <a:solidFill>
                  <a:srgbClr val="01003B"/>
                </a:solidFill>
                <a:latin typeface="Be Vietnam Ultra-Bold"/>
                <a:ea typeface="Be Vietnam Ultra-Bold"/>
                <a:cs typeface="Be Vietnam Ultra-Bold"/>
                <a:sym typeface="Be Vietnam Ultra-Bold"/>
              </a:defRPr>
            </a:lvl1pPr>
          </a:lstStyle>
          <a:p>
            <a:pPr/>
            <a:r>
              <a:t>Ist semester</a:t>
            </a:r>
          </a:p>
        </p:txBody>
      </p:sp>
      <p:sp>
        <p:nvSpPr>
          <p:cNvPr id="197" name="TextBox 33"/>
          <p:cNvSpPr txBox="1"/>
          <p:nvPr/>
        </p:nvSpPr>
        <p:spPr>
          <a:xfrm>
            <a:off x="13444419" y="3180089"/>
            <a:ext cx="3737965" cy="5143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4200"/>
              </a:lnSpc>
              <a:defRPr b="1" spc="-69" sz="3000">
                <a:solidFill>
                  <a:srgbClr val="01003B"/>
                </a:solidFill>
                <a:latin typeface="Be Vietnam Ultra-Bold"/>
                <a:ea typeface="Be Vietnam Ultra-Bold"/>
                <a:cs typeface="Be Vietnam Ultra-Bold"/>
                <a:sym typeface="Be Vietnam Ultra-Bold"/>
              </a:defRPr>
            </a:lvl1pPr>
          </a:lstStyle>
          <a:p>
            <a:pPr/>
            <a:r>
              <a:t>IIIrd Semester</a:t>
            </a:r>
          </a:p>
        </p:txBody>
      </p:sp>
      <p:sp>
        <p:nvSpPr>
          <p:cNvPr id="198" name="TextBox 34"/>
          <p:cNvSpPr txBox="1"/>
          <p:nvPr/>
        </p:nvSpPr>
        <p:spPr>
          <a:xfrm>
            <a:off x="13508950" y="6360295"/>
            <a:ext cx="3673435" cy="5143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4200"/>
              </a:lnSpc>
              <a:defRPr b="1" spc="-69" sz="3000">
                <a:solidFill>
                  <a:srgbClr val="01003B"/>
                </a:solidFill>
                <a:latin typeface="Be Vietnam Ultra-Bold"/>
                <a:ea typeface="Be Vietnam Ultra-Bold"/>
                <a:cs typeface="Be Vietnam Ultra-Bold"/>
                <a:sym typeface="Be Vietnam Ultra-Bold"/>
              </a:defRPr>
            </a:lvl1pPr>
          </a:lstStyle>
          <a:p>
            <a:pPr/>
            <a:r>
              <a:t>IV Semester</a:t>
            </a:r>
          </a:p>
        </p:txBody>
      </p:sp>
      <p:sp>
        <p:nvSpPr>
          <p:cNvPr id="199" name="TextBox 35"/>
          <p:cNvSpPr txBox="1"/>
          <p:nvPr/>
        </p:nvSpPr>
        <p:spPr>
          <a:xfrm>
            <a:off x="2130604" y="6360295"/>
            <a:ext cx="3358951" cy="5143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4200"/>
              </a:lnSpc>
              <a:defRPr b="1" spc="-69" sz="3000">
                <a:solidFill>
                  <a:srgbClr val="01003B"/>
                </a:solidFill>
                <a:latin typeface="Be Vietnam Ultra-Bold"/>
                <a:ea typeface="Be Vietnam Ultra-Bold"/>
                <a:cs typeface="Be Vietnam Ultra-Bold"/>
                <a:sym typeface="Be Vietnam Ultra-Bold"/>
              </a:defRPr>
            </a:lvl1pPr>
          </a:lstStyle>
          <a:p>
            <a:pPr/>
            <a:r>
              <a:t>IInd Semester</a:t>
            </a:r>
          </a:p>
        </p:txBody>
      </p:sp>
      <p:sp>
        <p:nvSpPr>
          <p:cNvPr id="200" name="TextBox 36"/>
          <p:cNvSpPr txBox="1"/>
          <p:nvPr/>
        </p:nvSpPr>
        <p:spPr>
          <a:xfrm>
            <a:off x="2130604" y="3865888"/>
            <a:ext cx="2550724" cy="16626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300"/>
              </a:lnSpc>
              <a:defRPr b="1" sz="2400">
                <a:solidFill>
                  <a:srgbClr val="01003B"/>
                </a:solidFill>
                <a:latin typeface="Be Vietnam Ultra-Bold"/>
                <a:ea typeface="Be Vietnam Ultra-Bold"/>
                <a:cs typeface="Be Vietnam Ultra-Bold"/>
                <a:sym typeface="Be Vietnam Ultra-Bold"/>
              </a:defRPr>
            </a:lvl1pPr>
          </a:lstStyle>
          <a:p>
            <a:pPr/>
            <a:r>
              <a:t>AEC- Environmental Science-Theory into Practice-I</a:t>
            </a:r>
          </a:p>
        </p:txBody>
      </p:sp>
      <p:sp>
        <p:nvSpPr>
          <p:cNvPr id="201" name="TextBox 37"/>
          <p:cNvSpPr txBox="1"/>
          <p:nvPr/>
        </p:nvSpPr>
        <p:spPr>
          <a:xfrm>
            <a:off x="2130604" y="7073255"/>
            <a:ext cx="2550724" cy="176504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500"/>
              </a:lnSpc>
              <a:defRPr b="1" sz="2600">
                <a:solidFill>
                  <a:srgbClr val="01003B"/>
                </a:solidFill>
                <a:latin typeface="Be Vietnam Ultra-Bold"/>
                <a:ea typeface="Be Vietnam Ultra-Bold"/>
                <a:cs typeface="Be Vietnam Ultra-Bold"/>
                <a:sym typeface="Be Vietnam Ultra-Bold"/>
              </a:defRPr>
            </a:lvl1pPr>
          </a:lstStyle>
          <a:p>
            <a:pPr/>
            <a:r>
              <a:t>AEC- Environmental Science-Theory into Practice-I</a:t>
            </a:r>
          </a:p>
        </p:txBody>
      </p:sp>
      <p:sp>
        <p:nvSpPr>
          <p:cNvPr id="202" name="TextBox 38"/>
          <p:cNvSpPr txBox="1"/>
          <p:nvPr/>
        </p:nvSpPr>
        <p:spPr>
          <a:xfrm>
            <a:off x="13444419" y="3875413"/>
            <a:ext cx="3737965" cy="13205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500"/>
              </a:lnSpc>
              <a:defRPr b="1" sz="2600">
                <a:solidFill>
                  <a:srgbClr val="01003B"/>
                </a:solidFill>
                <a:latin typeface="Be Vietnam Ultra-Bold"/>
                <a:ea typeface="Be Vietnam Ultra-Bold"/>
                <a:cs typeface="Be Vietnam Ultra-Bold"/>
                <a:sym typeface="Be Vietnam Ultra-Bold"/>
              </a:defRPr>
            </a:lvl1pPr>
          </a:lstStyle>
          <a:p>
            <a:pPr/>
            <a:r>
              <a:t>AEC-Environmental Science-Theory into Practice-II</a:t>
            </a:r>
          </a:p>
        </p:txBody>
      </p:sp>
      <p:sp>
        <p:nvSpPr>
          <p:cNvPr id="203" name="TextBox 39"/>
          <p:cNvSpPr txBox="1"/>
          <p:nvPr/>
        </p:nvSpPr>
        <p:spPr>
          <a:xfrm>
            <a:off x="13508950" y="7073255"/>
            <a:ext cx="3673435" cy="132054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500"/>
              </a:lnSpc>
              <a:defRPr b="1" sz="2600">
                <a:solidFill>
                  <a:srgbClr val="01003B"/>
                </a:solidFill>
                <a:latin typeface="Be Vietnam Ultra-Bold"/>
                <a:ea typeface="Be Vietnam Ultra-Bold"/>
                <a:cs typeface="Be Vietnam Ultra-Bold"/>
                <a:sym typeface="Be Vietnam Ultra-Bold"/>
              </a:defRPr>
            </a:lvl1pPr>
          </a:lstStyle>
          <a:p>
            <a:pPr/>
            <a:r>
              <a:t>AEC-Environmental Science-Theory into Practice-II</a:t>
            </a:r>
          </a:p>
        </p:txBody>
      </p:sp>
      <p:sp>
        <p:nvSpPr>
          <p:cNvPr id="204" name="TextBox 40"/>
          <p:cNvSpPr txBox="1"/>
          <p:nvPr/>
        </p:nvSpPr>
        <p:spPr>
          <a:xfrm>
            <a:off x="17258518" y="9210675"/>
            <a:ext cx="153964"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solidFill>
                  <a:srgbClr val="01003B"/>
                </a:solidFill>
                <a:latin typeface="Canva Sans"/>
                <a:ea typeface="Canva Sans"/>
                <a:cs typeface="Canva Sans"/>
                <a:sym typeface="Canva Sans"/>
              </a:defRPr>
            </a:lvl1pPr>
          </a:lstStyle>
          <a:p>
            <a:pPr/>
            <a:r>
              <a:t>7</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DFBFB"/>
        </a:solidFill>
      </p:bgPr>
    </p:bg>
    <p:spTree>
      <p:nvGrpSpPr>
        <p:cNvPr id="1" name=""/>
        <p:cNvGrpSpPr/>
        <p:nvPr/>
      </p:nvGrpSpPr>
      <p:grpSpPr>
        <a:xfrm>
          <a:off x="0" y="0"/>
          <a:ext cx="0" cy="0"/>
          <a:chOff x="0" y="0"/>
          <a:chExt cx="0" cy="0"/>
        </a:xfrm>
      </p:grpSpPr>
      <p:graphicFrame>
        <p:nvGraphicFramePr>
          <p:cNvPr id="206" name="Table 2"/>
          <p:cNvGraphicFramePr/>
          <p:nvPr/>
        </p:nvGraphicFramePr>
        <p:xfrm>
          <a:off x="1360608" y="629895"/>
          <a:ext cx="15733809" cy="9076809"/>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677165"/>
                <a:gridCol w="2442817"/>
                <a:gridCol w="2354628"/>
                <a:gridCol w="2949904"/>
                <a:gridCol w="2685337"/>
                <a:gridCol w="2623957"/>
              </a:tblGrid>
              <a:tr h="1419421">
                <a:tc>
                  <a:txBody>
                    <a:bodyPr/>
                    <a:lstStyle/>
                    <a:p>
                      <a:pPr algn="ctr">
                        <a:lnSpc>
                          <a:spcPts val="2900"/>
                        </a:lnSpc>
                        <a:defRPr sz="1800"/>
                      </a:pPr>
                      <a:r>
                        <a:rPr b="1" sz="2100">
                          <a:latin typeface="Open Sauce Bold"/>
                          <a:ea typeface="Open Sauce Bold"/>
                          <a:cs typeface="Open Sauce Bold"/>
                          <a:sym typeface="Open Sauce Bold"/>
                        </a:rPr>
                        <a:t>Courses</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D699"/>
                    </a:solidFill>
                  </a:tcPr>
                </a:tc>
                <a:tc>
                  <a:txBody>
                    <a:bodyPr/>
                    <a:lstStyle/>
                    <a:p>
                      <a:pPr algn="ctr">
                        <a:lnSpc>
                          <a:spcPts val="3000"/>
                        </a:lnSpc>
                        <a:defRPr sz="1800"/>
                      </a:pPr>
                      <a:r>
                        <a:rPr b="1" sz="2100">
                          <a:latin typeface="Open Sauce Bold"/>
                          <a:ea typeface="Open Sauce Bold"/>
                          <a:cs typeface="Open Sauce Bold"/>
                          <a:sym typeface="Open Sauce Bold"/>
                        </a:rPr>
                        <a:t>Total Strength</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D699"/>
                    </a:solidFill>
                  </a:tcPr>
                </a:tc>
                <a:tc>
                  <a:txBody>
                    <a:bodyPr/>
                    <a:lstStyle/>
                    <a:p>
                      <a:pPr algn="ctr">
                        <a:lnSpc>
                          <a:spcPts val="3000"/>
                        </a:lnSpc>
                        <a:defRPr sz="1800"/>
                      </a:pPr>
                      <a:r>
                        <a:rPr b="1" sz="2100">
                          <a:latin typeface="Open Sauce Bold"/>
                          <a:ea typeface="Open Sauce Bold"/>
                          <a:cs typeface="Open Sauce Bold"/>
                          <a:sym typeface="Open Sauce Bold"/>
                        </a:rPr>
                        <a:t>Admission Taken</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D699"/>
                    </a:solidFill>
                  </a:tcPr>
                </a:tc>
                <a:tc>
                  <a:txBody>
                    <a:bodyPr/>
                    <a:lstStyle/>
                    <a:p>
                      <a:pPr algn="ctr">
                        <a:lnSpc>
                          <a:spcPts val="3000"/>
                        </a:lnSpc>
                        <a:defRPr sz="1800"/>
                      </a:pPr>
                      <a:r>
                        <a:rPr b="1" sz="2100">
                          <a:latin typeface="Open Sauce Bold"/>
                          <a:ea typeface="Open Sauce Bold"/>
                          <a:cs typeface="Open Sauce Bold"/>
                          <a:sym typeface="Open Sauce Bold"/>
                        </a:rPr>
                        <a:t>Courses</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D699"/>
                    </a:solidFill>
                  </a:tcPr>
                </a:tc>
                <a:tc>
                  <a:txBody>
                    <a:bodyPr/>
                    <a:lstStyle/>
                    <a:p>
                      <a:pPr algn="ctr">
                        <a:lnSpc>
                          <a:spcPts val="3000"/>
                        </a:lnSpc>
                        <a:defRPr sz="1800"/>
                      </a:pPr>
                      <a:r>
                        <a:rPr b="1" sz="2100">
                          <a:latin typeface="Open Sauce Bold"/>
                          <a:ea typeface="Open Sauce Bold"/>
                          <a:cs typeface="Open Sauce Bold"/>
                          <a:sym typeface="Open Sauce Bold"/>
                        </a:rPr>
                        <a:t>Total Strength</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D699"/>
                    </a:solidFill>
                  </a:tcPr>
                </a:tc>
                <a:tc>
                  <a:txBody>
                    <a:bodyPr/>
                    <a:lstStyle/>
                    <a:p>
                      <a:pPr algn="ctr">
                        <a:lnSpc>
                          <a:spcPts val="2500"/>
                        </a:lnSpc>
                        <a:defRPr sz="1800"/>
                      </a:pPr>
                      <a:r>
                        <a:rPr b="1">
                          <a:latin typeface="Open Sauce Bold"/>
                          <a:ea typeface="Open Sauce Bold"/>
                          <a:cs typeface="Open Sauce Bold"/>
                          <a:sym typeface="Open Sauce Bold"/>
                        </a:rPr>
                        <a:t>Admission taken</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D699"/>
                    </a:solidFill>
                  </a:tcPr>
                </a:tc>
              </a:tr>
              <a:tr h="956455">
                <a:tc>
                  <a:txBody>
                    <a:bodyPr/>
                    <a:lstStyle/>
                    <a:p>
                      <a:pPr algn="ctr">
                        <a:lnSpc>
                          <a:spcPts val="3000"/>
                        </a:lnSpc>
                        <a:defRPr sz="1800"/>
                      </a:pPr>
                      <a:r>
                        <a:rPr b="1" sz="2100">
                          <a:latin typeface="Open Sauce Bold"/>
                          <a:ea typeface="Open Sauce Bold"/>
                          <a:cs typeface="Open Sauce Bold"/>
                          <a:sym typeface="Open Sauce Bold"/>
                        </a:rPr>
                        <a:t>BA Prog</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EBCD"/>
                    </a:solidFill>
                  </a:tcPr>
                </a:tc>
                <a:tc>
                  <a:txBody>
                    <a:bodyPr/>
                    <a:lstStyle/>
                    <a:p>
                      <a:pPr algn="ctr">
                        <a:lnSpc>
                          <a:spcPts val="3000"/>
                        </a:lnSpc>
                        <a:defRPr sz="1800"/>
                      </a:pPr>
                      <a:r>
                        <a:rPr sz="2100">
                          <a:latin typeface="Open Sauce"/>
                          <a:ea typeface="Open Sauce"/>
                          <a:cs typeface="Open Sauce"/>
                          <a:sym typeface="Open Sauce"/>
                        </a:rPr>
                        <a:t>305</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l">
                        <a:defRPr sz="1800"/>
                      </a:pP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ctr">
                        <a:lnSpc>
                          <a:spcPts val="2800"/>
                        </a:lnSpc>
                        <a:defRPr sz="1800"/>
                      </a:pPr>
                      <a:r>
                        <a:rPr b="1" sz="2000">
                          <a:latin typeface="Open Sauce Bold"/>
                          <a:ea typeface="Open Sauce Bold"/>
                          <a:cs typeface="Open Sauce Bold"/>
                          <a:sym typeface="Open Sauce Bold"/>
                        </a:rPr>
                        <a:t>BA Sociology</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ctr">
                        <a:lnSpc>
                          <a:spcPts val="2800"/>
                        </a:lnSpc>
                        <a:defRPr sz="1800"/>
                      </a:pPr>
                      <a:r>
                        <a:rPr sz="2000">
                          <a:latin typeface="Open Sauce"/>
                          <a:ea typeface="Open Sauce"/>
                          <a:cs typeface="Open Sauce"/>
                          <a:sym typeface="Open Sauce"/>
                        </a:rPr>
                        <a:t>72</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l">
                        <a:defRPr sz="1800"/>
                      </a:pP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r>
              <a:tr h="911437">
                <a:tc>
                  <a:txBody>
                    <a:bodyPr/>
                    <a:lstStyle/>
                    <a:p>
                      <a:pPr algn="ctr">
                        <a:lnSpc>
                          <a:spcPts val="2800"/>
                        </a:lnSpc>
                        <a:defRPr sz="1800"/>
                      </a:pPr>
                      <a:r>
                        <a:rPr b="1" sz="2000">
                          <a:latin typeface="Open Sauce Bold"/>
                          <a:ea typeface="Open Sauce Bold"/>
                          <a:cs typeface="Open Sauce Bold"/>
                          <a:sym typeface="Open Sauce Bold"/>
                        </a:rPr>
                        <a:t>BA English</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EBCD"/>
                    </a:solidFill>
                  </a:tcPr>
                </a:tc>
                <a:tc>
                  <a:txBody>
                    <a:bodyPr/>
                    <a:lstStyle/>
                    <a:p>
                      <a:pPr algn="ctr">
                        <a:lnSpc>
                          <a:spcPts val="2800"/>
                        </a:lnSpc>
                        <a:defRPr sz="1800"/>
                      </a:pPr>
                      <a:r>
                        <a:rPr sz="2000">
                          <a:latin typeface="Open Sauce"/>
                          <a:ea typeface="Open Sauce"/>
                          <a:cs typeface="Open Sauce"/>
                          <a:sym typeface="Open Sauce"/>
                        </a:rPr>
                        <a:t>97</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l">
                        <a:defRPr sz="1800"/>
                      </a:pP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ctr">
                        <a:lnSpc>
                          <a:spcPts val="2500"/>
                        </a:lnSpc>
                        <a:defRPr sz="1800"/>
                      </a:pPr>
                      <a:r>
                        <a:rPr b="1">
                          <a:latin typeface="Open Sauce Bold"/>
                          <a:ea typeface="Open Sauce Bold"/>
                          <a:cs typeface="Open Sauce Bold"/>
                          <a:sym typeface="Open Sauce Bold"/>
                        </a:rPr>
                        <a:t>BSC Mathematics</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ctr">
                        <a:lnSpc>
                          <a:spcPts val="2800"/>
                        </a:lnSpc>
                        <a:defRPr sz="1800"/>
                      </a:pPr>
                      <a:r>
                        <a:rPr sz="2000">
                          <a:latin typeface="Open Sauce"/>
                          <a:ea typeface="Open Sauce"/>
                          <a:cs typeface="Open Sauce"/>
                          <a:sym typeface="Open Sauce"/>
                        </a:rPr>
                        <a:t>72</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l">
                        <a:defRPr sz="1800"/>
                      </a:pP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r>
              <a:tr h="972991">
                <a:tc>
                  <a:txBody>
                    <a:bodyPr/>
                    <a:lstStyle/>
                    <a:p>
                      <a:pPr algn="ctr">
                        <a:lnSpc>
                          <a:spcPts val="3200"/>
                        </a:lnSpc>
                        <a:defRPr sz="1800"/>
                      </a:pPr>
                      <a:r>
                        <a:rPr b="1" sz="2200">
                          <a:latin typeface="Open Sauce Bold"/>
                          <a:ea typeface="Open Sauce Bold"/>
                          <a:cs typeface="Open Sauce Bold"/>
                          <a:sym typeface="Open Sauce Bold"/>
                        </a:rPr>
                        <a:t>BA Hindi</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EBCD"/>
                    </a:solidFill>
                  </a:tcPr>
                </a:tc>
                <a:tc>
                  <a:txBody>
                    <a:bodyPr/>
                    <a:lstStyle/>
                    <a:p>
                      <a:pPr algn="ctr">
                        <a:lnSpc>
                          <a:spcPts val="2800"/>
                        </a:lnSpc>
                        <a:defRPr sz="1800"/>
                      </a:pPr>
                      <a:r>
                        <a:rPr sz="2000">
                          <a:latin typeface="Open Sauce"/>
                          <a:ea typeface="Open Sauce"/>
                          <a:cs typeface="Open Sauce"/>
                          <a:sym typeface="Open Sauce"/>
                        </a:rPr>
                        <a:t>96</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l">
                        <a:defRPr sz="1800"/>
                      </a:pP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ctr">
                        <a:lnSpc>
                          <a:spcPts val="2800"/>
                        </a:lnSpc>
                        <a:defRPr sz="1800"/>
                      </a:pPr>
                      <a:r>
                        <a:rPr b="1" sz="2000">
                          <a:latin typeface="Open Sauce Bold"/>
                          <a:ea typeface="Open Sauce Bold"/>
                          <a:cs typeface="Open Sauce Bold"/>
                          <a:sym typeface="Open Sauce Bold"/>
                        </a:rPr>
                        <a:t>B Com Hons</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ctr">
                        <a:lnSpc>
                          <a:spcPts val="2800"/>
                        </a:lnSpc>
                        <a:defRPr sz="1800"/>
                      </a:pPr>
                      <a:r>
                        <a:rPr sz="2000">
                          <a:latin typeface="Open Sauce"/>
                          <a:ea typeface="Open Sauce"/>
                          <a:cs typeface="Open Sauce"/>
                          <a:sym typeface="Open Sauce"/>
                        </a:rPr>
                        <a:t>190</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l">
                        <a:defRPr sz="1800"/>
                      </a:pP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r>
              <a:tr h="927203">
                <a:tc>
                  <a:txBody>
                    <a:bodyPr/>
                    <a:lstStyle/>
                    <a:p>
                      <a:pPr algn="ctr">
                        <a:lnSpc>
                          <a:spcPts val="2900"/>
                        </a:lnSpc>
                        <a:defRPr sz="1800"/>
                      </a:pPr>
                      <a:r>
                        <a:rPr b="1" sz="2100">
                          <a:latin typeface="Open Sauce Bold"/>
                          <a:ea typeface="Open Sauce Bold"/>
                          <a:cs typeface="Open Sauce Bold"/>
                          <a:sym typeface="Open Sauce Bold"/>
                        </a:rPr>
                        <a:t>BA Sanskrit</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EBCD"/>
                    </a:solidFill>
                  </a:tcPr>
                </a:tc>
                <a:tc>
                  <a:txBody>
                    <a:bodyPr/>
                    <a:lstStyle/>
                    <a:p>
                      <a:pPr algn="ctr">
                        <a:lnSpc>
                          <a:spcPts val="2800"/>
                        </a:lnSpc>
                        <a:defRPr sz="1800"/>
                      </a:pPr>
                      <a:r>
                        <a:rPr sz="2000">
                          <a:latin typeface="Open Sauce"/>
                          <a:ea typeface="Open Sauce"/>
                          <a:cs typeface="Open Sauce"/>
                          <a:sym typeface="Open Sauce"/>
                        </a:rPr>
                        <a:t>94</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l">
                        <a:defRPr sz="1800"/>
                      </a:pP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ctr">
                        <a:lnSpc>
                          <a:spcPts val="2900"/>
                        </a:lnSpc>
                        <a:defRPr sz="1800"/>
                      </a:pPr>
                      <a:r>
                        <a:rPr b="1" sz="2100">
                          <a:latin typeface="Open Sauce Bold"/>
                          <a:ea typeface="Open Sauce Bold"/>
                          <a:cs typeface="Open Sauce Bold"/>
                          <a:sym typeface="Open Sauce Bold"/>
                        </a:rPr>
                        <a:t>B Com Prog</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ctr">
                        <a:lnSpc>
                          <a:spcPts val="2800"/>
                        </a:lnSpc>
                        <a:defRPr sz="1800"/>
                      </a:pPr>
                      <a:r>
                        <a:rPr sz="2000">
                          <a:latin typeface="Open Sauce"/>
                          <a:ea typeface="Open Sauce"/>
                          <a:cs typeface="Open Sauce"/>
                          <a:sym typeface="Open Sauce"/>
                        </a:rPr>
                        <a:t>243</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l">
                        <a:defRPr sz="1800"/>
                      </a:pP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r>
              <a:tr h="956455">
                <a:tc>
                  <a:txBody>
                    <a:bodyPr/>
                    <a:lstStyle/>
                    <a:p>
                      <a:pPr algn="ctr">
                        <a:lnSpc>
                          <a:spcPts val="3000"/>
                        </a:lnSpc>
                        <a:defRPr sz="1800"/>
                      </a:pPr>
                      <a:r>
                        <a:rPr b="1" sz="2100">
                          <a:latin typeface="Open Sauce Bold"/>
                          <a:ea typeface="Open Sauce Bold"/>
                          <a:cs typeface="Open Sauce Bold"/>
                          <a:sym typeface="Open Sauce Bold"/>
                        </a:rPr>
                        <a:t>BA History</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EBCD"/>
                    </a:solidFill>
                  </a:tcPr>
                </a:tc>
                <a:tc>
                  <a:txBody>
                    <a:bodyPr/>
                    <a:lstStyle/>
                    <a:p>
                      <a:pPr algn="ctr">
                        <a:lnSpc>
                          <a:spcPts val="2800"/>
                        </a:lnSpc>
                        <a:defRPr sz="1800"/>
                      </a:pPr>
                      <a:r>
                        <a:rPr sz="2000">
                          <a:latin typeface="Open Sauce"/>
                          <a:ea typeface="Open Sauce"/>
                          <a:cs typeface="Open Sauce"/>
                          <a:sym typeface="Open Sauce"/>
                        </a:rPr>
                        <a:t>98</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l">
                        <a:defRPr sz="1800"/>
                      </a:pP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l">
                        <a:defRPr sz="1800"/>
                      </a:pP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l">
                        <a:defRPr sz="1800"/>
                      </a:pP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l">
                        <a:defRPr sz="1800"/>
                      </a:pP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r>
              <a:tr h="933946">
                <a:tc>
                  <a:txBody>
                    <a:bodyPr/>
                    <a:lstStyle/>
                    <a:p>
                      <a:pPr algn="ctr">
                        <a:lnSpc>
                          <a:spcPts val="2600"/>
                        </a:lnSpc>
                        <a:defRPr sz="1800"/>
                      </a:pPr>
                      <a:r>
                        <a:rPr b="1" sz="1900">
                          <a:latin typeface="Open Sauce Bold"/>
                          <a:ea typeface="Open Sauce Bold"/>
                          <a:cs typeface="Open Sauce Bold"/>
                          <a:sym typeface="Open Sauce Bold"/>
                        </a:rPr>
                        <a:t>BA Pol Science</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EBCD"/>
                    </a:solidFill>
                  </a:tcPr>
                </a:tc>
                <a:tc>
                  <a:txBody>
                    <a:bodyPr/>
                    <a:lstStyle/>
                    <a:p>
                      <a:pPr algn="ctr">
                        <a:lnSpc>
                          <a:spcPts val="2900"/>
                        </a:lnSpc>
                        <a:defRPr sz="1800"/>
                      </a:pPr>
                      <a:r>
                        <a:rPr sz="2100">
                          <a:latin typeface="Open Sauce"/>
                          <a:ea typeface="Open Sauce"/>
                          <a:cs typeface="Open Sauce"/>
                          <a:sym typeface="Open Sauce"/>
                        </a:rPr>
                        <a:t>98</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l">
                        <a:defRPr sz="1800"/>
                      </a:pP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l">
                        <a:defRPr sz="1800"/>
                      </a:pP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l">
                        <a:defRPr sz="1800"/>
                      </a:pP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l">
                        <a:defRPr sz="1800"/>
                      </a:pP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r>
              <a:tr h="1087460">
                <a:tc>
                  <a:txBody>
                    <a:bodyPr/>
                    <a:lstStyle/>
                    <a:p>
                      <a:pPr algn="ctr">
                        <a:lnSpc>
                          <a:spcPts val="2900"/>
                        </a:lnSpc>
                        <a:defRPr sz="1800"/>
                      </a:pPr>
                      <a:r>
                        <a:rPr b="1" sz="2100">
                          <a:latin typeface="Open Sauce Bold"/>
                          <a:ea typeface="Open Sauce Bold"/>
                          <a:cs typeface="Open Sauce Bold"/>
                          <a:sym typeface="Open Sauce Bold"/>
                        </a:rPr>
                        <a:t>BA Journalism</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EBCD"/>
                    </a:solidFill>
                  </a:tcPr>
                </a:tc>
                <a:tc>
                  <a:txBody>
                    <a:bodyPr/>
                    <a:lstStyle/>
                    <a:p>
                      <a:pPr algn="ctr">
                        <a:lnSpc>
                          <a:spcPts val="2800"/>
                        </a:lnSpc>
                        <a:defRPr sz="1800"/>
                      </a:pPr>
                      <a:r>
                        <a:rPr sz="2000">
                          <a:latin typeface="Open Sauce"/>
                          <a:ea typeface="Open Sauce"/>
                          <a:cs typeface="Open Sauce"/>
                          <a:sym typeface="Open Sauce"/>
                        </a:rPr>
                        <a:t>72</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l">
                        <a:defRPr sz="1800"/>
                      </a:pP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ctr">
                        <a:lnSpc>
                          <a:spcPts val="3900"/>
                        </a:lnSpc>
                        <a:defRPr sz="1800"/>
                      </a:pPr>
                      <a:r>
                        <a:rPr sz="2700">
                          <a:latin typeface="Open Sauce"/>
                          <a:ea typeface="Open Sauce"/>
                          <a:cs typeface="Open Sauce"/>
                          <a:sym typeface="Open Sauce"/>
                        </a:rPr>
                        <a:t>Total</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ctr">
                        <a:lnSpc>
                          <a:spcPts val="3400"/>
                        </a:lnSpc>
                        <a:defRPr sz="1800"/>
                      </a:pPr>
                      <a:r>
                        <a:rPr sz="2400">
                          <a:latin typeface="Open Sauce"/>
                          <a:ea typeface="Open Sauce"/>
                          <a:cs typeface="Open Sauce"/>
                          <a:sym typeface="Open Sauce"/>
                        </a:rPr>
                        <a:t>1526</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l">
                        <a:defRPr sz="1800"/>
                      </a:pP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r>
              <a:tr h="911437">
                <a:tc>
                  <a:txBody>
                    <a:bodyPr/>
                    <a:lstStyle/>
                    <a:p>
                      <a:pPr algn="ctr">
                        <a:lnSpc>
                          <a:spcPts val="2600"/>
                        </a:lnSpc>
                        <a:defRPr sz="1800"/>
                      </a:pPr>
                      <a:r>
                        <a:rPr b="1" sz="1900">
                          <a:latin typeface="Open Sauce Bold"/>
                          <a:ea typeface="Open Sauce Bold"/>
                          <a:cs typeface="Open Sauce Bold"/>
                          <a:sym typeface="Open Sauce Bold"/>
                        </a:rPr>
                        <a:t>BA Psychology</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EBCD"/>
                    </a:solidFill>
                  </a:tcPr>
                </a:tc>
                <a:tc>
                  <a:txBody>
                    <a:bodyPr/>
                    <a:lstStyle/>
                    <a:p>
                      <a:pPr algn="ctr">
                        <a:lnSpc>
                          <a:spcPts val="2800"/>
                        </a:lnSpc>
                        <a:defRPr sz="1800"/>
                      </a:pPr>
                      <a:r>
                        <a:rPr sz="2000">
                          <a:latin typeface="Open Sauce"/>
                          <a:ea typeface="Open Sauce"/>
                          <a:cs typeface="Open Sauce"/>
                          <a:sym typeface="Open Sauce"/>
                        </a:rPr>
                        <a:t>72</a:t>
                      </a: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l">
                        <a:defRPr sz="1800"/>
                      </a:pP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l">
                        <a:defRPr sz="1800"/>
                      </a:pP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l">
                        <a:defRPr sz="1800"/>
                      </a:pP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c>
                  <a:txBody>
                    <a:bodyPr/>
                    <a:lstStyle/>
                    <a:p>
                      <a:pPr algn="l">
                        <a:defRPr sz="1800"/>
                      </a:pPr>
                    </a:p>
                  </a:txBody>
                  <a:tcPr marL="190500" marR="190500" marT="190500" marB="190500" anchor="ctr" anchorCtr="0" horzOverflow="overflow">
                    <a:lnL w="3175">
                      <a:solidFill>
                        <a:srgbClr val="FFD699"/>
                      </a:solidFill>
                    </a:lnL>
                    <a:lnR w="3175">
                      <a:solidFill>
                        <a:srgbClr val="FFD699"/>
                      </a:solidFill>
                    </a:lnR>
                    <a:lnT w="3175">
                      <a:solidFill>
                        <a:srgbClr val="FFD699"/>
                      </a:solidFill>
                    </a:lnT>
                    <a:lnB w="3175">
                      <a:solidFill>
                        <a:srgbClr val="FFD699"/>
                      </a:solidFill>
                    </a:lnB>
                    <a:solidFill>
                      <a:srgbClr val="FFF4E3"/>
                    </a:solidFill>
                  </a:tcPr>
                </a:tc>
              </a:tr>
            </a:tbl>
          </a:graphicData>
        </a:graphic>
      </p:graphicFrame>
      <p:sp>
        <p:nvSpPr>
          <p:cNvPr id="207" name="TextBox 3"/>
          <p:cNvSpPr txBox="1"/>
          <p:nvPr/>
        </p:nvSpPr>
        <p:spPr>
          <a:xfrm>
            <a:off x="17258518" y="9210675"/>
            <a:ext cx="153964"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latin typeface="Canva Sans"/>
                <a:ea typeface="Canva Sans"/>
                <a:cs typeface="Canva Sans"/>
                <a:sym typeface="Canva Sans"/>
              </a:defRPr>
            </a:lvl1pPr>
          </a:lstStyle>
          <a:p>
            <a:pPr/>
            <a:r>
              <a:t>8</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Freeform 2"/>
          <p:cNvSpPr/>
          <p:nvPr/>
        </p:nvSpPr>
        <p:spPr>
          <a:xfrm rot="5400000">
            <a:off x="4000500" y="-4000500"/>
            <a:ext cx="10287000" cy="18288000"/>
          </a:xfrm>
          <a:prstGeom prst="rect">
            <a:avLst/>
          </a:prstGeom>
          <a:blipFill>
            <a:blip r:embed="rId2"/>
            <a:stretch>
              <a:fillRect/>
            </a:stretch>
          </a:blipFill>
          <a:ln w="12700">
            <a:miter lim="400000"/>
          </a:ln>
        </p:spPr>
        <p:txBody>
          <a:bodyPr lIns="45719" rIns="45719"/>
          <a:lstStyle/>
          <a:p>
            <a:pPr/>
          </a:p>
        </p:txBody>
      </p:sp>
      <p:sp>
        <p:nvSpPr>
          <p:cNvPr id="210" name="Freeform 4"/>
          <p:cNvSpPr/>
          <p:nvPr/>
        </p:nvSpPr>
        <p:spPr>
          <a:xfrm rot="10800000">
            <a:off x="-1964786" y="5720631"/>
            <a:ext cx="21640250" cy="5734287"/>
          </a:xfrm>
          <a:prstGeom prst="rect">
            <a:avLst/>
          </a:prstGeom>
          <a:solidFill>
            <a:srgbClr val="195759"/>
          </a:solidFill>
          <a:ln w="12700">
            <a:miter lim="400000"/>
          </a:ln>
        </p:spPr>
        <p:txBody>
          <a:bodyPr lIns="45719" rIns="45719"/>
          <a:lstStyle/>
          <a:p>
            <a:pPr/>
          </a:p>
        </p:txBody>
      </p:sp>
      <p:graphicFrame>
        <p:nvGraphicFramePr>
          <p:cNvPr id="211" name="Table 6"/>
          <p:cNvGraphicFramePr/>
          <p:nvPr/>
        </p:nvGraphicFramePr>
        <p:xfrm>
          <a:off x="886024" y="2494315"/>
          <a:ext cx="16202026" cy="7563314"/>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620202"/>
                <a:gridCol w="1620202"/>
                <a:gridCol w="1620202"/>
                <a:gridCol w="1620202"/>
                <a:gridCol w="1620202"/>
                <a:gridCol w="1620202"/>
                <a:gridCol w="1620202"/>
                <a:gridCol w="1620202"/>
                <a:gridCol w="1620202"/>
                <a:gridCol w="1620202"/>
              </a:tblGrid>
              <a:tr h="1792958">
                <a:tc>
                  <a:txBody>
                    <a:bodyPr/>
                    <a:lstStyle/>
                    <a:p>
                      <a:pPr algn="ctr">
                        <a:lnSpc>
                          <a:spcPts val="3300"/>
                        </a:lnSpc>
                        <a:defRPr sz="1800"/>
                      </a:pPr>
                      <a:r>
                        <a:rPr sz="2300">
                          <a:solidFill>
                            <a:srgbClr val="F8F8F8"/>
                          </a:solidFill>
                          <a:latin typeface="Be Vietnam"/>
                          <a:ea typeface="Be Vietnam"/>
                          <a:cs typeface="Be Vietnam"/>
                          <a:sym typeface="Be Vietnam"/>
                        </a:rPr>
                        <a:t>NAME</a:t>
                      </a:r>
                    </a:p>
                  </a:txBody>
                  <a:tcPr marL="190500" marR="190500" marT="190500" marB="190500" anchor="ctr" anchorCtr="0" horzOverflow="overflow">
                    <a:lnL>
                      <a:solidFill>
                        <a:srgbClr val="01003B"/>
                      </a:solidFill>
                    </a:lnL>
                    <a:lnR w="3175">
                      <a:solidFill>
                        <a:srgbClr val="01003B"/>
                      </a:solidFill>
                    </a:lnR>
                    <a:lnT>
                      <a:solidFill>
                        <a:srgbClr val="01003B"/>
                      </a:solidFill>
                    </a:lnT>
                    <a:lnB>
                      <a:solidFill>
                        <a:srgbClr val="01003B"/>
                      </a:solidFill>
                    </a:lnB>
                    <a:solidFill>
                      <a:srgbClr val="33326B"/>
                    </a:solidFill>
                  </a:tcPr>
                </a:tc>
                <a:tc>
                  <a:txBody>
                    <a:bodyPr/>
                    <a:lstStyle/>
                    <a:p>
                      <a:pPr algn="ctr">
                        <a:lnSpc>
                          <a:spcPts val="3400"/>
                        </a:lnSpc>
                        <a:defRPr sz="1800"/>
                      </a:pPr>
                      <a:r>
                        <a:rPr b="1" sz="2400">
                          <a:solidFill>
                            <a:srgbClr val="01003B"/>
                          </a:solidFill>
                          <a:latin typeface="Be Vietnam Ultra-Bold"/>
                          <a:ea typeface="Be Vietnam Ultra-Bold"/>
                          <a:cs typeface="Be Vietnam Ultra-Bold"/>
                          <a:sym typeface="Be Vietnam Ultra-Bold"/>
                        </a:rPr>
                        <a:t>DATE OF JOINING</a:t>
                      </a:r>
                    </a:p>
                  </a:txBody>
                  <a:tcPr marL="190500" marR="190500" marT="190500" marB="190500" anchor="ctr" anchorCtr="0" horzOverflow="overflow">
                    <a:lnL w="3175">
                      <a:solidFill>
                        <a:srgbClr val="01003B"/>
                      </a:solidFill>
                    </a:lnL>
                    <a:lnR w="3175">
                      <a:solidFill>
                        <a:srgbClr val="01003B"/>
                      </a:solidFill>
                    </a:lnR>
                    <a:lnT>
                      <a:solidFill>
                        <a:srgbClr val="01003B"/>
                      </a:solidFill>
                    </a:lnT>
                    <a:lnB>
                      <a:solidFill>
                        <a:srgbClr val="01003B"/>
                      </a:solidFill>
                    </a:lnB>
                    <a:solidFill>
                      <a:srgbClr val="48CFAE"/>
                    </a:solidFill>
                  </a:tcPr>
                </a:tc>
                <a:tc>
                  <a:txBody>
                    <a:bodyPr/>
                    <a:lstStyle/>
                    <a:p>
                      <a:pPr algn="ctr">
                        <a:lnSpc>
                          <a:spcPts val="3200"/>
                        </a:lnSpc>
                        <a:defRPr sz="1800"/>
                      </a:pPr>
                      <a:r>
                        <a:rPr b="1" sz="2200">
                          <a:solidFill>
                            <a:srgbClr val="01003B"/>
                          </a:solidFill>
                          <a:latin typeface="Be Vietnam Ultra-Bold"/>
                          <a:ea typeface="Be Vietnam Ultra-Bold"/>
                          <a:cs typeface="Be Vietnam Ultra-Bold"/>
                          <a:sym typeface="Be Vietnam Ultra-Bold"/>
                        </a:rPr>
                        <a:t>HIGHEST DEGREE</a:t>
                      </a:r>
                    </a:p>
                  </a:txBody>
                  <a:tcPr marL="190500" marR="190500" marT="190500" marB="190500" anchor="ctr" anchorCtr="0" horzOverflow="overflow">
                    <a:lnL w="3175">
                      <a:solidFill>
                        <a:srgbClr val="01003B"/>
                      </a:solidFill>
                    </a:lnL>
                    <a:lnR w="3175">
                      <a:solidFill>
                        <a:srgbClr val="01003B"/>
                      </a:solidFill>
                    </a:lnR>
                    <a:lnT>
                      <a:solidFill>
                        <a:srgbClr val="01003B"/>
                      </a:solidFill>
                    </a:lnT>
                    <a:lnB>
                      <a:solidFill>
                        <a:srgbClr val="01003B"/>
                      </a:solidFill>
                    </a:lnB>
                    <a:solidFill>
                      <a:srgbClr val="48CFAE"/>
                    </a:solidFill>
                  </a:tcPr>
                </a:tc>
                <a:tc>
                  <a:txBody>
                    <a:bodyPr/>
                    <a:lstStyle/>
                    <a:p>
                      <a:pPr algn="ctr">
                        <a:lnSpc>
                          <a:spcPts val="1600"/>
                        </a:lnSpc>
                        <a:defRPr sz="1800"/>
                      </a:pPr>
                      <a:r>
                        <a:rPr b="1" sz="1200">
                          <a:solidFill>
                            <a:srgbClr val="01003B"/>
                          </a:solidFill>
                          <a:latin typeface="Be Vietnam Ultra-Bold"/>
                          <a:ea typeface="Be Vietnam Ultra-Bold"/>
                          <a:cs typeface="Be Vietnam Ultra-Bold"/>
                          <a:sym typeface="Be Vietnam Ultra-Bold"/>
                        </a:rPr>
                        <a:t>SPECIALISATION</a:t>
                      </a:r>
                    </a:p>
                  </a:txBody>
                  <a:tcPr marL="190500" marR="190500" marT="190500" marB="190500" anchor="ctr" anchorCtr="0" horzOverflow="overflow">
                    <a:lnL w="3175">
                      <a:solidFill>
                        <a:srgbClr val="01003B"/>
                      </a:solidFill>
                    </a:lnL>
                    <a:lnR w="3175">
                      <a:solidFill>
                        <a:srgbClr val="01003B"/>
                      </a:solidFill>
                    </a:lnR>
                    <a:lnT>
                      <a:solidFill>
                        <a:srgbClr val="01003B"/>
                      </a:solidFill>
                    </a:lnT>
                    <a:lnB>
                      <a:solidFill>
                        <a:srgbClr val="01003B"/>
                      </a:solidFill>
                    </a:lnB>
                    <a:solidFill>
                      <a:srgbClr val="48CFAE"/>
                    </a:solidFill>
                  </a:tcPr>
                </a:tc>
                <a:tc>
                  <a:txBody>
                    <a:bodyPr/>
                    <a:lstStyle/>
                    <a:p>
                      <a:pPr algn="ctr">
                        <a:lnSpc>
                          <a:spcPts val="2200"/>
                        </a:lnSpc>
                        <a:defRPr sz="1800"/>
                      </a:pPr>
                      <a:r>
                        <a:rPr b="1" sz="1500">
                          <a:solidFill>
                            <a:srgbClr val="01003B"/>
                          </a:solidFill>
                          <a:latin typeface="Be Vietnam Ultra-Bold"/>
                          <a:ea typeface="Be Vietnam Ultra-Bold"/>
                          <a:cs typeface="Be Vietnam Ultra-Bold"/>
                          <a:sym typeface="Be Vietnam Ultra-Bold"/>
                        </a:rPr>
                        <a:t>TOTAL EXPERIENCE</a:t>
                      </a:r>
                    </a:p>
                  </a:txBody>
                  <a:tcPr marL="190500" marR="190500" marT="190500" marB="190500" anchor="ctr" anchorCtr="0" horzOverflow="overflow">
                    <a:lnL w="3175">
                      <a:solidFill>
                        <a:srgbClr val="01003B"/>
                      </a:solidFill>
                    </a:lnL>
                    <a:lnR w="3175">
                      <a:solidFill>
                        <a:srgbClr val="01003B"/>
                      </a:solidFill>
                    </a:lnR>
                    <a:lnT>
                      <a:solidFill>
                        <a:srgbClr val="01003B"/>
                      </a:solidFill>
                    </a:lnT>
                    <a:lnB>
                      <a:solidFill>
                        <a:srgbClr val="01003B"/>
                      </a:solidFill>
                    </a:lnB>
                    <a:solidFill>
                      <a:srgbClr val="48CFAE"/>
                    </a:solidFill>
                  </a:tcPr>
                </a:tc>
                <a:tc>
                  <a:txBody>
                    <a:bodyPr/>
                    <a:lstStyle/>
                    <a:p>
                      <a:pPr algn="ctr">
                        <a:lnSpc>
                          <a:spcPts val="1600"/>
                        </a:lnSpc>
                        <a:defRPr sz="1800"/>
                      </a:pPr>
                      <a:r>
                        <a:rPr b="1" sz="1200">
                          <a:solidFill>
                            <a:srgbClr val="01003B"/>
                          </a:solidFill>
                          <a:latin typeface="Be Vietnam Ultra-Bold"/>
                          <a:ea typeface="Be Vietnam Ultra-Bold"/>
                          <a:cs typeface="Be Vietnam Ultra-Bold"/>
                          <a:sym typeface="Be Vietnam Ultra-Bold"/>
                        </a:rPr>
                        <a:t>NO OF RESEARCH PAPER PUBLISHED</a:t>
                      </a:r>
                    </a:p>
                  </a:txBody>
                  <a:tcPr marL="190500" marR="190500" marT="190500" marB="190500" anchor="ctr" anchorCtr="0" horzOverflow="overflow">
                    <a:lnL w="3175">
                      <a:solidFill>
                        <a:srgbClr val="01003B"/>
                      </a:solidFill>
                    </a:lnL>
                    <a:lnR w="3175">
                      <a:solidFill>
                        <a:srgbClr val="01003B"/>
                      </a:solidFill>
                    </a:lnR>
                    <a:lnT>
                      <a:solidFill>
                        <a:srgbClr val="01003B"/>
                      </a:solidFill>
                    </a:lnT>
                    <a:lnB>
                      <a:solidFill>
                        <a:srgbClr val="01003B"/>
                      </a:solidFill>
                    </a:lnB>
                    <a:solidFill>
                      <a:srgbClr val="48CFAE"/>
                    </a:solidFill>
                  </a:tcPr>
                </a:tc>
                <a:tc>
                  <a:txBody>
                    <a:bodyPr/>
                    <a:lstStyle/>
                    <a:p>
                      <a:pPr algn="ctr">
                        <a:lnSpc>
                          <a:spcPts val="3000"/>
                        </a:lnSpc>
                        <a:defRPr sz="1800"/>
                      </a:pPr>
                      <a:r>
                        <a:rPr b="1" sz="2100">
                          <a:solidFill>
                            <a:srgbClr val="01003B"/>
                          </a:solidFill>
                          <a:latin typeface="Be Vietnam Ultra-Bold"/>
                          <a:ea typeface="Be Vietnam Ultra-Bold"/>
                          <a:cs typeface="Be Vietnam Ultra-Bold"/>
                          <a:sym typeface="Be Vietnam Ultra-Bold"/>
                        </a:rPr>
                        <a:t>H-INDEX</a:t>
                      </a:r>
                    </a:p>
                  </a:txBody>
                  <a:tcPr marL="190500" marR="190500" marT="190500" marB="190500" anchor="ctr" anchorCtr="0" horzOverflow="overflow">
                    <a:lnL w="3175">
                      <a:solidFill>
                        <a:srgbClr val="01003B"/>
                      </a:solidFill>
                    </a:lnL>
                    <a:lnR w="3175">
                      <a:solidFill>
                        <a:srgbClr val="01003B"/>
                      </a:solidFill>
                    </a:lnR>
                    <a:lnT>
                      <a:solidFill>
                        <a:srgbClr val="01003B"/>
                      </a:solidFill>
                    </a:lnT>
                    <a:lnB>
                      <a:solidFill>
                        <a:srgbClr val="01003B"/>
                      </a:solidFill>
                    </a:lnB>
                    <a:solidFill>
                      <a:srgbClr val="48CFAE"/>
                    </a:solidFill>
                  </a:tcPr>
                </a:tc>
                <a:tc>
                  <a:txBody>
                    <a:bodyPr/>
                    <a:lstStyle/>
                    <a:p>
                      <a:pPr algn="ctr">
                        <a:lnSpc>
                          <a:spcPts val="1800"/>
                        </a:lnSpc>
                        <a:defRPr sz="1800"/>
                      </a:pPr>
                      <a:r>
                        <a:rPr b="1" sz="1300">
                          <a:solidFill>
                            <a:srgbClr val="01003B"/>
                          </a:solidFill>
                          <a:latin typeface="Be Vietnam Ultra-Bold"/>
                          <a:ea typeface="Be Vietnam Ultra-Bold"/>
                          <a:cs typeface="Be Vietnam Ultra-Bold"/>
                          <a:sym typeface="Be Vietnam Ultra-Bold"/>
                        </a:rPr>
                        <a:t>ORCHID ID/GOOGLE SCHOLAR</a:t>
                      </a:r>
                    </a:p>
                  </a:txBody>
                  <a:tcPr marL="190500" marR="190500" marT="190500" marB="190500" anchor="ctr" anchorCtr="0" horzOverflow="overflow">
                    <a:lnL w="3175">
                      <a:solidFill>
                        <a:srgbClr val="01003B"/>
                      </a:solidFill>
                    </a:lnL>
                    <a:lnR w="3175">
                      <a:solidFill>
                        <a:srgbClr val="01003B"/>
                      </a:solidFill>
                    </a:lnR>
                    <a:lnT>
                      <a:solidFill>
                        <a:srgbClr val="01003B"/>
                      </a:solidFill>
                    </a:lnT>
                    <a:lnB>
                      <a:solidFill>
                        <a:srgbClr val="01003B"/>
                      </a:solidFill>
                    </a:lnB>
                    <a:solidFill>
                      <a:srgbClr val="48CFAE"/>
                    </a:solidFill>
                  </a:tcPr>
                </a:tc>
                <a:tc>
                  <a:txBody>
                    <a:bodyPr/>
                    <a:lstStyle/>
                    <a:p>
                      <a:pPr algn="ctr">
                        <a:lnSpc>
                          <a:spcPts val="2500"/>
                        </a:lnSpc>
                        <a:defRPr sz="1800"/>
                      </a:pPr>
                      <a:r>
                        <a:rPr b="1" sz="1700">
                          <a:solidFill>
                            <a:srgbClr val="01003B"/>
                          </a:solidFill>
                          <a:latin typeface="Be Vietnam Ultra-Bold"/>
                          <a:ea typeface="Be Vietnam Ultra-Bold"/>
                          <a:cs typeface="Be Vietnam Ultra-Bold"/>
                          <a:sym typeface="Be Vietnam Ultra-Bold"/>
                        </a:rPr>
                        <a:t>NO OF BOOK PUBLISHED</a:t>
                      </a:r>
                    </a:p>
                  </a:txBody>
                  <a:tcPr marL="190500" marR="190500" marT="190500" marB="190500" anchor="ctr" anchorCtr="0" horzOverflow="overflow">
                    <a:lnL w="3175">
                      <a:solidFill>
                        <a:srgbClr val="01003B"/>
                      </a:solidFill>
                    </a:lnL>
                    <a:lnR w="3175">
                      <a:solidFill>
                        <a:srgbClr val="01003B"/>
                      </a:solidFill>
                    </a:lnR>
                    <a:lnT>
                      <a:solidFill>
                        <a:srgbClr val="01003B"/>
                      </a:solidFill>
                    </a:lnT>
                    <a:lnB>
                      <a:solidFill>
                        <a:srgbClr val="01003B"/>
                      </a:solidFill>
                    </a:lnB>
                    <a:solidFill>
                      <a:srgbClr val="48CFAE"/>
                    </a:solidFill>
                  </a:tcPr>
                </a:tc>
                <a:tc>
                  <a:txBody>
                    <a:bodyPr/>
                    <a:lstStyle/>
                    <a:p>
                      <a:pPr algn="ctr">
                        <a:lnSpc>
                          <a:spcPts val="2700"/>
                        </a:lnSpc>
                        <a:defRPr sz="1800"/>
                      </a:pPr>
                      <a:r>
                        <a:rPr sz="1900">
                          <a:solidFill>
                            <a:srgbClr val="01003B"/>
                          </a:solidFill>
                          <a:latin typeface="Be Vietnam"/>
                          <a:ea typeface="Be Vietnam"/>
                          <a:cs typeface="Be Vietnam"/>
                          <a:sym typeface="Be Vietnam"/>
                        </a:rPr>
                        <a:t>VIDWAN ID</a:t>
                      </a:r>
                    </a:p>
                  </a:txBody>
                  <a:tcPr marL="190500" marR="190500" marT="190500" marB="190500" anchor="ctr" anchorCtr="0" horzOverflow="overflow">
                    <a:lnL w="3175">
                      <a:solidFill>
                        <a:srgbClr val="01003B"/>
                      </a:solidFill>
                    </a:lnL>
                    <a:lnR w="3175">
                      <a:solidFill>
                        <a:srgbClr val="01003B"/>
                      </a:solidFill>
                    </a:lnR>
                    <a:lnT>
                      <a:solidFill>
                        <a:srgbClr val="01003B"/>
                      </a:solidFill>
                    </a:lnT>
                    <a:lnB>
                      <a:solidFill>
                        <a:srgbClr val="01003B"/>
                      </a:solidFill>
                    </a:lnB>
                    <a:solidFill>
                      <a:srgbClr val="48CFAE"/>
                    </a:solidFill>
                  </a:tcPr>
                </a:tc>
              </a:tr>
              <a:tr h="2126753">
                <a:tc>
                  <a:txBody>
                    <a:bodyPr/>
                    <a:lstStyle/>
                    <a:p>
                      <a:pPr algn="ctr">
                        <a:lnSpc>
                          <a:spcPts val="2200"/>
                        </a:lnSpc>
                        <a:defRPr sz="1800"/>
                      </a:pPr>
                      <a:r>
                        <a:rPr b="1" sz="1500">
                          <a:solidFill>
                            <a:srgbClr val="01003B"/>
                          </a:solidFill>
                          <a:latin typeface="Be Vietnam Ultra-Bold"/>
                          <a:ea typeface="Be Vietnam Ultra-Bold"/>
                          <a:cs typeface="Be Vietnam Ultra-Bold"/>
                          <a:sym typeface="Be Vietnam Ultra-Bold"/>
                        </a:rPr>
                        <a:t>Dr Priyambada Patri</a:t>
                      </a:r>
                    </a:p>
                  </a:txBody>
                  <a:tcPr marL="190500" marR="190500" marT="190500" marB="190500" anchor="ctr" anchorCtr="0" horzOverflow="overflow">
                    <a:lnL>
                      <a:solidFill>
                        <a:srgbClr val="01003B"/>
                      </a:solidFill>
                    </a:lnL>
                    <a:lnR w="3175">
                      <a:solidFill>
                        <a:srgbClr val="01003B"/>
                      </a:solidFill>
                    </a:lnR>
                    <a:lnT>
                      <a:solidFill>
                        <a:srgbClr val="01003B"/>
                      </a:solidFill>
                    </a:lnT>
                    <a:lnB>
                      <a:solidFill>
                        <a:srgbClr val="01003B"/>
                      </a:solidFill>
                    </a:lnB>
                    <a:solidFill>
                      <a:srgbClr val="FFFFFF"/>
                    </a:solidFill>
                  </a:tcPr>
                </a:tc>
                <a:tc>
                  <a:txBody>
                    <a:bodyPr/>
                    <a:lstStyle/>
                    <a:p>
                      <a:pPr algn="ctr">
                        <a:lnSpc>
                          <a:spcPts val="2300"/>
                        </a:lnSpc>
                        <a:defRPr sz="1800"/>
                      </a:pPr>
                      <a:r>
                        <a:rPr sz="1600">
                          <a:solidFill>
                            <a:srgbClr val="01003B"/>
                          </a:solidFill>
                          <a:latin typeface="Be Vietnam"/>
                          <a:ea typeface="Be Vietnam"/>
                          <a:cs typeface="Be Vietnam"/>
                          <a:sym typeface="Be Vietnam"/>
                        </a:rPr>
                        <a:t>07/01/2015</a:t>
                      </a:r>
                    </a:p>
                  </a:txBody>
                  <a:tcPr marL="190500" marR="190500" marT="190500" marB="190500" anchor="ctr" anchorCtr="0" horzOverflow="overflow">
                    <a:lnL w="3175">
                      <a:solidFill>
                        <a:srgbClr val="01003B"/>
                      </a:solidFill>
                    </a:lnL>
                    <a:lnR w="3175">
                      <a:solidFill>
                        <a:srgbClr val="01003B"/>
                      </a:solidFill>
                    </a:lnR>
                    <a:lnT>
                      <a:solidFill>
                        <a:srgbClr val="01003B"/>
                      </a:solidFill>
                    </a:lnT>
                    <a:lnB>
                      <a:solidFill>
                        <a:srgbClr val="01003B"/>
                      </a:solidFill>
                    </a:lnB>
                    <a:solidFill>
                      <a:srgbClr val="FFFFFF"/>
                    </a:solidFill>
                  </a:tcPr>
                </a:tc>
                <a:tc>
                  <a:txBody>
                    <a:bodyPr/>
                    <a:lstStyle/>
                    <a:p>
                      <a:pPr algn="ctr">
                        <a:lnSpc>
                          <a:spcPts val="2600"/>
                        </a:lnSpc>
                        <a:defRPr sz="1800"/>
                      </a:pPr>
                      <a:r>
                        <a:rPr>
                          <a:solidFill>
                            <a:srgbClr val="01003B"/>
                          </a:solidFill>
                          <a:latin typeface="Be Vietnam"/>
                          <a:ea typeface="Be Vietnam"/>
                          <a:cs typeface="Be Vietnam"/>
                          <a:sym typeface="Be Vietnam"/>
                        </a:rPr>
                        <a:t>PhD</a:t>
                      </a:r>
                    </a:p>
                  </a:txBody>
                  <a:tcPr marL="190500" marR="190500" marT="190500" marB="190500" anchor="ctr" anchorCtr="0" horzOverflow="overflow">
                    <a:lnL w="3175">
                      <a:solidFill>
                        <a:srgbClr val="01003B"/>
                      </a:solidFill>
                    </a:lnL>
                    <a:lnR w="3175">
                      <a:solidFill>
                        <a:srgbClr val="01003B"/>
                      </a:solidFill>
                    </a:lnR>
                    <a:lnT>
                      <a:solidFill>
                        <a:srgbClr val="01003B"/>
                      </a:solidFill>
                    </a:lnT>
                    <a:lnB>
                      <a:solidFill>
                        <a:srgbClr val="01003B"/>
                      </a:solidFill>
                    </a:lnB>
                    <a:solidFill>
                      <a:srgbClr val="FFFFFF"/>
                    </a:solidFill>
                  </a:tcPr>
                </a:tc>
                <a:tc>
                  <a:txBody>
                    <a:bodyPr/>
                    <a:lstStyle/>
                    <a:p>
                      <a:pPr algn="ctr">
                        <a:lnSpc>
                          <a:spcPts val="1800"/>
                        </a:lnSpc>
                        <a:defRPr sz="1800"/>
                      </a:pPr>
                      <a:r>
                        <a:rPr b="1" sz="1300">
                          <a:solidFill>
                            <a:srgbClr val="01003B"/>
                          </a:solidFill>
                          <a:latin typeface="Be Vietnam Ultra-Bold"/>
                          <a:ea typeface="Be Vietnam Ultra-Bold"/>
                          <a:cs typeface="Be Vietnam Ultra-Bold"/>
                          <a:sym typeface="Be Vietnam Ultra-Bold"/>
                        </a:rPr>
                        <a:t>Microbial ecology, Fishery Biology, Wastewater Treatment by Aquaculture</a:t>
                      </a:r>
                    </a:p>
                  </a:txBody>
                  <a:tcPr marL="190500" marR="190500" marT="190500" marB="190500" anchor="ctr" anchorCtr="0" horzOverflow="overflow">
                    <a:lnL w="3175">
                      <a:solidFill>
                        <a:srgbClr val="01003B"/>
                      </a:solidFill>
                    </a:lnL>
                    <a:lnR w="3175">
                      <a:solidFill>
                        <a:srgbClr val="01003B"/>
                      </a:solidFill>
                    </a:lnR>
                    <a:lnT>
                      <a:solidFill>
                        <a:srgbClr val="01003B"/>
                      </a:solidFill>
                    </a:lnT>
                    <a:lnB>
                      <a:solidFill>
                        <a:srgbClr val="01003B"/>
                      </a:solidFill>
                    </a:lnB>
                    <a:solidFill>
                      <a:srgbClr val="FFFFFF"/>
                    </a:solidFill>
                  </a:tcPr>
                </a:tc>
                <a:tc>
                  <a:txBody>
                    <a:bodyPr/>
                    <a:lstStyle/>
                    <a:p>
                      <a:pPr algn="ctr">
                        <a:lnSpc>
                          <a:spcPts val="2600"/>
                        </a:lnSpc>
                        <a:defRPr sz="1800"/>
                      </a:pPr>
                      <a:r>
                        <a:rPr>
                          <a:solidFill>
                            <a:srgbClr val="01003B"/>
                          </a:solidFill>
                          <a:latin typeface="Be Vietnam"/>
                          <a:ea typeface="Be Vietnam"/>
                          <a:cs typeface="Be Vietnam"/>
                          <a:sym typeface="Be Vietnam"/>
                        </a:rPr>
                        <a:t>11</a:t>
                      </a:r>
                    </a:p>
                  </a:txBody>
                  <a:tcPr marL="190500" marR="190500" marT="190500" marB="190500" anchor="ctr" anchorCtr="0" horzOverflow="overflow">
                    <a:lnL w="3175">
                      <a:solidFill>
                        <a:srgbClr val="01003B"/>
                      </a:solidFill>
                    </a:lnL>
                    <a:lnR w="3175">
                      <a:solidFill>
                        <a:srgbClr val="01003B"/>
                      </a:solidFill>
                    </a:lnR>
                    <a:lnT>
                      <a:solidFill>
                        <a:srgbClr val="01003B"/>
                      </a:solidFill>
                    </a:lnT>
                    <a:lnB>
                      <a:solidFill>
                        <a:srgbClr val="01003B"/>
                      </a:solidFill>
                    </a:lnB>
                    <a:solidFill>
                      <a:srgbClr val="FFFFFF"/>
                    </a:solidFill>
                  </a:tcPr>
                </a:tc>
                <a:tc>
                  <a:txBody>
                    <a:bodyPr/>
                    <a:lstStyle/>
                    <a:p>
                      <a:pPr algn="ctr">
                        <a:lnSpc>
                          <a:spcPts val="2600"/>
                        </a:lnSpc>
                        <a:defRPr sz="1800"/>
                      </a:pPr>
                      <a:r>
                        <a:rPr>
                          <a:solidFill>
                            <a:srgbClr val="01003B"/>
                          </a:solidFill>
                          <a:latin typeface="Be Vietnam"/>
                          <a:ea typeface="Be Vietnam"/>
                          <a:cs typeface="Be Vietnam"/>
                          <a:sym typeface="Be Vietnam"/>
                        </a:rPr>
                        <a:t>9</a:t>
                      </a:r>
                    </a:p>
                  </a:txBody>
                  <a:tcPr marL="190500" marR="190500" marT="190500" marB="190500" anchor="ctr" anchorCtr="0" horzOverflow="overflow">
                    <a:lnL w="3175">
                      <a:solidFill>
                        <a:srgbClr val="01003B"/>
                      </a:solidFill>
                    </a:lnL>
                    <a:lnR w="3175">
                      <a:solidFill>
                        <a:srgbClr val="01003B"/>
                      </a:solidFill>
                    </a:lnR>
                    <a:lnT>
                      <a:solidFill>
                        <a:srgbClr val="01003B"/>
                      </a:solidFill>
                    </a:lnT>
                    <a:lnB>
                      <a:solidFill>
                        <a:srgbClr val="01003B"/>
                      </a:solidFill>
                    </a:lnB>
                    <a:solidFill>
                      <a:srgbClr val="FFFFFF"/>
                    </a:solidFill>
                  </a:tcPr>
                </a:tc>
                <a:tc>
                  <a:txBody>
                    <a:bodyPr/>
                    <a:lstStyle/>
                    <a:p>
                      <a:pPr algn="ctr">
                        <a:lnSpc>
                          <a:spcPts val="2600"/>
                        </a:lnSpc>
                        <a:defRPr sz="1800"/>
                      </a:pPr>
                      <a:r>
                        <a:rPr>
                          <a:solidFill>
                            <a:srgbClr val="01003B"/>
                          </a:solidFill>
                          <a:latin typeface="Be Vietnam"/>
                          <a:ea typeface="Be Vietnam"/>
                          <a:cs typeface="Be Vietnam"/>
                          <a:sym typeface="Be Vietnam"/>
                        </a:rPr>
                        <a:t>39</a:t>
                      </a:r>
                    </a:p>
                  </a:txBody>
                  <a:tcPr marL="190500" marR="190500" marT="190500" marB="190500" anchor="ctr" anchorCtr="0" horzOverflow="overflow">
                    <a:lnL w="3175">
                      <a:solidFill>
                        <a:srgbClr val="01003B"/>
                      </a:solidFill>
                    </a:lnL>
                    <a:lnR w="3175">
                      <a:solidFill>
                        <a:srgbClr val="01003B"/>
                      </a:solidFill>
                    </a:lnR>
                    <a:lnT>
                      <a:solidFill>
                        <a:srgbClr val="01003B"/>
                      </a:solidFill>
                    </a:lnT>
                    <a:lnB>
                      <a:solidFill>
                        <a:srgbClr val="01003B"/>
                      </a:solidFill>
                    </a:lnB>
                    <a:solidFill>
                      <a:srgbClr val="FFFFFF"/>
                    </a:solidFill>
                  </a:tcPr>
                </a:tc>
                <a:tc>
                  <a:txBody>
                    <a:bodyPr/>
                    <a:lstStyle/>
                    <a:p>
                      <a:pPr algn="ctr">
                        <a:lnSpc>
                          <a:spcPts val="2600"/>
                        </a:lnSpc>
                        <a:defRPr sz="1800"/>
                      </a:pPr>
                      <a:r>
                        <a:rPr>
                          <a:solidFill>
                            <a:srgbClr val="01003B"/>
                          </a:solidFill>
                          <a:latin typeface="Be Vietnam"/>
                          <a:ea typeface="Be Vietnam"/>
                          <a:cs typeface="Be Vietnam"/>
                          <a:sym typeface="Be Vietnam"/>
                        </a:rPr>
                        <a:t>0009-0000-4764-64</a:t>
                      </a:r>
                    </a:p>
                  </a:txBody>
                  <a:tcPr marL="190500" marR="190500" marT="190500" marB="190500" anchor="ctr" anchorCtr="0" horzOverflow="overflow">
                    <a:lnL w="3175">
                      <a:solidFill>
                        <a:srgbClr val="01003B"/>
                      </a:solidFill>
                    </a:lnL>
                    <a:lnR w="3175">
                      <a:solidFill>
                        <a:srgbClr val="01003B"/>
                      </a:solidFill>
                    </a:lnR>
                    <a:lnT>
                      <a:solidFill>
                        <a:srgbClr val="01003B"/>
                      </a:solidFill>
                    </a:lnT>
                    <a:lnB>
                      <a:solidFill>
                        <a:srgbClr val="01003B"/>
                      </a:solidFill>
                    </a:lnB>
                    <a:solidFill>
                      <a:srgbClr val="FFFFFF"/>
                    </a:solidFill>
                  </a:tcPr>
                </a:tc>
                <a:tc>
                  <a:txBody>
                    <a:bodyPr/>
                    <a:lstStyle/>
                    <a:p>
                      <a:pPr algn="ctr">
                        <a:lnSpc>
                          <a:spcPts val="2600"/>
                        </a:lnSpc>
                        <a:defRPr sz="1800"/>
                      </a:pPr>
                      <a:r>
                        <a:rPr>
                          <a:solidFill>
                            <a:srgbClr val="01003B"/>
                          </a:solidFill>
                          <a:latin typeface="Be Vietnam"/>
                          <a:ea typeface="Be Vietnam"/>
                          <a:cs typeface="Be Vietnam"/>
                          <a:sym typeface="Be Vietnam"/>
                        </a:rPr>
                        <a:t>1</a:t>
                      </a:r>
                    </a:p>
                  </a:txBody>
                  <a:tcPr marL="190500" marR="190500" marT="190500" marB="190500" anchor="ctr" anchorCtr="0" horzOverflow="overflow">
                    <a:lnL w="3175">
                      <a:solidFill>
                        <a:srgbClr val="01003B"/>
                      </a:solidFill>
                    </a:lnL>
                    <a:lnR w="3175">
                      <a:solidFill>
                        <a:srgbClr val="01003B"/>
                      </a:solidFill>
                    </a:lnR>
                    <a:lnT>
                      <a:solidFill>
                        <a:srgbClr val="01003B"/>
                      </a:solidFill>
                    </a:lnT>
                    <a:lnB>
                      <a:solidFill>
                        <a:srgbClr val="01003B"/>
                      </a:solidFill>
                    </a:lnB>
                    <a:solidFill>
                      <a:srgbClr val="FFFFFF"/>
                    </a:solidFill>
                  </a:tcPr>
                </a:tc>
                <a:tc>
                  <a:txBody>
                    <a:bodyPr/>
                    <a:lstStyle/>
                    <a:p>
                      <a:pPr algn="ctr">
                        <a:lnSpc>
                          <a:spcPts val="2600"/>
                        </a:lnSpc>
                        <a:defRPr sz="1800"/>
                      </a:pPr>
                      <a:r>
                        <a:rPr>
                          <a:solidFill>
                            <a:srgbClr val="01003B"/>
                          </a:solidFill>
                          <a:latin typeface="Be Vietnam"/>
                          <a:ea typeface="Be Vietnam"/>
                          <a:cs typeface="Be Vietnam"/>
                          <a:sym typeface="Be Vietnam"/>
                        </a:rPr>
                        <a:t>https://vidwan.inflibnet.ac.in/profile/519316 </a:t>
                      </a:r>
                    </a:p>
                  </a:txBody>
                  <a:tcPr marL="190500" marR="190500" marT="190500" marB="190500" anchor="ctr" anchorCtr="0" horzOverflow="overflow">
                    <a:lnL w="3175">
                      <a:solidFill>
                        <a:srgbClr val="01003B"/>
                      </a:solidFill>
                    </a:lnL>
                    <a:lnR w="3175">
                      <a:solidFill>
                        <a:srgbClr val="01003B"/>
                      </a:solidFill>
                    </a:lnR>
                    <a:lnT>
                      <a:solidFill>
                        <a:srgbClr val="01003B"/>
                      </a:solidFill>
                    </a:lnT>
                    <a:lnB>
                      <a:solidFill>
                        <a:srgbClr val="01003B"/>
                      </a:solidFill>
                    </a:lnB>
                    <a:solidFill>
                      <a:srgbClr val="FFFFFF"/>
                    </a:solidFill>
                  </a:tcPr>
                </a:tc>
              </a:tr>
              <a:tr h="3643602">
                <a:tc>
                  <a:txBody>
                    <a:bodyPr/>
                    <a:lstStyle/>
                    <a:p>
                      <a:pPr algn="ctr">
                        <a:lnSpc>
                          <a:spcPts val="2600"/>
                        </a:lnSpc>
                        <a:defRPr sz="1800"/>
                      </a:pPr>
                      <a:r>
                        <a:rPr b="1">
                          <a:solidFill>
                            <a:srgbClr val="01003B"/>
                          </a:solidFill>
                          <a:latin typeface="Be Vietnam Ultra-Bold"/>
                          <a:ea typeface="Be Vietnam Ultra-Bold"/>
                          <a:cs typeface="Be Vietnam Ultra-Bold"/>
                          <a:sym typeface="Be Vietnam Ultra-Bold"/>
                        </a:rPr>
                        <a:t>Dr Rashmi Kumari</a:t>
                      </a:r>
                    </a:p>
                  </a:txBody>
                  <a:tcPr marL="190500" marR="190500" marT="190500" marB="190500" anchor="ctr" anchorCtr="0" horzOverflow="overflow">
                    <a:lnL>
                      <a:solidFill>
                        <a:srgbClr val="01003B"/>
                      </a:solidFill>
                    </a:lnL>
                    <a:lnR w="3175">
                      <a:solidFill>
                        <a:srgbClr val="01003B"/>
                      </a:solidFill>
                    </a:lnR>
                    <a:lnT>
                      <a:solidFill>
                        <a:srgbClr val="01003B"/>
                      </a:solidFill>
                    </a:lnT>
                    <a:lnB>
                      <a:solidFill>
                        <a:srgbClr val="01003B"/>
                      </a:solidFill>
                    </a:lnB>
                    <a:solidFill>
                      <a:srgbClr val="FFFFFF"/>
                    </a:solidFill>
                  </a:tcPr>
                </a:tc>
                <a:tc>
                  <a:txBody>
                    <a:bodyPr/>
                    <a:lstStyle/>
                    <a:p>
                      <a:pPr algn="ctr">
                        <a:lnSpc>
                          <a:spcPts val="2300"/>
                        </a:lnSpc>
                        <a:defRPr sz="1800"/>
                      </a:pPr>
                      <a:r>
                        <a:rPr sz="1600">
                          <a:solidFill>
                            <a:srgbClr val="01003B"/>
                          </a:solidFill>
                          <a:latin typeface="Be Vietnam"/>
                          <a:ea typeface="Be Vietnam"/>
                          <a:cs typeface="Be Vietnam"/>
                          <a:sym typeface="Be Vietnam"/>
                        </a:rPr>
                        <a:t>01/08/2015</a:t>
                      </a:r>
                    </a:p>
                  </a:txBody>
                  <a:tcPr marL="190500" marR="190500" marT="190500" marB="190500" anchor="ctr" anchorCtr="0" horzOverflow="overflow">
                    <a:lnL w="3175">
                      <a:solidFill>
                        <a:srgbClr val="01003B"/>
                      </a:solidFill>
                    </a:lnL>
                    <a:lnR w="3175">
                      <a:solidFill>
                        <a:srgbClr val="01003B"/>
                      </a:solidFill>
                    </a:lnR>
                    <a:lnT>
                      <a:solidFill>
                        <a:srgbClr val="01003B"/>
                      </a:solidFill>
                    </a:lnT>
                    <a:lnB>
                      <a:solidFill>
                        <a:srgbClr val="01003B"/>
                      </a:solidFill>
                    </a:lnB>
                    <a:solidFill>
                      <a:srgbClr val="FFFFFF"/>
                    </a:solidFill>
                  </a:tcPr>
                </a:tc>
                <a:tc>
                  <a:txBody>
                    <a:bodyPr/>
                    <a:lstStyle/>
                    <a:p>
                      <a:pPr algn="ctr">
                        <a:lnSpc>
                          <a:spcPts val="2600"/>
                        </a:lnSpc>
                        <a:defRPr sz="1800"/>
                      </a:pPr>
                      <a:r>
                        <a:rPr>
                          <a:solidFill>
                            <a:srgbClr val="01003B"/>
                          </a:solidFill>
                          <a:latin typeface="Be Vietnam"/>
                          <a:ea typeface="Be Vietnam"/>
                          <a:cs typeface="Be Vietnam"/>
                          <a:sym typeface="Be Vietnam"/>
                        </a:rPr>
                        <a:t>PhD</a:t>
                      </a:r>
                    </a:p>
                  </a:txBody>
                  <a:tcPr marL="190500" marR="190500" marT="190500" marB="190500" anchor="ctr" anchorCtr="0" horzOverflow="overflow">
                    <a:lnL w="3175">
                      <a:solidFill>
                        <a:srgbClr val="01003B"/>
                      </a:solidFill>
                    </a:lnL>
                    <a:lnR w="3175">
                      <a:solidFill>
                        <a:srgbClr val="01003B"/>
                      </a:solidFill>
                    </a:lnR>
                    <a:lnT>
                      <a:solidFill>
                        <a:srgbClr val="01003B"/>
                      </a:solidFill>
                    </a:lnT>
                    <a:lnB>
                      <a:solidFill>
                        <a:srgbClr val="01003B"/>
                      </a:solidFill>
                    </a:lnB>
                    <a:solidFill>
                      <a:srgbClr val="FFFFFF"/>
                    </a:solidFill>
                  </a:tcPr>
                </a:tc>
                <a:tc>
                  <a:txBody>
                    <a:bodyPr/>
                    <a:lstStyle/>
                    <a:p>
                      <a:pPr algn="ctr">
                        <a:lnSpc>
                          <a:spcPts val="2500"/>
                        </a:lnSpc>
                        <a:defRPr sz="1800"/>
                      </a:pPr>
                      <a:r>
                        <a:rPr b="1" sz="1700">
                          <a:solidFill>
                            <a:srgbClr val="01003B"/>
                          </a:solidFill>
                          <a:latin typeface="Be Vietnam Ultra-Bold"/>
                          <a:ea typeface="Be Vietnam Ultra-Bold"/>
                          <a:cs typeface="Be Vietnam Ultra-Bold"/>
                          <a:sym typeface="Be Vietnam Ultra-Bold"/>
                        </a:rPr>
                        <a:t>Renewable Energy</a:t>
                      </a:r>
                    </a:p>
                  </a:txBody>
                  <a:tcPr marL="190500" marR="190500" marT="190500" marB="190500" anchor="ctr" anchorCtr="0" horzOverflow="overflow">
                    <a:lnL w="3175">
                      <a:solidFill>
                        <a:srgbClr val="01003B"/>
                      </a:solidFill>
                    </a:lnL>
                    <a:lnR w="3175">
                      <a:solidFill>
                        <a:srgbClr val="01003B"/>
                      </a:solidFill>
                    </a:lnR>
                    <a:lnT>
                      <a:solidFill>
                        <a:srgbClr val="01003B"/>
                      </a:solidFill>
                    </a:lnT>
                    <a:lnB>
                      <a:solidFill>
                        <a:srgbClr val="01003B"/>
                      </a:solidFill>
                    </a:lnB>
                    <a:solidFill>
                      <a:srgbClr val="FFFFFF"/>
                    </a:solidFill>
                  </a:tcPr>
                </a:tc>
                <a:tc>
                  <a:txBody>
                    <a:bodyPr/>
                    <a:lstStyle/>
                    <a:p>
                      <a:pPr algn="ctr">
                        <a:lnSpc>
                          <a:spcPts val="2600"/>
                        </a:lnSpc>
                        <a:defRPr sz="1800"/>
                      </a:pPr>
                      <a:r>
                        <a:rPr>
                          <a:solidFill>
                            <a:srgbClr val="01003B"/>
                          </a:solidFill>
                          <a:latin typeface="Be Vietnam"/>
                          <a:ea typeface="Be Vietnam"/>
                          <a:cs typeface="Be Vietnam"/>
                          <a:sym typeface="Be Vietnam"/>
                        </a:rPr>
                        <a:t>11</a:t>
                      </a:r>
                    </a:p>
                  </a:txBody>
                  <a:tcPr marL="190500" marR="190500" marT="190500" marB="190500" anchor="ctr" anchorCtr="0" horzOverflow="overflow">
                    <a:lnL w="3175">
                      <a:solidFill>
                        <a:srgbClr val="01003B"/>
                      </a:solidFill>
                    </a:lnL>
                    <a:lnR w="3175">
                      <a:solidFill>
                        <a:srgbClr val="01003B"/>
                      </a:solidFill>
                    </a:lnR>
                    <a:lnT>
                      <a:solidFill>
                        <a:srgbClr val="01003B"/>
                      </a:solidFill>
                    </a:lnT>
                    <a:lnB>
                      <a:solidFill>
                        <a:srgbClr val="01003B"/>
                      </a:solidFill>
                    </a:lnB>
                    <a:solidFill>
                      <a:srgbClr val="FFFFFF"/>
                    </a:solidFill>
                  </a:tcPr>
                </a:tc>
                <a:tc>
                  <a:txBody>
                    <a:bodyPr/>
                    <a:lstStyle/>
                    <a:p>
                      <a:pPr algn="ctr">
                        <a:lnSpc>
                          <a:spcPts val="2600"/>
                        </a:lnSpc>
                        <a:defRPr sz="1800"/>
                      </a:pPr>
                      <a:r>
                        <a:rPr>
                          <a:solidFill>
                            <a:srgbClr val="01003B"/>
                          </a:solidFill>
                          <a:latin typeface="Be Vietnam"/>
                          <a:ea typeface="Be Vietnam"/>
                          <a:cs typeface="Be Vietnam"/>
                          <a:sym typeface="Be Vietnam"/>
                        </a:rPr>
                        <a:t>10</a:t>
                      </a:r>
                    </a:p>
                  </a:txBody>
                  <a:tcPr marL="190500" marR="190500" marT="190500" marB="190500" anchor="ctr" anchorCtr="0" horzOverflow="overflow">
                    <a:lnL w="3175">
                      <a:solidFill>
                        <a:srgbClr val="01003B"/>
                      </a:solidFill>
                    </a:lnL>
                    <a:lnR w="3175">
                      <a:solidFill>
                        <a:srgbClr val="01003B"/>
                      </a:solidFill>
                    </a:lnR>
                    <a:lnT>
                      <a:solidFill>
                        <a:srgbClr val="01003B"/>
                      </a:solidFill>
                    </a:lnT>
                    <a:lnB>
                      <a:solidFill>
                        <a:srgbClr val="01003B"/>
                      </a:solidFill>
                    </a:lnB>
                    <a:solidFill>
                      <a:srgbClr val="FFFFFF"/>
                    </a:solidFill>
                  </a:tcPr>
                </a:tc>
                <a:tc>
                  <a:txBody>
                    <a:bodyPr/>
                    <a:lstStyle/>
                    <a:p>
                      <a:pPr algn="ctr">
                        <a:lnSpc>
                          <a:spcPts val="2600"/>
                        </a:lnSpc>
                        <a:defRPr sz="1800"/>
                      </a:pPr>
                      <a:r>
                        <a:rPr>
                          <a:solidFill>
                            <a:srgbClr val="01003B"/>
                          </a:solidFill>
                          <a:latin typeface="Be Vietnam"/>
                          <a:ea typeface="Be Vietnam"/>
                          <a:cs typeface="Be Vietnam"/>
                          <a:sym typeface="Be Vietnam"/>
                        </a:rPr>
                        <a:t>16</a:t>
                      </a:r>
                    </a:p>
                  </a:txBody>
                  <a:tcPr marL="190500" marR="190500" marT="190500" marB="190500" anchor="ctr" anchorCtr="0" horzOverflow="overflow">
                    <a:lnL w="3175">
                      <a:solidFill>
                        <a:srgbClr val="01003B"/>
                      </a:solidFill>
                    </a:lnL>
                    <a:lnR w="3175">
                      <a:solidFill>
                        <a:srgbClr val="01003B"/>
                      </a:solidFill>
                    </a:lnR>
                    <a:lnT>
                      <a:solidFill>
                        <a:srgbClr val="01003B"/>
                      </a:solidFill>
                    </a:lnT>
                    <a:lnB>
                      <a:solidFill>
                        <a:srgbClr val="01003B"/>
                      </a:solidFill>
                    </a:lnB>
                    <a:solidFill>
                      <a:srgbClr val="FFFFFF"/>
                    </a:solidFill>
                  </a:tcPr>
                </a:tc>
                <a:tc>
                  <a:txBody>
                    <a:bodyPr/>
                    <a:lstStyle/>
                    <a:p>
                      <a:pPr algn="ctr">
                        <a:lnSpc>
                          <a:spcPts val="2600"/>
                        </a:lnSpc>
                        <a:defRPr sz="1800"/>
                      </a:pPr>
                      <a:r>
                        <a:rPr>
                          <a:solidFill>
                            <a:srgbClr val="01003B"/>
                          </a:solidFill>
                          <a:latin typeface="Be Vietnam"/>
                          <a:ea typeface="Be Vietnam"/>
                          <a:cs typeface="Be Vietnam"/>
                          <a:sym typeface="Be Vietnam"/>
                        </a:rPr>
                        <a:t>0009-0007-6793-8465</a:t>
                      </a:r>
                    </a:p>
                  </a:txBody>
                  <a:tcPr marL="190500" marR="190500" marT="190500" marB="190500" anchor="ctr" anchorCtr="0" horzOverflow="overflow">
                    <a:lnL w="3175">
                      <a:solidFill>
                        <a:srgbClr val="01003B"/>
                      </a:solidFill>
                    </a:lnL>
                    <a:lnR w="3175">
                      <a:solidFill>
                        <a:srgbClr val="01003B"/>
                      </a:solidFill>
                    </a:lnR>
                    <a:lnT>
                      <a:solidFill>
                        <a:srgbClr val="01003B"/>
                      </a:solidFill>
                    </a:lnT>
                    <a:lnB>
                      <a:solidFill>
                        <a:srgbClr val="01003B"/>
                      </a:solidFill>
                    </a:lnB>
                    <a:solidFill>
                      <a:srgbClr val="FFFFFF"/>
                    </a:solidFill>
                  </a:tcPr>
                </a:tc>
                <a:tc>
                  <a:txBody>
                    <a:bodyPr/>
                    <a:lstStyle/>
                    <a:p>
                      <a:pPr algn="l">
                        <a:defRPr sz="1800"/>
                      </a:pPr>
                    </a:p>
                  </a:txBody>
                  <a:tcPr marL="190500" marR="190500" marT="190500" marB="190500" anchor="ctr" anchorCtr="0" horzOverflow="overflow">
                    <a:lnL w="3175">
                      <a:solidFill>
                        <a:srgbClr val="01003B"/>
                      </a:solidFill>
                    </a:lnL>
                    <a:lnR w="3175">
                      <a:solidFill>
                        <a:srgbClr val="01003B"/>
                      </a:solidFill>
                    </a:lnR>
                    <a:lnT>
                      <a:solidFill>
                        <a:srgbClr val="01003B"/>
                      </a:solidFill>
                    </a:lnT>
                    <a:lnB>
                      <a:solidFill>
                        <a:srgbClr val="01003B"/>
                      </a:solidFill>
                    </a:lnB>
                    <a:solidFill>
                      <a:srgbClr val="FFFFFF"/>
                    </a:solidFill>
                  </a:tcPr>
                </a:tc>
                <a:tc>
                  <a:txBody>
                    <a:bodyPr/>
                    <a:lstStyle/>
                    <a:p>
                      <a:pPr algn="ctr">
                        <a:lnSpc>
                          <a:spcPts val="2600"/>
                        </a:lnSpc>
                        <a:defRPr sz="1800"/>
                      </a:pPr>
                      <a:r>
                        <a:rPr>
                          <a:solidFill>
                            <a:srgbClr val="01003B"/>
                          </a:solidFill>
                          <a:latin typeface="Be Vietnam"/>
                          <a:ea typeface="Be Vietnam"/>
                          <a:cs typeface="Be Vietnam"/>
                          <a:sym typeface="Be Vietnam"/>
                        </a:rPr>
                        <a:t>https://vidwan.inflibnet.ac.in/profile/520087 </a:t>
                      </a:r>
                    </a:p>
                  </a:txBody>
                  <a:tcPr marL="190500" marR="190500" marT="190500" marB="190500" anchor="ctr" anchorCtr="0" horzOverflow="overflow">
                    <a:lnL w="3175">
                      <a:solidFill>
                        <a:srgbClr val="01003B"/>
                      </a:solidFill>
                    </a:lnL>
                    <a:lnR w="3175">
                      <a:solidFill>
                        <a:srgbClr val="01003B"/>
                      </a:solidFill>
                    </a:lnR>
                    <a:lnT>
                      <a:solidFill>
                        <a:srgbClr val="01003B"/>
                      </a:solidFill>
                    </a:lnT>
                    <a:lnB>
                      <a:solidFill>
                        <a:srgbClr val="01003B"/>
                      </a:solidFill>
                    </a:lnB>
                    <a:solidFill>
                      <a:srgbClr val="FFFFFF"/>
                    </a:solidFill>
                  </a:tcPr>
                </a:tc>
              </a:tr>
            </a:tbl>
          </a:graphicData>
        </a:graphic>
      </p:graphicFrame>
      <p:sp>
        <p:nvSpPr>
          <p:cNvPr id="212" name="Freeform 8"/>
          <p:cNvSpPr/>
          <p:nvPr/>
        </p:nvSpPr>
        <p:spPr>
          <a:xfrm>
            <a:off x="0" y="-1883961"/>
            <a:ext cx="3086100" cy="3086101"/>
          </a:xfrm>
          <a:prstGeom prst="ellipse">
            <a:avLst/>
          </a:prstGeom>
          <a:solidFill>
            <a:srgbClr val="397D5A"/>
          </a:solidFill>
          <a:ln w="12700">
            <a:miter lim="400000"/>
          </a:ln>
        </p:spPr>
        <p:txBody>
          <a:bodyPr lIns="45719" rIns="45719"/>
          <a:lstStyle/>
          <a:p>
            <a:pPr/>
          </a:p>
        </p:txBody>
      </p:sp>
      <p:sp>
        <p:nvSpPr>
          <p:cNvPr id="213" name="TextBox 10"/>
          <p:cNvSpPr txBox="1"/>
          <p:nvPr/>
        </p:nvSpPr>
        <p:spPr>
          <a:xfrm>
            <a:off x="3919630" y="1192614"/>
            <a:ext cx="10505889" cy="105789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8400"/>
              </a:lnSpc>
              <a:defRPr b="1" sz="7000">
                <a:solidFill>
                  <a:srgbClr val="01003B"/>
                </a:solidFill>
                <a:latin typeface="Be Vietnam Ultra-Bold"/>
                <a:ea typeface="Be Vietnam Ultra-Bold"/>
                <a:cs typeface="Be Vietnam Ultra-Bold"/>
                <a:sym typeface="Be Vietnam Ultra-Bold"/>
              </a:defRPr>
            </a:lvl1pPr>
          </a:lstStyle>
          <a:p>
            <a:pPr/>
            <a:r>
              <a:t>FACULTY PROFILE</a:t>
            </a:r>
          </a:p>
        </p:txBody>
      </p:sp>
      <p:sp>
        <p:nvSpPr>
          <p:cNvPr id="214" name="TextBox 11"/>
          <p:cNvSpPr txBox="1"/>
          <p:nvPr/>
        </p:nvSpPr>
        <p:spPr>
          <a:xfrm>
            <a:off x="17258518" y="9210675"/>
            <a:ext cx="153964" cy="34289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nSpc>
                <a:spcPts val="2800"/>
              </a:lnSpc>
              <a:defRPr sz="2000">
                <a:solidFill>
                  <a:srgbClr val="FFFFFF"/>
                </a:solidFill>
                <a:latin typeface="Canva Sans"/>
                <a:ea typeface="Canva Sans"/>
                <a:cs typeface="Canva Sans"/>
                <a:sym typeface="Canva Sans"/>
              </a:defRPr>
            </a:lvl1pPr>
          </a:lstStyle>
          <a:p>
            <a:pPr/>
            <a:r>
              <a:t>9</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