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2"/>
  </p:notesMasterIdLst>
  <p:sldIdLst>
    <p:sldId id="256" r:id="rId2"/>
    <p:sldId id="259" r:id="rId3"/>
    <p:sldId id="262" r:id="rId4"/>
    <p:sldId id="269" r:id="rId5"/>
    <p:sldId id="270" r:id="rId6"/>
    <p:sldId id="280" r:id="rId7"/>
    <p:sldId id="283" r:id="rId8"/>
    <p:sldId id="277" r:id="rId9"/>
    <p:sldId id="267" r:id="rId10"/>
    <p:sldId id="271" r:id="rId11"/>
    <p:sldId id="276" r:id="rId12"/>
    <p:sldId id="274" r:id="rId13"/>
    <p:sldId id="282" r:id="rId14"/>
    <p:sldId id="278" r:id="rId15"/>
    <p:sldId id="272" r:id="rId16"/>
    <p:sldId id="275" r:id="rId17"/>
    <p:sldId id="281" r:id="rId18"/>
    <p:sldId id="260" r:id="rId19"/>
    <p:sldId id="273" r:id="rId20"/>
    <p:sldId id="265" r:id="rId21"/>
  </p:sldIdLst>
  <p:sldSz cx="18288000" cy="10287000"/>
  <p:notesSz cx="6858000" cy="9144000"/>
  <p:embeddedFontLst>
    <p:embeddedFont>
      <p:font typeface="Baskerville Display PT" panose="020B0604020202020204" charset="0"/>
      <p:regular r:id="rId23"/>
    </p:embeddedFont>
    <p:embeddedFont>
      <p:font typeface="Footlight MT Light" panose="0204060206030A020304" pitchFamily="18" charset="0"/>
      <p:regular r:id="rId24"/>
    </p:embeddedFont>
    <p:embeddedFont>
      <p:font typeface="Inter" panose="020B0604020202020204" charset="0"/>
      <p:regular r:id="rId25"/>
    </p:embeddedFont>
    <p:embeddedFont>
      <p:font typeface="Inter Bold" panose="020B0604020202020204" charset="0"/>
      <p:regular r:id="rId26"/>
      <p:bold r:id="rId27"/>
    </p:embeddedFont>
    <p:embeddedFont>
      <p:font typeface="Verdana" panose="020B0604030504040204" pitchFamily="34" charset="0"/>
      <p:regular r:id="rId28"/>
      <p:bold r:id="rId29"/>
      <p:italic r:id="rId30"/>
      <p:boldItalic r:id="rId3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Medium Style 2 –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–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–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Themed Style 1 –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B301B821-A1FF-4177-AEE7-76D212191A09}" styleName="Medium Style 1 –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5DA37D80-6434-44D0-A028-1B22A696006F}" styleName="Light Style 3 –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–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182" autoAdjust="0"/>
    <p:restoredTop sz="94648" autoAdjust="0"/>
  </p:normalViewPr>
  <p:slideViewPr>
    <p:cSldViewPr>
      <p:cViewPr varScale="1">
        <p:scale>
          <a:sx n="54" d="100"/>
          <a:sy n="54" d="100"/>
        </p:scale>
        <p:origin x="638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D4CFB48-F5D9-4324-93E1-E5244342D558}" type="doc">
      <dgm:prSet loTypeId="urn:microsoft.com/office/officeart/2005/8/layout/default" loCatId="list" qsTypeId="urn:microsoft.com/office/officeart/2005/8/quickstyle/simple1" qsCatId="simple" csTypeId="urn:microsoft.com/office/officeart/2005/8/colors/accent0_2" csCatId="mainScheme" phldr="1"/>
      <dgm:spPr/>
      <dgm:t>
        <a:bodyPr/>
        <a:lstStyle/>
        <a:p>
          <a:endParaRPr lang="en-US"/>
        </a:p>
      </dgm:t>
    </dgm:pt>
    <dgm:pt modelId="{ADB3154E-36BA-4594-BAB7-A56E0E3B97EB}">
      <dgm:prSet custT="1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>
        <a:ln w="57150"/>
      </dgm:spPr>
      <dgm:t>
        <a:bodyPr anchor="t"/>
        <a:lstStyle/>
        <a:p>
          <a:r>
            <a:rPr lang="en-IN" sz="2200" kern="1200">
              <a:solidFill>
                <a:srgbClr val="504C44"/>
              </a:solidFill>
              <a:latin typeface="Inter"/>
              <a:ea typeface="+mn-ea"/>
              <a:cs typeface="+mn-cs"/>
            </a:rPr>
            <a:t>Quiz on google forms </a:t>
          </a:r>
          <a:endParaRPr lang="en-US" sz="2200" kern="1200" dirty="0">
            <a:solidFill>
              <a:srgbClr val="504C44"/>
            </a:solidFill>
            <a:latin typeface="Inter"/>
            <a:ea typeface="+mn-ea"/>
            <a:cs typeface="+mn-cs"/>
          </a:endParaRPr>
        </a:p>
      </dgm:t>
    </dgm:pt>
    <dgm:pt modelId="{9B8E1662-E168-4AD6-9DDD-04E3CD4BD6EC}" type="parTrans" cxnId="{E8C80F54-1253-40EE-8FA9-A5BE532E73E2}">
      <dgm:prSet/>
      <dgm:spPr/>
      <dgm:t>
        <a:bodyPr/>
        <a:lstStyle/>
        <a:p>
          <a:endParaRPr lang="en-US"/>
        </a:p>
      </dgm:t>
    </dgm:pt>
    <dgm:pt modelId="{65F62F07-5F71-486F-A1B9-66D3589FAC9B}" type="sibTrans" cxnId="{E8C80F54-1253-40EE-8FA9-A5BE532E73E2}">
      <dgm:prSet/>
      <dgm:spPr/>
      <dgm:t>
        <a:bodyPr/>
        <a:lstStyle/>
        <a:p>
          <a:endParaRPr lang="en-US"/>
        </a:p>
      </dgm:t>
    </dgm:pt>
    <dgm:pt modelId="{75A4D1E3-92F1-46F8-804E-5D7DA9CB4017}">
      <dgm:prSet custT="1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>
        <a:ln w="57150"/>
      </dgm:spPr>
      <dgm:t>
        <a:bodyPr anchor="t"/>
        <a:lstStyle/>
        <a:p>
          <a:r>
            <a:rPr lang="en-IN" sz="2200" kern="1200" dirty="0">
              <a:solidFill>
                <a:srgbClr val="504C44"/>
              </a:solidFill>
              <a:latin typeface="Inter"/>
              <a:ea typeface="+mn-ea"/>
              <a:cs typeface="+mn-cs"/>
            </a:rPr>
            <a:t>PYQ papers</a:t>
          </a:r>
          <a:endParaRPr lang="en-US" sz="2200" kern="1200" dirty="0">
            <a:solidFill>
              <a:srgbClr val="504C44"/>
            </a:solidFill>
            <a:latin typeface="Inter"/>
            <a:ea typeface="+mn-ea"/>
            <a:cs typeface="+mn-cs"/>
          </a:endParaRPr>
        </a:p>
      </dgm:t>
    </dgm:pt>
    <dgm:pt modelId="{587B9A48-A94D-4482-B76C-58BBDF4F179D}" type="parTrans" cxnId="{FA322022-E884-4CA8-8EF9-FB4499110F29}">
      <dgm:prSet/>
      <dgm:spPr/>
      <dgm:t>
        <a:bodyPr/>
        <a:lstStyle/>
        <a:p>
          <a:endParaRPr lang="en-US"/>
        </a:p>
      </dgm:t>
    </dgm:pt>
    <dgm:pt modelId="{98049358-A480-4E79-8B3D-E59705F8B21A}" type="sibTrans" cxnId="{FA322022-E884-4CA8-8EF9-FB4499110F29}">
      <dgm:prSet/>
      <dgm:spPr/>
      <dgm:t>
        <a:bodyPr/>
        <a:lstStyle/>
        <a:p>
          <a:endParaRPr lang="en-US"/>
        </a:p>
      </dgm:t>
    </dgm:pt>
    <dgm:pt modelId="{5DC15188-28B7-4639-BECC-C386F41E9031}">
      <dgm:prSet custT="1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>
        <a:ln w="57150"/>
      </dgm:spPr>
      <dgm:t>
        <a:bodyPr anchor="t"/>
        <a:lstStyle/>
        <a:p>
          <a:r>
            <a:rPr lang="en-IN" sz="2200" kern="1200">
              <a:solidFill>
                <a:srgbClr val="504C44"/>
              </a:solidFill>
              <a:latin typeface="Inter"/>
              <a:ea typeface="+mn-ea"/>
              <a:cs typeface="+mn-cs"/>
            </a:rPr>
            <a:t>Practical Problems and Hints</a:t>
          </a:r>
          <a:endParaRPr lang="en-US" sz="2200" kern="1200" dirty="0">
            <a:solidFill>
              <a:srgbClr val="504C44"/>
            </a:solidFill>
            <a:latin typeface="Inter"/>
            <a:ea typeface="+mn-ea"/>
            <a:cs typeface="+mn-cs"/>
          </a:endParaRPr>
        </a:p>
      </dgm:t>
    </dgm:pt>
    <dgm:pt modelId="{E47972F3-7A6B-484F-A975-9AD44B2F77BC}" type="parTrans" cxnId="{7CF644D1-C4ED-40D3-B67A-B4444148429D}">
      <dgm:prSet/>
      <dgm:spPr/>
      <dgm:t>
        <a:bodyPr/>
        <a:lstStyle/>
        <a:p>
          <a:endParaRPr lang="en-US"/>
        </a:p>
      </dgm:t>
    </dgm:pt>
    <dgm:pt modelId="{8BB5A85C-51D0-4EEC-8C66-27436767C827}" type="sibTrans" cxnId="{7CF644D1-C4ED-40D3-B67A-B4444148429D}">
      <dgm:prSet/>
      <dgm:spPr/>
      <dgm:t>
        <a:bodyPr/>
        <a:lstStyle/>
        <a:p>
          <a:endParaRPr lang="en-US"/>
        </a:p>
      </dgm:t>
    </dgm:pt>
    <dgm:pt modelId="{1D013047-FC75-4F02-BF70-096A6A9DEF6F}">
      <dgm:prSet custT="1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>
        <a:ln w="57150"/>
      </dgm:spPr>
      <dgm:t>
        <a:bodyPr anchor="t"/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200" kern="1200">
              <a:solidFill>
                <a:srgbClr val="504C44"/>
              </a:solidFill>
              <a:latin typeface="Inter"/>
              <a:ea typeface="+mn-ea"/>
              <a:cs typeface="+mn-cs"/>
            </a:rPr>
            <a:t>Doubts resolution</a:t>
          </a:r>
          <a:endParaRPr lang="en-US" sz="2200" kern="1200" dirty="0">
            <a:solidFill>
              <a:srgbClr val="504C44"/>
            </a:solidFill>
            <a:latin typeface="Inter"/>
            <a:ea typeface="+mn-ea"/>
            <a:cs typeface="+mn-cs"/>
          </a:endParaRPr>
        </a:p>
      </dgm:t>
    </dgm:pt>
    <dgm:pt modelId="{4BAD8CB8-F524-4260-A8FC-73DE1ED6A054}" type="parTrans" cxnId="{A59E074A-18D1-4279-80D8-A090D262BBB9}">
      <dgm:prSet/>
      <dgm:spPr/>
      <dgm:t>
        <a:bodyPr/>
        <a:lstStyle/>
        <a:p>
          <a:endParaRPr lang="en-US"/>
        </a:p>
      </dgm:t>
    </dgm:pt>
    <dgm:pt modelId="{9FA73D74-39B5-4FB7-AD4F-995E0366B979}" type="sibTrans" cxnId="{A59E074A-18D1-4279-80D8-A090D262BBB9}">
      <dgm:prSet/>
      <dgm:spPr/>
      <dgm:t>
        <a:bodyPr/>
        <a:lstStyle/>
        <a:p>
          <a:endParaRPr lang="en-US"/>
        </a:p>
      </dgm:t>
    </dgm:pt>
    <dgm:pt modelId="{4FCBA0CF-A672-4866-90E9-D0E1497BE853}">
      <dgm:prSet custT="1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>
        <a:ln w="57150"/>
      </dgm:spPr>
      <dgm:t>
        <a:bodyPr anchor="t"/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200" kern="1200">
              <a:solidFill>
                <a:srgbClr val="504C44"/>
              </a:solidFill>
              <a:latin typeface="Inter"/>
              <a:ea typeface="+mn-ea"/>
              <a:cs typeface="+mn-cs"/>
            </a:rPr>
            <a:t>Writing practice of descriptive ques.</a:t>
          </a:r>
          <a:endParaRPr lang="en-US" sz="2200" kern="1200" dirty="0">
            <a:solidFill>
              <a:srgbClr val="504C44"/>
            </a:solidFill>
            <a:latin typeface="Inter"/>
            <a:ea typeface="+mn-ea"/>
            <a:cs typeface="+mn-cs"/>
          </a:endParaRPr>
        </a:p>
      </dgm:t>
    </dgm:pt>
    <dgm:pt modelId="{E881C2B7-69E1-4B86-A1E2-42CD2ADDFE44}" type="parTrans" cxnId="{7309C920-7F57-4FBC-99F4-79E7178656A1}">
      <dgm:prSet/>
      <dgm:spPr/>
      <dgm:t>
        <a:bodyPr/>
        <a:lstStyle/>
        <a:p>
          <a:endParaRPr lang="en-US"/>
        </a:p>
      </dgm:t>
    </dgm:pt>
    <dgm:pt modelId="{99C3D253-A521-44EC-8C05-D1058E57243C}" type="sibTrans" cxnId="{7309C920-7F57-4FBC-99F4-79E7178656A1}">
      <dgm:prSet/>
      <dgm:spPr/>
      <dgm:t>
        <a:bodyPr/>
        <a:lstStyle/>
        <a:p>
          <a:endParaRPr lang="en-US"/>
        </a:p>
      </dgm:t>
    </dgm:pt>
    <dgm:pt modelId="{99FE47C3-8184-47F8-83DF-B0F44434EEF2}">
      <dgm:prSet custT="1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>
        <a:ln w="57150"/>
      </dgm:spPr>
      <dgm:t>
        <a:bodyPr anchor="t"/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200" kern="1200" dirty="0">
              <a:solidFill>
                <a:srgbClr val="504C44"/>
              </a:solidFill>
              <a:latin typeface="Inter"/>
              <a:ea typeface="+mn-ea"/>
              <a:cs typeface="+mn-cs"/>
            </a:rPr>
            <a:t>Developing answer writing skills</a:t>
          </a:r>
          <a:endParaRPr lang="en-US" sz="2200" kern="1200" dirty="0">
            <a:solidFill>
              <a:srgbClr val="504C44"/>
            </a:solidFill>
            <a:latin typeface="Inter"/>
            <a:ea typeface="+mn-ea"/>
            <a:cs typeface="+mn-cs"/>
          </a:endParaRPr>
        </a:p>
      </dgm:t>
    </dgm:pt>
    <dgm:pt modelId="{3D8AB3DF-8EE5-469E-92D0-1BE8D551BD98}" type="parTrans" cxnId="{62D96B92-8F27-43B4-BC37-66F2F3ED869D}">
      <dgm:prSet/>
      <dgm:spPr/>
      <dgm:t>
        <a:bodyPr/>
        <a:lstStyle/>
        <a:p>
          <a:endParaRPr lang="en-US"/>
        </a:p>
      </dgm:t>
    </dgm:pt>
    <dgm:pt modelId="{FFB71CAE-3ADA-4E88-B6FD-388CA39242F4}" type="sibTrans" cxnId="{62D96B92-8F27-43B4-BC37-66F2F3ED869D}">
      <dgm:prSet/>
      <dgm:spPr/>
      <dgm:t>
        <a:bodyPr/>
        <a:lstStyle/>
        <a:p>
          <a:endParaRPr lang="en-US"/>
        </a:p>
      </dgm:t>
    </dgm:pt>
    <dgm:pt modelId="{F5414A1D-9CE6-44AD-B151-84CF50F06C59}">
      <dgm:prSet custT="1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>
        <a:ln w="57150"/>
      </dgm:spPr>
      <dgm:t>
        <a:bodyPr anchor="t"/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200" kern="1200" dirty="0">
              <a:solidFill>
                <a:srgbClr val="504C44"/>
              </a:solidFill>
              <a:latin typeface="Inter"/>
              <a:ea typeface="+mn-ea"/>
              <a:cs typeface="+mn-cs"/>
            </a:rPr>
            <a:t>Surprise tests</a:t>
          </a:r>
          <a:endParaRPr lang="en-US" sz="2200" kern="1200" dirty="0">
            <a:solidFill>
              <a:srgbClr val="504C44"/>
            </a:solidFill>
            <a:latin typeface="Inter"/>
            <a:ea typeface="+mn-ea"/>
            <a:cs typeface="+mn-cs"/>
          </a:endParaRPr>
        </a:p>
      </dgm:t>
    </dgm:pt>
    <dgm:pt modelId="{8FD3BBAC-1FF9-40D9-9399-089B776F38B2}" type="parTrans" cxnId="{6FA32F67-5570-4F24-AFFC-99808187239A}">
      <dgm:prSet/>
      <dgm:spPr/>
      <dgm:t>
        <a:bodyPr/>
        <a:lstStyle/>
        <a:p>
          <a:endParaRPr lang="en-US"/>
        </a:p>
      </dgm:t>
    </dgm:pt>
    <dgm:pt modelId="{E3AB21FE-15DE-4F3D-8A33-5C6719A9E1C6}" type="sibTrans" cxnId="{6FA32F67-5570-4F24-AFFC-99808187239A}">
      <dgm:prSet/>
      <dgm:spPr/>
      <dgm:t>
        <a:bodyPr/>
        <a:lstStyle/>
        <a:p>
          <a:endParaRPr lang="en-US"/>
        </a:p>
      </dgm:t>
    </dgm:pt>
    <dgm:pt modelId="{FA154971-3305-4E07-9603-F396623F7E52}">
      <dgm:prSet custT="1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>
        <a:ln w="57150"/>
      </dgm:spPr>
      <dgm:t>
        <a:bodyPr anchor="t"/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200" kern="1200" dirty="0">
              <a:solidFill>
                <a:srgbClr val="504C44"/>
              </a:solidFill>
              <a:latin typeface="Inter"/>
              <a:ea typeface="+mn-ea"/>
              <a:cs typeface="+mn-cs"/>
            </a:rPr>
            <a:t>Open Book Tests</a:t>
          </a:r>
          <a:endParaRPr lang="en-US" sz="2200" kern="1200" dirty="0">
            <a:solidFill>
              <a:srgbClr val="504C44"/>
            </a:solidFill>
            <a:latin typeface="Inter"/>
            <a:ea typeface="+mn-ea"/>
            <a:cs typeface="+mn-cs"/>
          </a:endParaRPr>
        </a:p>
      </dgm:t>
    </dgm:pt>
    <dgm:pt modelId="{1CC6580E-A0DA-4E46-A844-E662C413A485}" type="parTrans" cxnId="{9E18E904-CE3C-4F43-A991-E9FC8789B9CA}">
      <dgm:prSet/>
      <dgm:spPr/>
      <dgm:t>
        <a:bodyPr/>
        <a:lstStyle/>
        <a:p>
          <a:endParaRPr lang="en-US"/>
        </a:p>
      </dgm:t>
    </dgm:pt>
    <dgm:pt modelId="{7578CB82-780C-47B9-A150-3D39A9915486}" type="sibTrans" cxnId="{9E18E904-CE3C-4F43-A991-E9FC8789B9CA}">
      <dgm:prSet/>
      <dgm:spPr/>
      <dgm:t>
        <a:bodyPr/>
        <a:lstStyle/>
        <a:p>
          <a:endParaRPr lang="en-US"/>
        </a:p>
      </dgm:t>
    </dgm:pt>
    <dgm:pt modelId="{9EF25771-AD5E-418B-9F6D-EB3566A0AEBF}">
      <dgm:prSet custT="1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>
        <a:ln w="57150"/>
      </dgm:spPr>
      <dgm:t>
        <a:bodyPr anchor="t"/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200" kern="1200" dirty="0">
              <a:solidFill>
                <a:srgbClr val="504C44"/>
              </a:solidFill>
              <a:latin typeface="Inter"/>
              <a:ea typeface="+mn-ea"/>
              <a:cs typeface="+mn-cs"/>
            </a:rPr>
            <a:t>Debate</a:t>
          </a:r>
          <a:endParaRPr lang="en-US" sz="2200" kern="1200" dirty="0">
            <a:solidFill>
              <a:srgbClr val="504C44"/>
            </a:solidFill>
            <a:latin typeface="Inter"/>
            <a:ea typeface="+mn-ea"/>
            <a:cs typeface="+mn-cs"/>
          </a:endParaRPr>
        </a:p>
      </dgm:t>
    </dgm:pt>
    <dgm:pt modelId="{5C24142B-16EF-4DEA-8CD3-ECD039072B4B}" type="parTrans" cxnId="{DEF11F95-3D2E-4E59-870F-D29499DB991F}">
      <dgm:prSet/>
      <dgm:spPr/>
      <dgm:t>
        <a:bodyPr/>
        <a:lstStyle/>
        <a:p>
          <a:endParaRPr lang="en-US"/>
        </a:p>
      </dgm:t>
    </dgm:pt>
    <dgm:pt modelId="{6C7CB204-0BA3-49E7-B9C4-971F94462419}" type="sibTrans" cxnId="{DEF11F95-3D2E-4E59-870F-D29499DB991F}">
      <dgm:prSet/>
      <dgm:spPr/>
      <dgm:t>
        <a:bodyPr/>
        <a:lstStyle/>
        <a:p>
          <a:endParaRPr lang="en-US"/>
        </a:p>
      </dgm:t>
    </dgm:pt>
    <dgm:pt modelId="{593A58E1-A9FC-4E98-B4B3-A09E30AB4A59}">
      <dgm:prSet custT="1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>
        <a:ln w="57150"/>
      </dgm:spPr>
      <dgm:t>
        <a:bodyPr anchor="t"/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200" kern="1200" dirty="0">
              <a:solidFill>
                <a:srgbClr val="504C44"/>
              </a:solidFill>
              <a:latin typeface="Inter"/>
              <a:ea typeface="+mn-ea"/>
              <a:cs typeface="+mn-cs"/>
            </a:rPr>
            <a:t>Flipped Classroom</a:t>
          </a:r>
          <a:endParaRPr lang="en-US" sz="2200" kern="1200" dirty="0">
            <a:solidFill>
              <a:srgbClr val="504C44"/>
            </a:solidFill>
            <a:latin typeface="Inter"/>
            <a:ea typeface="+mn-ea"/>
            <a:cs typeface="+mn-cs"/>
          </a:endParaRPr>
        </a:p>
      </dgm:t>
    </dgm:pt>
    <dgm:pt modelId="{C67AC659-1344-448D-A2A9-7C3ADECE2EEB}" type="parTrans" cxnId="{2403C27A-4C55-4C60-98EB-136B6BD7C130}">
      <dgm:prSet/>
      <dgm:spPr/>
      <dgm:t>
        <a:bodyPr/>
        <a:lstStyle/>
        <a:p>
          <a:endParaRPr lang="en-US"/>
        </a:p>
      </dgm:t>
    </dgm:pt>
    <dgm:pt modelId="{5148E42E-974E-4E55-B5C9-E13B93E91D21}" type="sibTrans" cxnId="{2403C27A-4C55-4C60-98EB-136B6BD7C130}">
      <dgm:prSet/>
      <dgm:spPr/>
      <dgm:t>
        <a:bodyPr/>
        <a:lstStyle/>
        <a:p>
          <a:endParaRPr lang="en-US"/>
        </a:p>
      </dgm:t>
    </dgm:pt>
    <dgm:pt modelId="{2AB7BA20-D752-48E4-9D63-094D42699DB9}">
      <dgm:prSet custT="1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>
        <a:ln w="57150"/>
      </dgm:spPr>
      <dgm:t>
        <a:bodyPr anchor="t"/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200" kern="1200" dirty="0">
              <a:solidFill>
                <a:srgbClr val="504C44"/>
              </a:solidFill>
              <a:latin typeface="Inter"/>
              <a:ea typeface="+mn-ea"/>
              <a:cs typeface="+mn-cs"/>
            </a:rPr>
            <a:t>Case Studies</a:t>
          </a:r>
          <a:endParaRPr lang="en-US" sz="2200" kern="1200" dirty="0">
            <a:solidFill>
              <a:srgbClr val="504C44"/>
            </a:solidFill>
            <a:latin typeface="Inter"/>
            <a:ea typeface="+mn-ea"/>
            <a:cs typeface="+mn-cs"/>
          </a:endParaRPr>
        </a:p>
      </dgm:t>
    </dgm:pt>
    <dgm:pt modelId="{33F04BCF-9590-4D8E-9E1A-507C7CE7BF74}" type="parTrans" cxnId="{D240880A-9057-4BE1-B398-13D9A31A5587}">
      <dgm:prSet/>
      <dgm:spPr/>
      <dgm:t>
        <a:bodyPr/>
        <a:lstStyle/>
        <a:p>
          <a:endParaRPr lang="en-US"/>
        </a:p>
      </dgm:t>
    </dgm:pt>
    <dgm:pt modelId="{10A0E7C8-4B42-49C1-9A95-55D7128DD357}" type="sibTrans" cxnId="{D240880A-9057-4BE1-B398-13D9A31A5587}">
      <dgm:prSet/>
      <dgm:spPr/>
      <dgm:t>
        <a:bodyPr/>
        <a:lstStyle/>
        <a:p>
          <a:endParaRPr lang="en-US"/>
        </a:p>
      </dgm:t>
    </dgm:pt>
    <dgm:pt modelId="{B4F62955-A032-4F09-A643-9292A425423E}">
      <dgm:prSet custT="1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>
        <a:ln w="57150"/>
      </dgm:spPr>
      <dgm:t>
        <a:bodyPr anchor="t"/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200" kern="1200" dirty="0">
              <a:solidFill>
                <a:srgbClr val="504C44"/>
              </a:solidFill>
              <a:latin typeface="Inter"/>
              <a:ea typeface="+mn-ea"/>
              <a:cs typeface="+mn-cs"/>
            </a:rPr>
            <a:t>Discussing topic related movies</a:t>
          </a:r>
          <a:endParaRPr lang="en-US" sz="2200" kern="1200" dirty="0">
            <a:solidFill>
              <a:srgbClr val="504C44"/>
            </a:solidFill>
            <a:latin typeface="Inter"/>
            <a:ea typeface="+mn-ea"/>
            <a:cs typeface="+mn-cs"/>
          </a:endParaRPr>
        </a:p>
      </dgm:t>
    </dgm:pt>
    <dgm:pt modelId="{32BA2A78-F27F-48B9-B7E1-79DFB3149264}" type="parTrans" cxnId="{B5C2CCBB-C208-49D9-BB09-A35BB2119119}">
      <dgm:prSet/>
      <dgm:spPr/>
      <dgm:t>
        <a:bodyPr/>
        <a:lstStyle/>
        <a:p>
          <a:endParaRPr lang="en-US"/>
        </a:p>
      </dgm:t>
    </dgm:pt>
    <dgm:pt modelId="{2CAC41F9-77E3-44C4-A9D5-91637DB5841C}" type="sibTrans" cxnId="{B5C2CCBB-C208-49D9-BB09-A35BB2119119}">
      <dgm:prSet/>
      <dgm:spPr/>
      <dgm:t>
        <a:bodyPr/>
        <a:lstStyle/>
        <a:p>
          <a:endParaRPr lang="en-US"/>
        </a:p>
      </dgm:t>
    </dgm:pt>
    <dgm:pt modelId="{1569B3FA-18DD-4CA7-ACA4-A1EAEF536CE4}">
      <dgm:prSet custT="1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>
        <a:ln w="57150"/>
      </dgm:spPr>
      <dgm:t>
        <a:bodyPr anchor="ctr"/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200" kern="1200" dirty="0">
              <a:solidFill>
                <a:srgbClr val="504C44"/>
              </a:solidFill>
              <a:latin typeface="Inter"/>
              <a:ea typeface="+mn-ea"/>
              <a:cs typeface="+mn-cs"/>
            </a:rPr>
            <a:t>Solving unsolved numerical questions in the lectures</a:t>
          </a:r>
          <a:endParaRPr lang="en-US" sz="2200" kern="1200" dirty="0">
            <a:solidFill>
              <a:srgbClr val="504C44"/>
            </a:solidFill>
            <a:latin typeface="Inter"/>
            <a:ea typeface="+mn-ea"/>
            <a:cs typeface="+mn-cs"/>
          </a:endParaRPr>
        </a:p>
      </dgm:t>
    </dgm:pt>
    <dgm:pt modelId="{972E770B-6F5F-4945-891B-5DAB501D1D75}" type="parTrans" cxnId="{EAD42987-D0B1-41E9-A076-497225C038A1}">
      <dgm:prSet/>
      <dgm:spPr/>
      <dgm:t>
        <a:bodyPr/>
        <a:lstStyle/>
        <a:p>
          <a:endParaRPr lang="en-US"/>
        </a:p>
      </dgm:t>
    </dgm:pt>
    <dgm:pt modelId="{0F315D4B-72A4-49E9-9F7A-6D10A09AB668}" type="sibTrans" cxnId="{EAD42987-D0B1-41E9-A076-497225C038A1}">
      <dgm:prSet/>
      <dgm:spPr/>
      <dgm:t>
        <a:bodyPr/>
        <a:lstStyle/>
        <a:p>
          <a:endParaRPr lang="en-US"/>
        </a:p>
      </dgm:t>
    </dgm:pt>
    <dgm:pt modelId="{273D1600-9937-4F0B-B753-7CC668E5B84C}">
      <dgm:prSet custT="1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>
        <a:ln w="57150"/>
      </dgm:spPr>
      <dgm:t>
        <a:bodyPr anchor="ctr"/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200" kern="1200" dirty="0">
              <a:solidFill>
                <a:srgbClr val="504C44"/>
              </a:solidFill>
              <a:latin typeface="Inter"/>
              <a:ea typeface="+mn-ea"/>
              <a:cs typeface="+mn-cs"/>
            </a:rPr>
            <a:t>Peer group discussion for solving similar questions</a:t>
          </a:r>
          <a:endParaRPr lang="en-US" sz="2200" kern="1200" dirty="0">
            <a:solidFill>
              <a:srgbClr val="504C44"/>
            </a:solidFill>
            <a:latin typeface="Inter"/>
            <a:ea typeface="+mn-ea"/>
            <a:cs typeface="+mn-cs"/>
          </a:endParaRPr>
        </a:p>
      </dgm:t>
    </dgm:pt>
    <dgm:pt modelId="{43045A58-56EB-4FCA-84F6-EEBB8845F112}" type="parTrans" cxnId="{4B404AB2-8805-45BC-83A0-F6FE33EDA915}">
      <dgm:prSet/>
      <dgm:spPr/>
      <dgm:t>
        <a:bodyPr/>
        <a:lstStyle/>
        <a:p>
          <a:endParaRPr lang="en-US"/>
        </a:p>
      </dgm:t>
    </dgm:pt>
    <dgm:pt modelId="{B900DF24-92B7-476F-BBC2-1733092D92CF}" type="sibTrans" cxnId="{4B404AB2-8805-45BC-83A0-F6FE33EDA915}">
      <dgm:prSet/>
      <dgm:spPr/>
      <dgm:t>
        <a:bodyPr/>
        <a:lstStyle/>
        <a:p>
          <a:endParaRPr lang="en-US"/>
        </a:p>
      </dgm:t>
    </dgm:pt>
    <dgm:pt modelId="{3A196CDC-BE00-4DF6-B6D3-DDDCDD5FA06D}">
      <dgm:prSet custT="1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>
        <a:ln w="57150"/>
      </dgm:spPr>
      <dgm:t>
        <a:bodyPr anchor="t"/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200" kern="1200" dirty="0">
              <a:solidFill>
                <a:srgbClr val="504C44"/>
              </a:solidFill>
              <a:latin typeface="Inter"/>
              <a:ea typeface="+mn-ea"/>
              <a:cs typeface="+mn-cs"/>
            </a:rPr>
            <a:t>Connecting topics to real life</a:t>
          </a:r>
          <a:endParaRPr lang="en-US" sz="2200" kern="1200" dirty="0">
            <a:solidFill>
              <a:srgbClr val="504C44"/>
            </a:solidFill>
            <a:latin typeface="Inter"/>
            <a:ea typeface="+mn-ea"/>
            <a:cs typeface="+mn-cs"/>
          </a:endParaRPr>
        </a:p>
      </dgm:t>
    </dgm:pt>
    <dgm:pt modelId="{B1E52FE9-F4CD-41E7-B452-6C2AE385F0A9}" type="parTrans" cxnId="{BEFC43BB-2079-4257-8FA3-37FC73FFCA9D}">
      <dgm:prSet/>
      <dgm:spPr/>
      <dgm:t>
        <a:bodyPr/>
        <a:lstStyle/>
        <a:p>
          <a:endParaRPr lang="en-US"/>
        </a:p>
      </dgm:t>
    </dgm:pt>
    <dgm:pt modelId="{8BE33429-9E54-4B90-9C25-49738890CC7B}" type="sibTrans" cxnId="{BEFC43BB-2079-4257-8FA3-37FC73FFCA9D}">
      <dgm:prSet/>
      <dgm:spPr/>
      <dgm:t>
        <a:bodyPr/>
        <a:lstStyle/>
        <a:p>
          <a:endParaRPr lang="en-US"/>
        </a:p>
      </dgm:t>
    </dgm:pt>
    <dgm:pt modelId="{2C6B227B-2978-4AA5-A9B7-2ADFCD7B82F2}">
      <dgm:prSet custT="1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>
        <a:ln w="57150"/>
      </dgm:spPr>
      <dgm:t>
        <a:bodyPr/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200" kern="1200" dirty="0">
              <a:solidFill>
                <a:srgbClr val="504C44"/>
              </a:solidFill>
              <a:latin typeface="Inter"/>
              <a:ea typeface="+mn-ea"/>
              <a:cs typeface="+mn-cs"/>
            </a:rPr>
            <a:t>Encouraging students to watch Shark tank to promote entrepreneurship</a:t>
          </a:r>
          <a:endParaRPr lang="en-US" sz="2200" kern="1200" dirty="0">
            <a:solidFill>
              <a:srgbClr val="504C44"/>
            </a:solidFill>
            <a:latin typeface="Inter"/>
            <a:ea typeface="+mn-ea"/>
            <a:cs typeface="+mn-cs"/>
          </a:endParaRPr>
        </a:p>
      </dgm:t>
    </dgm:pt>
    <dgm:pt modelId="{99518C49-D99F-468C-A755-BE086745D7A6}" type="parTrans" cxnId="{A4AE7A00-57CA-430A-8E98-25113CF874F8}">
      <dgm:prSet/>
      <dgm:spPr/>
      <dgm:t>
        <a:bodyPr/>
        <a:lstStyle/>
        <a:p>
          <a:endParaRPr lang="en-US"/>
        </a:p>
      </dgm:t>
    </dgm:pt>
    <dgm:pt modelId="{852672CB-5B2F-4BD1-A9DA-07BF917D7BA0}" type="sibTrans" cxnId="{A4AE7A00-57CA-430A-8E98-25113CF874F8}">
      <dgm:prSet/>
      <dgm:spPr/>
      <dgm:t>
        <a:bodyPr/>
        <a:lstStyle/>
        <a:p>
          <a:endParaRPr lang="en-US"/>
        </a:p>
      </dgm:t>
    </dgm:pt>
    <dgm:pt modelId="{D264603D-05A4-49AE-BDC8-89A3E985C73E}">
      <dgm:prSet custT="1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>
        <a:ln w="57150"/>
      </dgm:spPr>
      <dgm:t>
        <a:bodyPr anchor="t"/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200" kern="1200" dirty="0">
              <a:solidFill>
                <a:srgbClr val="504C44"/>
              </a:solidFill>
              <a:latin typeface="Inter"/>
              <a:ea typeface="+mn-ea"/>
              <a:cs typeface="+mn-cs"/>
            </a:rPr>
            <a:t>Reflection and self-assessment </a:t>
          </a:r>
          <a:endParaRPr lang="en-US" sz="2200" kern="1200" dirty="0">
            <a:solidFill>
              <a:srgbClr val="504C44"/>
            </a:solidFill>
            <a:latin typeface="Inter"/>
            <a:ea typeface="+mn-ea"/>
            <a:cs typeface="+mn-cs"/>
          </a:endParaRPr>
        </a:p>
      </dgm:t>
    </dgm:pt>
    <dgm:pt modelId="{CD1588E9-59D6-4534-8728-8D571524CFDE}" type="parTrans" cxnId="{AD109B74-F571-4F85-9210-EA4626E0B02F}">
      <dgm:prSet/>
      <dgm:spPr/>
      <dgm:t>
        <a:bodyPr/>
        <a:lstStyle/>
        <a:p>
          <a:endParaRPr lang="en-US"/>
        </a:p>
      </dgm:t>
    </dgm:pt>
    <dgm:pt modelId="{B177F46F-453A-4BAA-8982-7B0F1218C4D0}" type="sibTrans" cxnId="{AD109B74-F571-4F85-9210-EA4626E0B02F}">
      <dgm:prSet/>
      <dgm:spPr/>
      <dgm:t>
        <a:bodyPr/>
        <a:lstStyle/>
        <a:p>
          <a:endParaRPr lang="en-US"/>
        </a:p>
      </dgm:t>
    </dgm:pt>
    <dgm:pt modelId="{69ED19C9-5394-4D98-92EC-BD28155F358B}" type="pres">
      <dgm:prSet presAssocID="{CD4CFB48-F5D9-4324-93E1-E5244342D558}" presName="diagram" presStyleCnt="0">
        <dgm:presLayoutVars>
          <dgm:dir/>
          <dgm:resizeHandles val="exact"/>
        </dgm:presLayoutVars>
      </dgm:prSet>
      <dgm:spPr/>
    </dgm:pt>
    <dgm:pt modelId="{7D8AADAF-044E-4284-B9D5-FFDD03F4B9A7}" type="pres">
      <dgm:prSet presAssocID="{ADB3154E-36BA-4594-BAB7-A56E0E3B97EB}" presName="node" presStyleLbl="node1" presStyleIdx="0" presStyleCnt="17">
        <dgm:presLayoutVars>
          <dgm:bulletEnabled val="1"/>
        </dgm:presLayoutVars>
      </dgm:prSet>
      <dgm:spPr/>
    </dgm:pt>
    <dgm:pt modelId="{1ABF235C-63AE-411A-B138-36C422F8B14F}" type="pres">
      <dgm:prSet presAssocID="{65F62F07-5F71-486F-A1B9-66D3589FAC9B}" presName="sibTrans" presStyleCnt="0"/>
      <dgm:spPr/>
    </dgm:pt>
    <dgm:pt modelId="{4C8AC46C-7F3D-427E-AC97-E163495F6D82}" type="pres">
      <dgm:prSet presAssocID="{75A4D1E3-92F1-46F8-804E-5D7DA9CB4017}" presName="node" presStyleLbl="node1" presStyleIdx="1" presStyleCnt="17">
        <dgm:presLayoutVars>
          <dgm:bulletEnabled val="1"/>
        </dgm:presLayoutVars>
      </dgm:prSet>
      <dgm:spPr/>
    </dgm:pt>
    <dgm:pt modelId="{ED68AEDD-3D5B-4281-8A14-0839C7893744}" type="pres">
      <dgm:prSet presAssocID="{98049358-A480-4E79-8B3D-E59705F8B21A}" presName="sibTrans" presStyleCnt="0"/>
      <dgm:spPr/>
    </dgm:pt>
    <dgm:pt modelId="{B6A4DBA2-0557-4296-8041-0AE21AFCC546}" type="pres">
      <dgm:prSet presAssocID="{5DC15188-28B7-4639-BECC-C386F41E9031}" presName="node" presStyleLbl="node1" presStyleIdx="2" presStyleCnt="17">
        <dgm:presLayoutVars>
          <dgm:bulletEnabled val="1"/>
        </dgm:presLayoutVars>
      </dgm:prSet>
      <dgm:spPr/>
    </dgm:pt>
    <dgm:pt modelId="{C888963C-631D-4248-901F-ED97EACBC568}" type="pres">
      <dgm:prSet presAssocID="{8BB5A85C-51D0-4EEC-8C66-27436767C827}" presName="sibTrans" presStyleCnt="0"/>
      <dgm:spPr/>
    </dgm:pt>
    <dgm:pt modelId="{B2DCD8F8-D235-4C8D-B27D-E8612A1B1F02}" type="pres">
      <dgm:prSet presAssocID="{1D013047-FC75-4F02-BF70-096A6A9DEF6F}" presName="node" presStyleLbl="node1" presStyleIdx="3" presStyleCnt="17">
        <dgm:presLayoutVars>
          <dgm:bulletEnabled val="1"/>
        </dgm:presLayoutVars>
      </dgm:prSet>
      <dgm:spPr/>
    </dgm:pt>
    <dgm:pt modelId="{6CD8A298-06C9-4A14-8EAC-38223CEEE002}" type="pres">
      <dgm:prSet presAssocID="{9FA73D74-39B5-4FB7-AD4F-995E0366B979}" presName="sibTrans" presStyleCnt="0"/>
      <dgm:spPr/>
    </dgm:pt>
    <dgm:pt modelId="{81D4E123-E03C-4A74-8461-5A4C0A378965}" type="pres">
      <dgm:prSet presAssocID="{4FCBA0CF-A672-4866-90E9-D0E1497BE853}" presName="node" presStyleLbl="node1" presStyleIdx="4" presStyleCnt="17">
        <dgm:presLayoutVars>
          <dgm:bulletEnabled val="1"/>
        </dgm:presLayoutVars>
      </dgm:prSet>
      <dgm:spPr/>
    </dgm:pt>
    <dgm:pt modelId="{DF5F58A1-A737-448C-AD5F-76FAF2B89FFA}" type="pres">
      <dgm:prSet presAssocID="{99C3D253-A521-44EC-8C05-D1058E57243C}" presName="sibTrans" presStyleCnt="0"/>
      <dgm:spPr/>
    </dgm:pt>
    <dgm:pt modelId="{AF5250C3-2EE1-4DED-AE0B-0898FA8B43E4}" type="pres">
      <dgm:prSet presAssocID="{99FE47C3-8184-47F8-83DF-B0F44434EEF2}" presName="node" presStyleLbl="node1" presStyleIdx="5" presStyleCnt="17">
        <dgm:presLayoutVars>
          <dgm:bulletEnabled val="1"/>
        </dgm:presLayoutVars>
      </dgm:prSet>
      <dgm:spPr/>
    </dgm:pt>
    <dgm:pt modelId="{3FD0EB31-2A63-4FA0-9730-25913D709FC2}" type="pres">
      <dgm:prSet presAssocID="{FFB71CAE-3ADA-4E88-B6FD-388CA39242F4}" presName="sibTrans" presStyleCnt="0"/>
      <dgm:spPr/>
    </dgm:pt>
    <dgm:pt modelId="{2EDCC2A3-6AC5-4EAB-9755-6330AFC08152}" type="pres">
      <dgm:prSet presAssocID="{F5414A1D-9CE6-44AD-B151-84CF50F06C59}" presName="node" presStyleLbl="node1" presStyleIdx="6" presStyleCnt="17">
        <dgm:presLayoutVars>
          <dgm:bulletEnabled val="1"/>
        </dgm:presLayoutVars>
      </dgm:prSet>
      <dgm:spPr/>
    </dgm:pt>
    <dgm:pt modelId="{939BE49B-80EC-4839-AE14-E926967A1BC6}" type="pres">
      <dgm:prSet presAssocID="{E3AB21FE-15DE-4F3D-8A33-5C6719A9E1C6}" presName="sibTrans" presStyleCnt="0"/>
      <dgm:spPr/>
    </dgm:pt>
    <dgm:pt modelId="{76E5EA6F-0466-4275-86BC-2B735A010F56}" type="pres">
      <dgm:prSet presAssocID="{FA154971-3305-4E07-9603-F396623F7E52}" presName="node" presStyleLbl="node1" presStyleIdx="7" presStyleCnt="17">
        <dgm:presLayoutVars>
          <dgm:bulletEnabled val="1"/>
        </dgm:presLayoutVars>
      </dgm:prSet>
      <dgm:spPr/>
    </dgm:pt>
    <dgm:pt modelId="{D45F4A89-8CB4-49CD-81DF-96FD24153327}" type="pres">
      <dgm:prSet presAssocID="{7578CB82-780C-47B9-A150-3D39A9915486}" presName="sibTrans" presStyleCnt="0"/>
      <dgm:spPr/>
    </dgm:pt>
    <dgm:pt modelId="{EED2AB0D-9EA3-4B52-B499-FA45FA611B79}" type="pres">
      <dgm:prSet presAssocID="{9EF25771-AD5E-418B-9F6D-EB3566A0AEBF}" presName="node" presStyleLbl="node1" presStyleIdx="8" presStyleCnt="17">
        <dgm:presLayoutVars>
          <dgm:bulletEnabled val="1"/>
        </dgm:presLayoutVars>
      </dgm:prSet>
      <dgm:spPr/>
    </dgm:pt>
    <dgm:pt modelId="{88ECF3B0-5FFC-44ED-9333-7C159145A054}" type="pres">
      <dgm:prSet presAssocID="{6C7CB204-0BA3-49E7-B9C4-971F94462419}" presName="sibTrans" presStyleCnt="0"/>
      <dgm:spPr/>
    </dgm:pt>
    <dgm:pt modelId="{5620105E-6905-4167-A9BB-9626839EA282}" type="pres">
      <dgm:prSet presAssocID="{593A58E1-A9FC-4E98-B4B3-A09E30AB4A59}" presName="node" presStyleLbl="node1" presStyleIdx="9" presStyleCnt="17">
        <dgm:presLayoutVars>
          <dgm:bulletEnabled val="1"/>
        </dgm:presLayoutVars>
      </dgm:prSet>
      <dgm:spPr/>
    </dgm:pt>
    <dgm:pt modelId="{2DAFD2C9-1486-4920-9ED0-96FC8FBB9C36}" type="pres">
      <dgm:prSet presAssocID="{5148E42E-974E-4E55-B5C9-E13B93E91D21}" presName="sibTrans" presStyleCnt="0"/>
      <dgm:spPr/>
    </dgm:pt>
    <dgm:pt modelId="{DF1F7324-B413-440E-909A-AEC5120A1068}" type="pres">
      <dgm:prSet presAssocID="{2AB7BA20-D752-48E4-9D63-094D42699DB9}" presName="node" presStyleLbl="node1" presStyleIdx="10" presStyleCnt="17">
        <dgm:presLayoutVars>
          <dgm:bulletEnabled val="1"/>
        </dgm:presLayoutVars>
      </dgm:prSet>
      <dgm:spPr/>
    </dgm:pt>
    <dgm:pt modelId="{9948B306-24DD-47C1-A796-99F79333024D}" type="pres">
      <dgm:prSet presAssocID="{10A0E7C8-4B42-49C1-9A95-55D7128DD357}" presName="sibTrans" presStyleCnt="0"/>
      <dgm:spPr/>
    </dgm:pt>
    <dgm:pt modelId="{B7B5C3E3-1215-498F-8550-BFF2AD553557}" type="pres">
      <dgm:prSet presAssocID="{B4F62955-A032-4F09-A643-9292A425423E}" presName="node" presStyleLbl="node1" presStyleIdx="11" presStyleCnt="17">
        <dgm:presLayoutVars>
          <dgm:bulletEnabled val="1"/>
        </dgm:presLayoutVars>
      </dgm:prSet>
      <dgm:spPr/>
    </dgm:pt>
    <dgm:pt modelId="{DBF2F89B-592D-475A-892E-5FF81D4740D8}" type="pres">
      <dgm:prSet presAssocID="{2CAC41F9-77E3-44C4-A9D5-91637DB5841C}" presName="sibTrans" presStyleCnt="0"/>
      <dgm:spPr/>
    </dgm:pt>
    <dgm:pt modelId="{8DB6058D-192D-44A0-B15F-E7DA1CEF6B76}" type="pres">
      <dgm:prSet presAssocID="{1569B3FA-18DD-4CA7-ACA4-A1EAEF536CE4}" presName="node" presStyleLbl="node1" presStyleIdx="12" presStyleCnt="17">
        <dgm:presLayoutVars>
          <dgm:bulletEnabled val="1"/>
        </dgm:presLayoutVars>
      </dgm:prSet>
      <dgm:spPr/>
    </dgm:pt>
    <dgm:pt modelId="{20CEE2A1-2F90-4CE5-B9FC-3C12204DBEC2}" type="pres">
      <dgm:prSet presAssocID="{0F315D4B-72A4-49E9-9F7A-6D10A09AB668}" presName="sibTrans" presStyleCnt="0"/>
      <dgm:spPr/>
    </dgm:pt>
    <dgm:pt modelId="{67EE841A-1A6D-4794-8DC8-E199F362BD76}" type="pres">
      <dgm:prSet presAssocID="{273D1600-9937-4F0B-B753-7CC668E5B84C}" presName="node" presStyleLbl="node1" presStyleIdx="13" presStyleCnt="17">
        <dgm:presLayoutVars>
          <dgm:bulletEnabled val="1"/>
        </dgm:presLayoutVars>
      </dgm:prSet>
      <dgm:spPr/>
    </dgm:pt>
    <dgm:pt modelId="{8CF9C88B-963E-482D-BAFF-F4914FCD9E3F}" type="pres">
      <dgm:prSet presAssocID="{B900DF24-92B7-476F-BBC2-1733092D92CF}" presName="sibTrans" presStyleCnt="0"/>
      <dgm:spPr/>
    </dgm:pt>
    <dgm:pt modelId="{A853F7C6-E283-4A36-B903-452C60F01616}" type="pres">
      <dgm:prSet presAssocID="{3A196CDC-BE00-4DF6-B6D3-DDDCDD5FA06D}" presName="node" presStyleLbl="node1" presStyleIdx="14" presStyleCnt="17">
        <dgm:presLayoutVars>
          <dgm:bulletEnabled val="1"/>
        </dgm:presLayoutVars>
      </dgm:prSet>
      <dgm:spPr/>
    </dgm:pt>
    <dgm:pt modelId="{F984ABA5-8749-4EBC-9DD4-58FF6010C37A}" type="pres">
      <dgm:prSet presAssocID="{8BE33429-9E54-4B90-9C25-49738890CC7B}" presName="sibTrans" presStyleCnt="0"/>
      <dgm:spPr/>
    </dgm:pt>
    <dgm:pt modelId="{F0255199-8D58-4485-8A51-2A24F6855B89}" type="pres">
      <dgm:prSet presAssocID="{2C6B227B-2978-4AA5-A9B7-2ADFCD7B82F2}" presName="node" presStyleLbl="node1" presStyleIdx="15" presStyleCnt="17">
        <dgm:presLayoutVars>
          <dgm:bulletEnabled val="1"/>
        </dgm:presLayoutVars>
      </dgm:prSet>
      <dgm:spPr/>
    </dgm:pt>
    <dgm:pt modelId="{7E79F768-3255-4925-BF6D-2817150455EE}" type="pres">
      <dgm:prSet presAssocID="{852672CB-5B2F-4BD1-A9DA-07BF917D7BA0}" presName="sibTrans" presStyleCnt="0"/>
      <dgm:spPr/>
    </dgm:pt>
    <dgm:pt modelId="{7CA437AC-EBF1-4005-A7B8-6C2677C553CB}" type="pres">
      <dgm:prSet presAssocID="{D264603D-05A4-49AE-BDC8-89A3E985C73E}" presName="node" presStyleLbl="node1" presStyleIdx="16" presStyleCnt="17">
        <dgm:presLayoutVars>
          <dgm:bulletEnabled val="1"/>
        </dgm:presLayoutVars>
      </dgm:prSet>
      <dgm:spPr/>
    </dgm:pt>
  </dgm:ptLst>
  <dgm:cxnLst>
    <dgm:cxn modelId="{A4AE7A00-57CA-430A-8E98-25113CF874F8}" srcId="{CD4CFB48-F5D9-4324-93E1-E5244342D558}" destId="{2C6B227B-2978-4AA5-A9B7-2ADFCD7B82F2}" srcOrd="15" destOrd="0" parTransId="{99518C49-D99F-468C-A755-BE086745D7A6}" sibTransId="{852672CB-5B2F-4BD1-A9DA-07BF917D7BA0}"/>
    <dgm:cxn modelId="{9E18E904-CE3C-4F43-A991-E9FC8789B9CA}" srcId="{CD4CFB48-F5D9-4324-93E1-E5244342D558}" destId="{FA154971-3305-4E07-9603-F396623F7E52}" srcOrd="7" destOrd="0" parTransId="{1CC6580E-A0DA-4E46-A844-E662C413A485}" sibTransId="{7578CB82-780C-47B9-A150-3D39A9915486}"/>
    <dgm:cxn modelId="{92823105-E16F-407A-99CE-22216A7B030B}" type="presOf" srcId="{3A196CDC-BE00-4DF6-B6D3-DDDCDD5FA06D}" destId="{A853F7C6-E283-4A36-B903-452C60F01616}" srcOrd="0" destOrd="0" presId="urn:microsoft.com/office/officeart/2005/8/layout/default"/>
    <dgm:cxn modelId="{D240880A-9057-4BE1-B398-13D9A31A5587}" srcId="{CD4CFB48-F5D9-4324-93E1-E5244342D558}" destId="{2AB7BA20-D752-48E4-9D63-094D42699DB9}" srcOrd="10" destOrd="0" parTransId="{33F04BCF-9590-4D8E-9E1A-507C7CE7BF74}" sibTransId="{10A0E7C8-4B42-49C1-9A95-55D7128DD357}"/>
    <dgm:cxn modelId="{EADAE81B-C42C-4338-A154-95D93E37D042}" type="presOf" srcId="{D264603D-05A4-49AE-BDC8-89A3E985C73E}" destId="{7CA437AC-EBF1-4005-A7B8-6C2677C553CB}" srcOrd="0" destOrd="0" presId="urn:microsoft.com/office/officeart/2005/8/layout/default"/>
    <dgm:cxn modelId="{7309C920-7F57-4FBC-99F4-79E7178656A1}" srcId="{CD4CFB48-F5D9-4324-93E1-E5244342D558}" destId="{4FCBA0CF-A672-4866-90E9-D0E1497BE853}" srcOrd="4" destOrd="0" parTransId="{E881C2B7-69E1-4B86-A1E2-42CD2ADDFE44}" sibTransId="{99C3D253-A521-44EC-8C05-D1058E57243C}"/>
    <dgm:cxn modelId="{FA322022-E884-4CA8-8EF9-FB4499110F29}" srcId="{CD4CFB48-F5D9-4324-93E1-E5244342D558}" destId="{75A4D1E3-92F1-46F8-804E-5D7DA9CB4017}" srcOrd="1" destOrd="0" parTransId="{587B9A48-A94D-4482-B76C-58BBDF4F179D}" sibTransId="{98049358-A480-4E79-8B3D-E59705F8B21A}"/>
    <dgm:cxn modelId="{FB22FB37-226D-4709-A986-930246A56343}" type="presOf" srcId="{CD4CFB48-F5D9-4324-93E1-E5244342D558}" destId="{69ED19C9-5394-4D98-92EC-BD28155F358B}" srcOrd="0" destOrd="0" presId="urn:microsoft.com/office/officeart/2005/8/layout/default"/>
    <dgm:cxn modelId="{3828C43D-09CE-4B2A-A6B0-D6181EA36B61}" type="presOf" srcId="{75A4D1E3-92F1-46F8-804E-5D7DA9CB4017}" destId="{4C8AC46C-7F3D-427E-AC97-E163495F6D82}" srcOrd="0" destOrd="0" presId="urn:microsoft.com/office/officeart/2005/8/layout/default"/>
    <dgm:cxn modelId="{F1BFC53E-4128-4B60-ABD5-BA8EFFFFF699}" type="presOf" srcId="{ADB3154E-36BA-4594-BAB7-A56E0E3B97EB}" destId="{7D8AADAF-044E-4284-B9D5-FFDD03F4B9A7}" srcOrd="0" destOrd="0" presId="urn:microsoft.com/office/officeart/2005/8/layout/default"/>
    <dgm:cxn modelId="{17A9F241-4F88-449C-985E-D5923EB740A5}" type="presOf" srcId="{1D013047-FC75-4F02-BF70-096A6A9DEF6F}" destId="{B2DCD8F8-D235-4C8D-B27D-E8612A1B1F02}" srcOrd="0" destOrd="0" presId="urn:microsoft.com/office/officeart/2005/8/layout/default"/>
    <dgm:cxn modelId="{6FA32F67-5570-4F24-AFFC-99808187239A}" srcId="{CD4CFB48-F5D9-4324-93E1-E5244342D558}" destId="{F5414A1D-9CE6-44AD-B151-84CF50F06C59}" srcOrd="6" destOrd="0" parTransId="{8FD3BBAC-1FF9-40D9-9399-089B776F38B2}" sibTransId="{E3AB21FE-15DE-4F3D-8A33-5C6719A9E1C6}"/>
    <dgm:cxn modelId="{8719E567-9BEC-4022-BC38-F9D11E1C679E}" type="presOf" srcId="{273D1600-9937-4F0B-B753-7CC668E5B84C}" destId="{67EE841A-1A6D-4794-8DC8-E199F362BD76}" srcOrd="0" destOrd="0" presId="urn:microsoft.com/office/officeart/2005/8/layout/default"/>
    <dgm:cxn modelId="{A59E074A-18D1-4279-80D8-A090D262BBB9}" srcId="{CD4CFB48-F5D9-4324-93E1-E5244342D558}" destId="{1D013047-FC75-4F02-BF70-096A6A9DEF6F}" srcOrd="3" destOrd="0" parTransId="{4BAD8CB8-F524-4260-A8FC-73DE1ED6A054}" sibTransId="{9FA73D74-39B5-4FB7-AD4F-995E0366B979}"/>
    <dgm:cxn modelId="{3761D66F-567E-4AA1-98F8-2C1668BE8937}" type="presOf" srcId="{9EF25771-AD5E-418B-9F6D-EB3566A0AEBF}" destId="{EED2AB0D-9EA3-4B52-B499-FA45FA611B79}" srcOrd="0" destOrd="0" presId="urn:microsoft.com/office/officeart/2005/8/layout/default"/>
    <dgm:cxn modelId="{E8C80F54-1253-40EE-8FA9-A5BE532E73E2}" srcId="{CD4CFB48-F5D9-4324-93E1-E5244342D558}" destId="{ADB3154E-36BA-4594-BAB7-A56E0E3B97EB}" srcOrd="0" destOrd="0" parTransId="{9B8E1662-E168-4AD6-9DDD-04E3CD4BD6EC}" sibTransId="{65F62F07-5F71-486F-A1B9-66D3589FAC9B}"/>
    <dgm:cxn modelId="{AD109B74-F571-4F85-9210-EA4626E0B02F}" srcId="{CD4CFB48-F5D9-4324-93E1-E5244342D558}" destId="{D264603D-05A4-49AE-BDC8-89A3E985C73E}" srcOrd="16" destOrd="0" parTransId="{CD1588E9-59D6-4534-8728-8D571524CFDE}" sibTransId="{B177F46F-453A-4BAA-8982-7B0F1218C4D0}"/>
    <dgm:cxn modelId="{2403C27A-4C55-4C60-98EB-136B6BD7C130}" srcId="{CD4CFB48-F5D9-4324-93E1-E5244342D558}" destId="{593A58E1-A9FC-4E98-B4B3-A09E30AB4A59}" srcOrd="9" destOrd="0" parTransId="{C67AC659-1344-448D-A2A9-7C3ADECE2EEB}" sibTransId="{5148E42E-974E-4E55-B5C9-E13B93E91D21}"/>
    <dgm:cxn modelId="{C456BD86-D1B7-4935-86D6-557B7DA17FAB}" type="presOf" srcId="{593A58E1-A9FC-4E98-B4B3-A09E30AB4A59}" destId="{5620105E-6905-4167-A9BB-9626839EA282}" srcOrd="0" destOrd="0" presId="urn:microsoft.com/office/officeart/2005/8/layout/default"/>
    <dgm:cxn modelId="{EAD42987-D0B1-41E9-A076-497225C038A1}" srcId="{CD4CFB48-F5D9-4324-93E1-E5244342D558}" destId="{1569B3FA-18DD-4CA7-ACA4-A1EAEF536CE4}" srcOrd="12" destOrd="0" parTransId="{972E770B-6F5F-4945-891B-5DAB501D1D75}" sibTransId="{0F315D4B-72A4-49E9-9F7A-6D10A09AB668}"/>
    <dgm:cxn modelId="{0620628F-E4EF-4979-B5C8-9158E77F2D2A}" type="presOf" srcId="{1569B3FA-18DD-4CA7-ACA4-A1EAEF536CE4}" destId="{8DB6058D-192D-44A0-B15F-E7DA1CEF6B76}" srcOrd="0" destOrd="0" presId="urn:microsoft.com/office/officeart/2005/8/layout/default"/>
    <dgm:cxn modelId="{80AF5D92-AAF5-4F17-B0ED-27C540E687DF}" type="presOf" srcId="{2AB7BA20-D752-48E4-9D63-094D42699DB9}" destId="{DF1F7324-B413-440E-909A-AEC5120A1068}" srcOrd="0" destOrd="0" presId="urn:microsoft.com/office/officeart/2005/8/layout/default"/>
    <dgm:cxn modelId="{62D96B92-8F27-43B4-BC37-66F2F3ED869D}" srcId="{CD4CFB48-F5D9-4324-93E1-E5244342D558}" destId="{99FE47C3-8184-47F8-83DF-B0F44434EEF2}" srcOrd="5" destOrd="0" parTransId="{3D8AB3DF-8EE5-469E-92D0-1BE8D551BD98}" sibTransId="{FFB71CAE-3ADA-4E88-B6FD-388CA39242F4}"/>
    <dgm:cxn modelId="{DEF11F95-3D2E-4E59-870F-D29499DB991F}" srcId="{CD4CFB48-F5D9-4324-93E1-E5244342D558}" destId="{9EF25771-AD5E-418B-9F6D-EB3566A0AEBF}" srcOrd="8" destOrd="0" parTransId="{5C24142B-16EF-4DEA-8CD3-ECD039072B4B}" sibTransId="{6C7CB204-0BA3-49E7-B9C4-971F94462419}"/>
    <dgm:cxn modelId="{7FF67DA8-4843-4C96-82E1-1CFD7837BB5D}" type="presOf" srcId="{B4F62955-A032-4F09-A643-9292A425423E}" destId="{B7B5C3E3-1215-498F-8550-BFF2AD553557}" srcOrd="0" destOrd="0" presId="urn:microsoft.com/office/officeart/2005/8/layout/default"/>
    <dgm:cxn modelId="{4B404AB2-8805-45BC-83A0-F6FE33EDA915}" srcId="{CD4CFB48-F5D9-4324-93E1-E5244342D558}" destId="{273D1600-9937-4F0B-B753-7CC668E5B84C}" srcOrd="13" destOrd="0" parTransId="{43045A58-56EB-4FCA-84F6-EEBB8845F112}" sibTransId="{B900DF24-92B7-476F-BBC2-1733092D92CF}"/>
    <dgm:cxn modelId="{FA9CE3B8-7B13-4D24-989F-EFD2B08519F4}" type="presOf" srcId="{99FE47C3-8184-47F8-83DF-B0F44434EEF2}" destId="{AF5250C3-2EE1-4DED-AE0B-0898FA8B43E4}" srcOrd="0" destOrd="0" presId="urn:microsoft.com/office/officeart/2005/8/layout/default"/>
    <dgm:cxn modelId="{BEFC43BB-2079-4257-8FA3-37FC73FFCA9D}" srcId="{CD4CFB48-F5D9-4324-93E1-E5244342D558}" destId="{3A196CDC-BE00-4DF6-B6D3-DDDCDD5FA06D}" srcOrd="14" destOrd="0" parTransId="{B1E52FE9-F4CD-41E7-B452-6C2AE385F0A9}" sibTransId="{8BE33429-9E54-4B90-9C25-49738890CC7B}"/>
    <dgm:cxn modelId="{B5C2CCBB-C208-49D9-BB09-A35BB2119119}" srcId="{CD4CFB48-F5D9-4324-93E1-E5244342D558}" destId="{B4F62955-A032-4F09-A643-9292A425423E}" srcOrd="11" destOrd="0" parTransId="{32BA2A78-F27F-48B9-B7E1-79DFB3149264}" sibTransId="{2CAC41F9-77E3-44C4-A9D5-91637DB5841C}"/>
    <dgm:cxn modelId="{72D96CBC-91CA-4881-99AE-8C0805DBDD5B}" type="presOf" srcId="{4FCBA0CF-A672-4866-90E9-D0E1497BE853}" destId="{81D4E123-E03C-4A74-8461-5A4C0A378965}" srcOrd="0" destOrd="0" presId="urn:microsoft.com/office/officeart/2005/8/layout/default"/>
    <dgm:cxn modelId="{9D70C8BD-DE7A-4CAC-AB50-8C8D544C0377}" type="presOf" srcId="{FA154971-3305-4E07-9603-F396623F7E52}" destId="{76E5EA6F-0466-4275-86BC-2B735A010F56}" srcOrd="0" destOrd="0" presId="urn:microsoft.com/office/officeart/2005/8/layout/default"/>
    <dgm:cxn modelId="{570897C8-9F2C-43F6-85C0-53B7753EB53F}" type="presOf" srcId="{5DC15188-28B7-4639-BECC-C386F41E9031}" destId="{B6A4DBA2-0557-4296-8041-0AE21AFCC546}" srcOrd="0" destOrd="0" presId="urn:microsoft.com/office/officeart/2005/8/layout/default"/>
    <dgm:cxn modelId="{CC422BCC-3988-453E-B1ED-29ACDCEC15B2}" type="presOf" srcId="{2C6B227B-2978-4AA5-A9B7-2ADFCD7B82F2}" destId="{F0255199-8D58-4485-8A51-2A24F6855B89}" srcOrd="0" destOrd="0" presId="urn:microsoft.com/office/officeart/2005/8/layout/default"/>
    <dgm:cxn modelId="{9501ACD0-66D4-45BC-980C-554A27036F0C}" type="presOf" srcId="{F5414A1D-9CE6-44AD-B151-84CF50F06C59}" destId="{2EDCC2A3-6AC5-4EAB-9755-6330AFC08152}" srcOrd="0" destOrd="0" presId="urn:microsoft.com/office/officeart/2005/8/layout/default"/>
    <dgm:cxn modelId="{7CF644D1-C4ED-40D3-B67A-B4444148429D}" srcId="{CD4CFB48-F5D9-4324-93E1-E5244342D558}" destId="{5DC15188-28B7-4639-BECC-C386F41E9031}" srcOrd="2" destOrd="0" parTransId="{E47972F3-7A6B-484F-A975-9AD44B2F77BC}" sibTransId="{8BB5A85C-51D0-4EEC-8C66-27436767C827}"/>
    <dgm:cxn modelId="{52D20770-30FA-4893-B9E6-5973D8991EEC}" type="presParOf" srcId="{69ED19C9-5394-4D98-92EC-BD28155F358B}" destId="{7D8AADAF-044E-4284-B9D5-FFDD03F4B9A7}" srcOrd="0" destOrd="0" presId="urn:microsoft.com/office/officeart/2005/8/layout/default"/>
    <dgm:cxn modelId="{FB127E23-C6C8-491E-9CD2-FCB5BBD75E5C}" type="presParOf" srcId="{69ED19C9-5394-4D98-92EC-BD28155F358B}" destId="{1ABF235C-63AE-411A-B138-36C422F8B14F}" srcOrd="1" destOrd="0" presId="urn:microsoft.com/office/officeart/2005/8/layout/default"/>
    <dgm:cxn modelId="{78A00CC0-5987-4B23-8428-525F2E608212}" type="presParOf" srcId="{69ED19C9-5394-4D98-92EC-BD28155F358B}" destId="{4C8AC46C-7F3D-427E-AC97-E163495F6D82}" srcOrd="2" destOrd="0" presId="urn:microsoft.com/office/officeart/2005/8/layout/default"/>
    <dgm:cxn modelId="{55E3AA32-47BC-4FEA-A789-965FD08D2DFF}" type="presParOf" srcId="{69ED19C9-5394-4D98-92EC-BD28155F358B}" destId="{ED68AEDD-3D5B-4281-8A14-0839C7893744}" srcOrd="3" destOrd="0" presId="urn:microsoft.com/office/officeart/2005/8/layout/default"/>
    <dgm:cxn modelId="{F601DA01-D07A-42E9-981A-1A35D05008AD}" type="presParOf" srcId="{69ED19C9-5394-4D98-92EC-BD28155F358B}" destId="{B6A4DBA2-0557-4296-8041-0AE21AFCC546}" srcOrd="4" destOrd="0" presId="urn:microsoft.com/office/officeart/2005/8/layout/default"/>
    <dgm:cxn modelId="{A3F45688-BD81-42EB-8A4B-0E5F157A217A}" type="presParOf" srcId="{69ED19C9-5394-4D98-92EC-BD28155F358B}" destId="{C888963C-631D-4248-901F-ED97EACBC568}" srcOrd="5" destOrd="0" presId="urn:microsoft.com/office/officeart/2005/8/layout/default"/>
    <dgm:cxn modelId="{302B5D59-089C-4498-9CFC-E6A82C1B4A3F}" type="presParOf" srcId="{69ED19C9-5394-4D98-92EC-BD28155F358B}" destId="{B2DCD8F8-D235-4C8D-B27D-E8612A1B1F02}" srcOrd="6" destOrd="0" presId="urn:microsoft.com/office/officeart/2005/8/layout/default"/>
    <dgm:cxn modelId="{4ADC5494-84E6-4E10-B699-EC84C51FFE18}" type="presParOf" srcId="{69ED19C9-5394-4D98-92EC-BD28155F358B}" destId="{6CD8A298-06C9-4A14-8EAC-38223CEEE002}" srcOrd="7" destOrd="0" presId="urn:microsoft.com/office/officeart/2005/8/layout/default"/>
    <dgm:cxn modelId="{73A96140-5849-48F1-A32C-E4FBBE4DCA0F}" type="presParOf" srcId="{69ED19C9-5394-4D98-92EC-BD28155F358B}" destId="{81D4E123-E03C-4A74-8461-5A4C0A378965}" srcOrd="8" destOrd="0" presId="urn:microsoft.com/office/officeart/2005/8/layout/default"/>
    <dgm:cxn modelId="{764F2006-689E-4552-96A6-0CD05AD655DE}" type="presParOf" srcId="{69ED19C9-5394-4D98-92EC-BD28155F358B}" destId="{DF5F58A1-A737-448C-AD5F-76FAF2B89FFA}" srcOrd="9" destOrd="0" presId="urn:microsoft.com/office/officeart/2005/8/layout/default"/>
    <dgm:cxn modelId="{F6E30A74-9240-401F-871A-97E577F11DD7}" type="presParOf" srcId="{69ED19C9-5394-4D98-92EC-BD28155F358B}" destId="{AF5250C3-2EE1-4DED-AE0B-0898FA8B43E4}" srcOrd="10" destOrd="0" presId="urn:microsoft.com/office/officeart/2005/8/layout/default"/>
    <dgm:cxn modelId="{20A09FAC-4869-4250-B7A1-62B9F3B6DED0}" type="presParOf" srcId="{69ED19C9-5394-4D98-92EC-BD28155F358B}" destId="{3FD0EB31-2A63-4FA0-9730-25913D709FC2}" srcOrd="11" destOrd="0" presId="urn:microsoft.com/office/officeart/2005/8/layout/default"/>
    <dgm:cxn modelId="{9BDA8706-2C67-4BE2-A107-E2C197F7EDA1}" type="presParOf" srcId="{69ED19C9-5394-4D98-92EC-BD28155F358B}" destId="{2EDCC2A3-6AC5-4EAB-9755-6330AFC08152}" srcOrd="12" destOrd="0" presId="urn:microsoft.com/office/officeart/2005/8/layout/default"/>
    <dgm:cxn modelId="{1A299DAF-666B-4EAA-B294-BF334D993904}" type="presParOf" srcId="{69ED19C9-5394-4D98-92EC-BD28155F358B}" destId="{939BE49B-80EC-4839-AE14-E926967A1BC6}" srcOrd="13" destOrd="0" presId="urn:microsoft.com/office/officeart/2005/8/layout/default"/>
    <dgm:cxn modelId="{FBE198CF-3D31-4069-8C65-029F484A11B3}" type="presParOf" srcId="{69ED19C9-5394-4D98-92EC-BD28155F358B}" destId="{76E5EA6F-0466-4275-86BC-2B735A010F56}" srcOrd="14" destOrd="0" presId="urn:microsoft.com/office/officeart/2005/8/layout/default"/>
    <dgm:cxn modelId="{43DA63A5-CDF0-4817-8C80-00AF9014C7C2}" type="presParOf" srcId="{69ED19C9-5394-4D98-92EC-BD28155F358B}" destId="{D45F4A89-8CB4-49CD-81DF-96FD24153327}" srcOrd="15" destOrd="0" presId="urn:microsoft.com/office/officeart/2005/8/layout/default"/>
    <dgm:cxn modelId="{2B4D7F06-C178-4D3D-B9E4-11BE2C98EEA9}" type="presParOf" srcId="{69ED19C9-5394-4D98-92EC-BD28155F358B}" destId="{EED2AB0D-9EA3-4B52-B499-FA45FA611B79}" srcOrd="16" destOrd="0" presId="urn:microsoft.com/office/officeart/2005/8/layout/default"/>
    <dgm:cxn modelId="{C6AE9FB9-65EB-43D9-8F32-C90E34917825}" type="presParOf" srcId="{69ED19C9-5394-4D98-92EC-BD28155F358B}" destId="{88ECF3B0-5FFC-44ED-9333-7C159145A054}" srcOrd="17" destOrd="0" presId="urn:microsoft.com/office/officeart/2005/8/layout/default"/>
    <dgm:cxn modelId="{9F9B35AA-E797-4800-A649-2E3990CF65E4}" type="presParOf" srcId="{69ED19C9-5394-4D98-92EC-BD28155F358B}" destId="{5620105E-6905-4167-A9BB-9626839EA282}" srcOrd="18" destOrd="0" presId="urn:microsoft.com/office/officeart/2005/8/layout/default"/>
    <dgm:cxn modelId="{D1C184A0-E899-4885-9F92-E144C75EE764}" type="presParOf" srcId="{69ED19C9-5394-4D98-92EC-BD28155F358B}" destId="{2DAFD2C9-1486-4920-9ED0-96FC8FBB9C36}" srcOrd="19" destOrd="0" presId="urn:microsoft.com/office/officeart/2005/8/layout/default"/>
    <dgm:cxn modelId="{B853AB75-2762-4C6D-9AEC-35EAC5C0F2E0}" type="presParOf" srcId="{69ED19C9-5394-4D98-92EC-BD28155F358B}" destId="{DF1F7324-B413-440E-909A-AEC5120A1068}" srcOrd="20" destOrd="0" presId="urn:microsoft.com/office/officeart/2005/8/layout/default"/>
    <dgm:cxn modelId="{0A5B9E58-2B19-42C3-914B-8C398D5A7DA0}" type="presParOf" srcId="{69ED19C9-5394-4D98-92EC-BD28155F358B}" destId="{9948B306-24DD-47C1-A796-99F79333024D}" srcOrd="21" destOrd="0" presId="urn:microsoft.com/office/officeart/2005/8/layout/default"/>
    <dgm:cxn modelId="{BDA1ED66-3F53-4F19-97DC-22DAA38A670E}" type="presParOf" srcId="{69ED19C9-5394-4D98-92EC-BD28155F358B}" destId="{B7B5C3E3-1215-498F-8550-BFF2AD553557}" srcOrd="22" destOrd="0" presId="urn:microsoft.com/office/officeart/2005/8/layout/default"/>
    <dgm:cxn modelId="{A973894F-49C5-45C7-BBD8-70EBB5626759}" type="presParOf" srcId="{69ED19C9-5394-4D98-92EC-BD28155F358B}" destId="{DBF2F89B-592D-475A-892E-5FF81D4740D8}" srcOrd="23" destOrd="0" presId="urn:microsoft.com/office/officeart/2005/8/layout/default"/>
    <dgm:cxn modelId="{3BE69275-F9DD-48BE-BBA9-A0730DE9FC2B}" type="presParOf" srcId="{69ED19C9-5394-4D98-92EC-BD28155F358B}" destId="{8DB6058D-192D-44A0-B15F-E7DA1CEF6B76}" srcOrd="24" destOrd="0" presId="urn:microsoft.com/office/officeart/2005/8/layout/default"/>
    <dgm:cxn modelId="{CC92051A-FF88-4C32-831E-7F1341A24F7C}" type="presParOf" srcId="{69ED19C9-5394-4D98-92EC-BD28155F358B}" destId="{20CEE2A1-2F90-4CE5-B9FC-3C12204DBEC2}" srcOrd="25" destOrd="0" presId="urn:microsoft.com/office/officeart/2005/8/layout/default"/>
    <dgm:cxn modelId="{AD5DA204-E00F-4DAB-825C-C38AF6A9C042}" type="presParOf" srcId="{69ED19C9-5394-4D98-92EC-BD28155F358B}" destId="{67EE841A-1A6D-4794-8DC8-E199F362BD76}" srcOrd="26" destOrd="0" presId="urn:microsoft.com/office/officeart/2005/8/layout/default"/>
    <dgm:cxn modelId="{0E426F74-B5FE-40B6-A5C5-78ACE84644C0}" type="presParOf" srcId="{69ED19C9-5394-4D98-92EC-BD28155F358B}" destId="{8CF9C88B-963E-482D-BAFF-F4914FCD9E3F}" srcOrd="27" destOrd="0" presId="urn:microsoft.com/office/officeart/2005/8/layout/default"/>
    <dgm:cxn modelId="{CBCAACEB-232A-49AA-B63B-332A9A5D004F}" type="presParOf" srcId="{69ED19C9-5394-4D98-92EC-BD28155F358B}" destId="{A853F7C6-E283-4A36-B903-452C60F01616}" srcOrd="28" destOrd="0" presId="urn:microsoft.com/office/officeart/2005/8/layout/default"/>
    <dgm:cxn modelId="{CD6955CF-3A44-46DD-B115-63A2BDD7B1E9}" type="presParOf" srcId="{69ED19C9-5394-4D98-92EC-BD28155F358B}" destId="{F984ABA5-8749-4EBC-9DD4-58FF6010C37A}" srcOrd="29" destOrd="0" presId="urn:microsoft.com/office/officeart/2005/8/layout/default"/>
    <dgm:cxn modelId="{E1F14CF0-183D-40AB-998C-BD7AE39C6BA7}" type="presParOf" srcId="{69ED19C9-5394-4D98-92EC-BD28155F358B}" destId="{F0255199-8D58-4485-8A51-2A24F6855B89}" srcOrd="30" destOrd="0" presId="urn:microsoft.com/office/officeart/2005/8/layout/default"/>
    <dgm:cxn modelId="{F4AB42B0-1841-496D-98A2-B471499D3E62}" type="presParOf" srcId="{69ED19C9-5394-4D98-92EC-BD28155F358B}" destId="{7E79F768-3255-4925-BF6D-2817150455EE}" srcOrd="31" destOrd="0" presId="urn:microsoft.com/office/officeart/2005/8/layout/default"/>
    <dgm:cxn modelId="{8A4631FA-315D-4652-AE08-14A4010D21CD}" type="presParOf" srcId="{69ED19C9-5394-4D98-92EC-BD28155F358B}" destId="{7CA437AC-EBF1-4005-A7B8-6C2677C553CB}" srcOrd="32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D8AADAF-044E-4284-B9D5-FFDD03F4B9A7}">
      <dsp:nvSpPr>
        <dsp:cNvPr id="0" name=""/>
        <dsp:cNvSpPr/>
      </dsp:nvSpPr>
      <dsp:spPr>
        <a:xfrm>
          <a:off x="845566" y="3683"/>
          <a:ext cx="2791271" cy="1674762"/>
        </a:xfrm>
        <a:prstGeom prst="rect">
          <a:avLst/>
        </a:prstGeom>
        <a:solidFill>
          <a:schemeClr val="lt1"/>
        </a:solidFill>
        <a:ln w="57150" cap="flat" cmpd="sng" algn="ctr">
          <a:solidFill>
            <a:schemeClr val="accent1"/>
          </a:solidFill>
          <a:prstDash val="solid"/>
        </a:ln>
        <a:effectLst/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200" kern="1200">
              <a:solidFill>
                <a:srgbClr val="504C44"/>
              </a:solidFill>
              <a:latin typeface="Inter"/>
              <a:ea typeface="+mn-ea"/>
              <a:cs typeface="+mn-cs"/>
            </a:rPr>
            <a:t>Quiz on google forms </a:t>
          </a:r>
          <a:endParaRPr lang="en-US" sz="2200" kern="1200" dirty="0">
            <a:solidFill>
              <a:srgbClr val="504C44"/>
            </a:solidFill>
            <a:latin typeface="Inter"/>
            <a:ea typeface="+mn-ea"/>
            <a:cs typeface="+mn-cs"/>
          </a:endParaRPr>
        </a:p>
      </dsp:txBody>
      <dsp:txXfrm>
        <a:off x="845566" y="3683"/>
        <a:ext cx="2791271" cy="1674762"/>
      </dsp:txXfrm>
    </dsp:sp>
    <dsp:sp modelId="{4C8AC46C-7F3D-427E-AC97-E163495F6D82}">
      <dsp:nvSpPr>
        <dsp:cNvPr id="0" name=""/>
        <dsp:cNvSpPr/>
      </dsp:nvSpPr>
      <dsp:spPr>
        <a:xfrm>
          <a:off x="3915965" y="3683"/>
          <a:ext cx="2791271" cy="1674762"/>
        </a:xfrm>
        <a:prstGeom prst="rect">
          <a:avLst/>
        </a:prstGeom>
        <a:solidFill>
          <a:schemeClr val="lt1"/>
        </a:solidFill>
        <a:ln w="57150" cap="flat" cmpd="sng" algn="ctr">
          <a:solidFill>
            <a:schemeClr val="accent1"/>
          </a:solidFill>
          <a:prstDash val="solid"/>
        </a:ln>
        <a:effectLst/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200" kern="1200" dirty="0">
              <a:solidFill>
                <a:srgbClr val="504C44"/>
              </a:solidFill>
              <a:latin typeface="Inter"/>
              <a:ea typeface="+mn-ea"/>
              <a:cs typeface="+mn-cs"/>
            </a:rPr>
            <a:t>PYQ papers</a:t>
          </a:r>
          <a:endParaRPr lang="en-US" sz="2200" kern="1200" dirty="0">
            <a:solidFill>
              <a:srgbClr val="504C44"/>
            </a:solidFill>
            <a:latin typeface="Inter"/>
            <a:ea typeface="+mn-ea"/>
            <a:cs typeface="+mn-cs"/>
          </a:endParaRPr>
        </a:p>
      </dsp:txBody>
      <dsp:txXfrm>
        <a:off x="3915965" y="3683"/>
        <a:ext cx="2791271" cy="1674762"/>
      </dsp:txXfrm>
    </dsp:sp>
    <dsp:sp modelId="{B6A4DBA2-0557-4296-8041-0AE21AFCC546}">
      <dsp:nvSpPr>
        <dsp:cNvPr id="0" name=""/>
        <dsp:cNvSpPr/>
      </dsp:nvSpPr>
      <dsp:spPr>
        <a:xfrm>
          <a:off x="6986364" y="3683"/>
          <a:ext cx="2791271" cy="1674762"/>
        </a:xfrm>
        <a:prstGeom prst="rect">
          <a:avLst/>
        </a:prstGeom>
        <a:solidFill>
          <a:schemeClr val="lt1"/>
        </a:solidFill>
        <a:ln w="57150" cap="flat" cmpd="sng" algn="ctr">
          <a:solidFill>
            <a:schemeClr val="accent1"/>
          </a:solidFill>
          <a:prstDash val="solid"/>
        </a:ln>
        <a:effectLst/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200" kern="1200">
              <a:solidFill>
                <a:srgbClr val="504C44"/>
              </a:solidFill>
              <a:latin typeface="Inter"/>
              <a:ea typeface="+mn-ea"/>
              <a:cs typeface="+mn-cs"/>
            </a:rPr>
            <a:t>Practical Problems and Hints</a:t>
          </a:r>
          <a:endParaRPr lang="en-US" sz="2200" kern="1200" dirty="0">
            <a:solidFill>
              <a:srgbClr val="504C44"/>
            </a:solidFill>
            <a:latin typeface="Inter"/>
            <a:ea typeface="+mn-ea"/>
            <a:cs typeface="+mn-cs"/>
          </a:endParaRPr>
        </a:p>
      </dsp:txBody>
      <dsp:txXfrm>
        <a:off x="6986364" y="3683"/>
        <a:ext cx="2791271" cy="1674762"/>
      </dsp:txXfrm>
    </dsp:sp>
    <dsp:sp modelId="{B2DCD8F8-D235-4C8D-B27D-E8612A1B1F02}">
      <dsp:nvSpPr>
        <dsp:cNvPr id="0" name=""/>
        <dsp:cNvSpPr/>
      </dsp:nvSpPr>
      <dsp:spPr>
        <a:xfrm>
          <a:off x="10056762" y="3683"/>
          <a:ext cx="2791271" cy="1674762"/>
        </a:xfrm>
        <a:prstGeom prst="rect">
          <a:avLst/>
        </a:prstGeom>
        <a:solidFill>
          <a:schemeClr val="lt1"/>
        </a:solidFill>
        <a:ln w="57150" cap="flat" cmpd="sng" algn="ctr">
          <a:solidFill>
            <a:schemeClr val="accent1"/>
          </a:solidFill>
          <a:prstDash val="solid"/>
        </a:ln>
        <a:effectLst/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200" kern="1200">
              <a:solidFill>
                <a:srgbClr val="504C44"/>
              </a:solidFill>
              <a:latin typeface="Inter"/>
              <a:ea typeface="+mn-ea"/>
              <a:cs typeface="+mn-cs"/>
            </a:rPr>
            <a:t>Doubts resolution</a:t>
          </a:r>
          <a:endParaRPr lang="en-US" sz="2200" kern="1200" dirty="0">
            <a:solidFill>
              <a:srgbClr val="504C44"/>
            </a:solidFill>
            <a:latin typeface="Inter"/>
            <a:ea typeface="+mn-ea"/>
            <a:cs typeface="+mn-cs"/>
          </a:endParaRPr>
        </a:p>
      </dsp:txBody>
      <dsp:txXfrm>
        <a:off x="10056762" y="3683"/>
        <a:ext cx="2791271" cy="1674762"/>
      </dsp:txXfrm>
    </dsp:sp>
    <dsp:sp modelId="{81D4E123-E03C-4A74-8461-5A4C0A378965}">
      <dsp:nvSpPr>
        <dsp:cNvPr id="0" name=""/>
        <dsp:cNvSpPr/>
      </dsp:nvSpPr>
      <dsp:spPr>
        <a:xfrm>
          <a:off x="13127161" y="3683"/>
          <a:ext cx="2791271" cy="1674762"/>
        </a:xfrm>
        <a:prstGeom prst="rect">
          <a:avLst/>
        </a:prstGeom>
        <a:solidFill>
          <a:schemeClr val="lt1"/>
        </a:solidFill>
        <a:ln w="57150" cap="flat" cmpd="sng" algn="ctr">
          <a:solidFill>
            <a:schemeClr val="accent1"/>
          </a:solidFill>
          <a:prstDash val="solid"/>
        </a:ln>
        <a:effectLst/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200" kern="1200">
              <a:solidFill>
                <a:srgbClr val="504C44"/>
              </a:solidFill>
              <a:latin typeface="Inter"/>
              <a:ea typeface="+mn-ea"/>
              <a:cs typeface="+mn-cs"/>
            </a:rPr>
            <a:t>Writing practice of descriptive ques.</a:t>
          </a:r>
          <a:endParaRPr lang="en-US" sz="2200" kern="1200" dirty="0">
            <a:solidFill>
              <a:srgbClr val="504C44"/>
            </a:solidFill>
            <a:latin typeface="Inter"/>
            <a:ea typeface="+mn-ea"/>
            <a:cs typeface="+mn-cs"/>
          </a:endParaRPr>
        </a:p>
      </dsp:txBody>
      <dsp:txXfrm>
        <a:off x="13127161" y="3683"/>
        <a:ext cx="2791271" cy="1674762"/>
      </dsp:txXfrm>
    </dsp:sp>
    <dsp:sp modelId="{AF5250C3-2EE1-4DED-AE0B-0898FA8B43E4}">
      <dsp:nvSpPr>
        <dsp:cNvPr id="0" name=""/>
        <dsp:cNvSpPr/>
      </dsp:nvSpPr>
      <dsp:spPr>
        <a:xfrm>
          <a:off x="845566" y="1957573"/>
          <a:ext cx="2791271" cy="1674762"/>
        </a:xfrm>
        <a:prstGeom prst="rect">
          <a:avLst/>
        </a:prstGeom>
        <a:solidFill>
          <a:schemeClr val="lt1"/>
        </a:solidFill>
        <a:ln w="57150" cap="flat" cmpd="sng" algn="ctr">
          <a:solidFill>
            <a:schemeClr val="accent1"/>
          </a:solidFill>
          <a:prstDash val="solid"/>
        </a:ln>
        <a:effectLst/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200" kern="1200" dirty="0">
              <a:solidFill>
                <a:srgbClr val="504C44"/>
              </a:solidFill>
              <a:latin typeface="Inter"/>
              <a:ea typeface="+mn-ea"/>
              <a:cs typeface="+mn-cs"/>
            </a:rPr>
            <a:t>Developing answer writing skills</a:t>
          </a:r>
          <a:endParaRPr lang="en-US" sz="2200" kern="1200" dirty="0">
            <a:solidFill>
              <a:srgbClr val="504C44"/>
            </a:solidFill>
            <a:latin typeface="Inter"/>
            <a:ea typeface="+mn-ea"/>
            <a:cs typeface="+mn-cs"/>
          </a:endParaRPr>
        </a:p>
      </dsp:txBody>
      <dsp:txXfrm>
        <a:off x="845566" y="1957573"/>
        <a:ext cx="2791271" cy="1674762"/>
      </dsp:txXfrm>
    </dsp:sp>
    <dsp:sp modelId="{2EDCC2A3-6AC5-4EAB-9755-6330AFC08152}">
      <dsp:nvSpPr>
        <dsp:cNvPr id="0" name=""/>
        <dsp:cNvSpPr/>
      </dsp:nvSpPr>
      <dsp:spPr>
        <a:xfrm>
          <a:off x="3915965" y="1957573"/>
          <a:ext cx="2791271" cy="1674762"/>
        </a:xfrm>
        <a:prstGeom prst="rect">
          <a:avLst/>
        </a:prstGeom>
        <a:solidFill>
          <a:schemeClr val="lt1"/>
        </a:solidFill>
        <a:ln w="57150" cap="flat" cmpd="sng" algn="ctr">
          <a:solidFill>
            <a:schemeClr val="accent1"/>
          </a:solidFill>
          <a:prstDash val="solid"/>
        </a:ln>
        <a:effectLst/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200" kern="1200" dirty="0">
              <a:solidFill>
                <a:srgbClr val="504C44"/>
              </a:solidFill>
              <a:latin typeface="Inter"/>
              <a:ea typeface="+mn-ea"/>
              <a:cs typeface="+mn-cs"/>
            </a:rPr>
            <a:t>Surprise tests</a:t>
          </a:r>
          <a:endParaRPr lang="en-US" sz="2200" kern="1200" dirty="0">
            <a:solidFill>
              <a:srgbClr val="504C44"/>
            </a:solidFill>
            <a:latin typeface="Inter"/>
            <a:ea typeface="+mn-ea"/>
            <a:cs typeface="+mn-cs"/>
          </a:endParaRPr>
        </a:p>
      </dsp:txBody>
      <dsp:txXfrm>
        <a:off x="3915965" y="1957573"/>
        <a:ext cx="2791271" cy="1674762"/>
      </dsp:txXfrm>
    </dsp:sp>
    <dsp:sp modelId="{76E5EA6F-0466-4275-86BC-2B735A010F56}">
      <dsp:nvSpPr>
        <dsp:cNvPr id="0" name=""/>
        <dsp:cNvSpPr/>
      </dsp:nvSpPr>
      <dsp:spPr>
        <a:xfrm>
          <a:off x="6986364" y="1957573"/>
          <a:ext cx="2791271" cy="1674762"/>
        </a:xfrm>
        <a:prstGeom prst="rect">
          <a:avLst/>
        </a:prstGeom>
        <a:solidFill>
          <a:schemeClr val="lt1"/>
        </a:solidFill>
        <a:ln w="57150" cap="flat" cmpd="sng" algn="ctr">
          <a:solidFill>
            <a:schemeClr val="accent1"/>
          </a:solidFill>
          <a:prstDash val="solid"/>
        </a:ln>
        <a:effectLst/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200" kern="1200" dirty="0">
              <a:solidFill>
                <a:srgbClr val="504C44"/>
              </a:solidFill>
              <a:latin typeface="Inter"/>
              <a:ea typeface="+mn-ea"/>
              <a:cs typeface="+mn-cs"/>
            </a:rPr>
            <a:t>Open Book Tests</a:t>
          </a:r>
          <a:endParaRPr lang="en-US" sz="2200" kern="1200" dirty="0">
            <a:solidFill>
              <a:srgbClr val="504C44"/>
            </a:solidFill>
            <a:latin typeface="Inter"/>
            <a:ea typeface="+mn-ea"/>
            <a:cs typeface="+mn-cs"/>
          </a:endParaRPr>
        </a:p>
      </dsp:txBody>
      <dsp:txXfrm>
        <a:off x="6986364" y="1957573"/>
        <a:ext cx="2791271" cy="1674762"/>
      </dsp:txXfrm>
    </dsp:sp>
    <dsp:sp modelId="{EED2AB0D-9EA3-4B52-B499-FA45FA611B79}">
      <dsp:nvSpPr>
        <dsp:cNvPr id="0" name=""/>
        <dsp:cNvSpPr/>
      </dsp:nvSpPr>
      <dsp:spPr>
        <a:xfrm>
          <a:off x="10056762" y="1957573"/>
          <a:ext cx="2791271" cy="1674762"/>
        </a:xfrm>
        <a:prstGeom prst="rect">
          <a:avLst/>
        </a:prstGeom>
        <a:solidFill>
          <a:schemeClr val="lt1"/>
        </a:solidFill>
        <a:ln w="57150" cap="flat" cmpd="sng" algn="ctr">
          <a:solidFill>
            <a:schemeClr val="accent1"/>
          </a:solidFill>
          <a:prstDash val="solid"/>
        </a:ln>
        <a:effectLst/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200" kern="1200" dirty="0">
              <a:solidFill>
                <a:srgbClr val="504C44"/>
              </a:solidFill>
              <a:latin typeface="Inter"/>
              <a:ea typeface="+mn-ea"/>
              <a:cs typeface="+mn-cs"/>
            </a:rPr>
            <a:t>Debate</a:t>
          </a:r>
          <a:endParaRPr lang="en-US" sz="2200" kern="1200" dirty="0">
            <a:solidFill>
              <a:srgbClr val="504C44"/>
            </a:solidFill>
            <a:latin typeface="Inter"/>
            <a:ea typeface="+mn-ea"/>
            <a:cs typeface="+mn-cs"/>
          </a:endParaRPr>
        </a:p>
      </dsp:txBody>
      <dsp:txXfrm>
        <a:off x="10056762" y="1957573"/>
        <a:ext cx="2791271" cy="1674762"/>
      </dsp:txXfrm>
    </dsp:sp>
    <dsp:sp modelId="{5620105E-6905-4167-A9BB-9626839EA282}">
      <dsp:nvSpPr>
        <dsp:cNvPr id="0" name=""/>
        <dsp:cNvSpPr/>
      </dsp:nvSpPr>
      <dsp:spPr>
        <a:xfrm>
          <a:off x="13127161" y="1957573"/>
          <a:ext cx="2791271" cy="1674762"/>
        </a:xfrm>
        <a:prstGeom prst="rect">
          <a:avLst/>
        </a:prstGeom>
        <a:solidFill>
          <a:schemeClr val="lt1"/>
        </a:solidFill>
        <a:ln w="57150" cap="flat" cmpd="sng" algn="ctr">
          <a:solidFill>
            <a:schemeClr val="accent1"/>
          </a:solidFill>
          <a:prstDash val="solid"/>
        </a:ln>
        <a:effectLst/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200" kern="1200" dirty="0">
              <a:solidFill>
                <a:srgbClr val="504C44"/>
              </a:solidFill>
              <a:latin typeface="Inter"/>
              <a:ea typeface="+mn-ea"/>
              <a:cs typeface="+mn-cs"/>
            </a:rPr>
            <a:t>Flipped Classroom</a:t>
          </a:r>
          <a:endParaRPr lang="en-US" sz="2200" kern="1200" dirty="0">
            <a:solidFill>
              <a:srgbClr val="504C44"/>
            </a:solidFill>
            <a:latin typeface="Inter"/>
            <a:ea typeface="+mn-ea"/>
            <a:cs typeface="+mn-cs"/>
          </a:endParaRPr>
        </a:p>
      </dsp:txBody>
      <dsp:txXfrm>
        <a:off x="13127161" y="1957573"/>
        <a:ext cx="2791271" cy="1674762"/>
      </dsp:txXfrm>
    </dsp:sp>
    <dsp:sp modelId="{DF1F7324-B413-440E-909A-AEC5120A1068}">
      <dsp:nvSpPr>
        <dsp:cNvPr id="0" name=""/>
        <dsp:cNvSpPr/>
      </dsp:nvSpPr>
      <dsp:spPr>
        <a:xfrm>
          <a:off x="845566" y="3911463"/>
          <a:ext cx="2791271" cy="1674762"/>
        </a:xfrm>
        <a:prstGeom prst="rect">
          <a:avLst/>
        </a:prstGeom>
        <a:solidFill>
          <a:schemeClr val="lt1"/>
        </a:solidFill>
        <a:ln w="57150" cap="flat" cmpd="sng" algn="ctr">
          <a:solidFill>
            <a:schemeClr val="accent1"/>
          </a:solidFill>
          <a:prstDash val="solid"/>
        </a:ln>
        <a:effectLst/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200" kern="1200" dirty="0">
              <a:solidFill>
                <a:srgbClr val="504C44"/>
              </a:solidFill>
              <a:latin typeface="Inter"/>
              <a:ea typeface="+mn-ea"/>
              <a:cs typeface="+mn-cs"/>
            </a:rPr>
            <a:t>Case Studies</a:t>
          </a:r>
          <a:endParaRPr lang="en-US" sz="2200" kern="1200" dirty="0">
            <a:solidFill>
              <a:srgbClr val="504C44"/>
            </a:solidFill>
            <a:latin typeface="Inter"/>
            <a:ea typeface="+mn-ea"/>
            <a:cs typeface="+mn-cs"/>
          </a:endParaRPr>
        </a:p>
      </dsp:txBody>
      <dsp:txXfrm>
        <a:off x="845566" y="3911463"/>
        <a:ext cx="2791271" cy="1674762"/>
      </dsp:txXfrm>
    </dsp:sp>
    <dsp:sp modelId="{B7B5C3E3-1215-498F-8550-BFF2AD553557}">
      <dsp:nvSpPr>
        <dsp:cNvPr id="0" name=""/>
        <dsp:cNvSpPr/>
      </dsp:nvSpPr>
      <dsp:spPr>
        <a:xfrm>
          <a:off x="3915965" y="3911463"/>
          <a:ext cx="2791271" cy="1674762"/>
        </a:xfrm>
        <a:prstGeom prst="rect">
          <a:avLst/>
        </a:prstGeom>
        <a:solidFill>
          <a:schemeClr val="lt1"/>
        </a:solidFill>
        <a:ln w="57150" cap="flat" cmpd="sng" algn="ctr">
          <a:solidFill>
            <a:schemeClr val="accent1"/>
          </a:solidFill>
          <a:prstDash val="solid"/>
        </a:ln>
        <a:effectLst/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200" kern="1200" dirty="0">
              <a:solidFill>
                <a:srgbClr val="504C44"/>
              </a:solidFill>
              <a:latin typeface="Inter"/>
              <a:ea typeface="+mn-ea"/>
              <a:cs typeface="+mn-cs"/>
            </a:rPr>
            <a:t>Discussing topic related movies</a:t>
          </a:r>
          <a:endParaRPr lang="en-US" sz="2200" kern="1200" dirty="0">
            <a:solidFill>
              <a:srgbClr val="504C44"/>
            </a:solidFill>
            <a:latin typeface="Inter"/>
            <a:ea typeface="+mn-ea"/>
            <a:cs typeface="+mn-cs"/>
          </a:endParaRPr>
        </a:p>
      </dsp:txBody>
      <dsp:txXfrm>
        <a:off x="3915965" y="3911463"/>
        <a:ext cx="2791271" cy="1674762"/>
      </dsp:txXfrm>
    </dsp:sp>
    <dsp:sp modelId="{8DB6058D-192D-44A0-B15F-E7DA1CEF6B76}">
      <dsp:nvSpPr>
        <dsp:cNvPr id="0" name=""/>
        <dsp:cNvSpPr/>
      </dsp:nvSpPr>
      <dsp:spPr>
        <a:xfrm>
          <a:off x="6986364" y="3911463"/>
          <a:ext cx="2791271" cy="1674762"/>
        </a:xfrm>
        <a:prstGeom prst="rect">
          <a:avLst/>
        </a:prstGeom>
        <a:solidFill>
          <a:schemeClr val="lt1"/>
        </a:solidFill>
        <a:ln w="57150" cap="flat" cmpd="sng" algn="ctr">
          <a:solidFill>
            <a:schemeClr val="accent1"/>
          </a:solidFill>
          <a:prstDash val="solid"/>
        </a:ln>
        <a:effectLst/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200" kern="1200" dirty="0">
              <a:solidFill>
                <a:srgbClr val="504C44"/>
              </a:solidFill>
              <a:latin typeface="Inter"/>
              <a:ea typeface="+mn-ea"/>
              <a:cs typeface="+mn-cs"/>
            </a:rPr>
            <a:t>Solving unsolved numerical questions in the lectures</a:t>
          </a:r>
          <a:endParaRPr lang="en-US" sz="2200" kern="1200" dirty="0">
            <a:solidFill>
              <a:srgbClr val="504C44"/>
            </a:solidFill>
            <a:latin typeface="Inter"/>
            <a:ea typeface="+mn-ea"/>
            <a:cs typeface="+mn-cs"/>
          </a:endParaRPr>
        </a:p>
      </dsp:txBody>
      <dsp:txXfrm>
        <a:off x="6986364" y="3911463"/>
        <a:ext cx="2791271" cy="1674762"/>
      </dsp:txXfrm>
    </dsp:sp>
    <dsp:sp modelId="{67EE841A-1A6D-4794-8DC8-E199F362BD76}">
      <dsp:nvSpPr>
        <dsp:cNvPr id="0" name=""/>
        <dsp:cNvSpPr/>
      </dsp:nvSpPr>
      <dsp:spPr>
        <a:xfrm>
          <a:off x="10056762" y="3911463"/>
          <a:ext cx="2791271" cy="1674762"/>
        </a:xfrm>
        <a:prstGeom prst="rect">
          <a:avLst/>
        </a:prstGeom>
        <a:solidFill>
          <a:schemeClr val="lt1"/>
        </a:solidFill>
        <a:ln w="57150" cap="flat" cmpd="sng" algn="ctr">
          <a:solidFill>
            <a:schemeClr val="accent1"/>
          </a:solidFill>
          <a:prstDash val="solid"/>
        </a:ln>
        <a:effectLst/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200" kern="1200" dirty="0">
              <a:solidFill>
                <a:srgbClr val="504C44"/>
              </a:solidFill>
              <a:latin typeface="Inter"/>
              <a:ea typeface="+mn-ea"/>
              <a:cs typeface="+mn-cs"/>
            </a:rPr>
            <a:t>Peer group discussion for solving similar questions</a:t>
          </a:r>
          <a:endParaRPr lang="en-US" sz="2200" kern="1200" dirty="0">
            <a:solidFill>
              <a:srgbClr val="504C44"/>
            </a:solidFill>
            <a:latin typeface="Inter"/>
            <a:ea typeface="+mn-ea"/>
            <a:cs typeface="+mn-cs"/>
          </a:endParaRPr>
        </a:p>
      </dsp:txBody>
      <dsp:txXfrm>
        <a:off x="10056762" y="3911463"/>
        <a:ext cx="2791271" cy="1674762"/>
      </dsp:txXfrm>
    </dsp:sp>
    <dsp:sp modelId="{A853F7C6-E283-4A36-B903-452C60F01616}">
      <dsp:nvSpPr>
        <dsp:cNvPr id="0" name=""/>
        <dsp:cNvSpPr/>
      </dsp:nvSpPr>
      <dsp:spPr>
        <a:xfrm>
          <a:off x="13127161" y="3911463"/>
          <a:ext cx="2791271" cy="1674762"/>
        </a:xfrm>
        <a:prstGeom prst="rect">
          <a:avLst/>
        </a:prstGeom>
        <a:solidFill>
          <a:schemeClr val="lt1"/>
        </a:solidFill>
        <a:ln w="57150" cap="flat" cmpd="sng" algn="ctr">
          <a:solidFill>
            <a:schemeClr val="accent1"/>
          </a:solidFill>
          <a:prstDash val="solid"/>
        </a:ln>
        <a:effectLst/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200" kern="1200" dirty="0">
              <a:solidFill>
                <a:srgbClr val="504C44"/>
              </a:solidFill>
              <a:latin typeface="Inter"/>
              <a:ea typeface="+mn-ea"/>
              <a:cs typeface="+mn-cs"/>
            </a:rPr>
            <a:t>Connecting topics to real life</a:t>
          </a:r>
          <a:endParaRPr lang="en-US" sz="2200" kern="1200" dirty="0">
            <a:solidFill>
              <a:srgbClr val="504C44"/>
            </a:solidFill>
            <a:latin typeface="Inter"/>
            <a:ea typeface="+mn-ea"/>
            <a:cs typeface="+mn-cs"/>
          </a:endParaRPr>
        </a:p>
      </dsp:txBody>
      <dsp:txXfrm>
        <a:off x="13127161" y="3911463"/>
        <a:ext cx="2791271" cy="1674762"/>
      </dsp:txXfrm>
    </dsp:sp>
    <dsp:sp modelId="{F0255199-8D58-4485-8A51-2A24F6855B89}">
      <dsp:nvSpPr>
        <dsp:cNvPr id="0" name=""/>
        <dsp:cNvSpPr/>
      </dsp:nvSpPr>
      <dsp:spPr>
        <a:xfrm>
          <a:off x="5451164" y="5865353"/>
          <a:ext cx="2791271" cy="1674762"/>
        </a:xfrm>
        <a:prstGeom prst="rect">
          <a:avLst/>
        </a:prstGeom>
        <a:solidFill>
          <a:schemeClr val="lt1"/>
        </a:solidFill>
        <a:ln w="57150" cap="flat" cmpd="sng" algn="ctr">
          <a:solidFill>
            <a:schemeClr val="accent1"/>
          </a:solidFill>
          <a:prstDash val="solid"/>
        </a:ln>
        <a:effectLst/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200" kern="1200" dirty="0">
              <a:solidFill>
                <a:srgbClr val="504C44"/>
              </a:solidFill>
              <a:latin typeface="Inter"/>
              <a:ea typeface="+mn-ea"/>
              <a:cs typeface="+mn-cs"/>
            </a:rPr>
            <a:t>Encouraging students to watch Shark tank to promote entrepreneurship</a:t>
          </a:r>
          <a:endParaRPr lang="en-US" sz="2200" kern="1200" dirty="0">
            <a:solidFill>
              <a:srgbClr val="504C44"/>
            </a:solidFill>
            <a:latin typeface="Inter"/>
            <a:ea typeface="+mn-ea"/>
            <a:cs typeface="+mn-cs"/>
          </a:endParaRPr>
        </a:p>
      </dsp:txBody>
      <dsp:txXfrm>
        <a:off x="5451164" y="5865353"/>
        <a:ext cx="2791271" cy="1674762"/>
      </dsp:txXfrm>
    </dsp:sp>
    <dsp:sp modelId="{7CA437AC-EBF1-4005-A7B8-6C2677C553CB}">
      <dsp:nvSpPr>
        <dsp:cNvPr id="0" name=""/>
        <dsp:cNvSpPr/>
      </dsp:nvSpPr>
      <dsp:spPr>
        <a:xfrm>
          <a:off x="8521563" y="5865353"/>
          <a:ext cx="2791271" cy="1674762"/>
        </a:xfrm>
        <a:prstGeom prst="rect">
          <a:avLst/>
        </a:prstGeom>
        <a:solidFill>
          <a:schemeClr val="lt1"/>
        </a:solidFill>
        <a:ln w="57150" cap="flat" cmpd="sng" algn="ctr">
          <a:solidFill>
            <a:schemeClr val="accent1"/>
          </a:solidFill>
          <a:prstDash val="solid"/>
        </a:ln>
        <a:effectLst/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200" kern="1200" dirty="0">
              <a:solidFill>
                <a:srgbClr val="504C44"/>
              </a:solidFill>
              <a:latin typeface="Inter"/>
              <a:ea typeface="+mn-ea"/>
              <a:cs typeface="+mn-cs"/>
            </a:rPr>
            <a:t>Reflection and self-assessment </a:t>
          </a:r>
          <a:endParaRPr lang="en-US" sz="2200" kern="1200" dirty="0">
            <a:solidFill>
              <a:srgbClr val="504C44"/>
            </a:solidFill>
            <a:latin typeface="Inter"/>
            <a:ea typeface="+mn-ea"/>
            <a:cs typeface="+mn-cs"/>
          </a:endParaRPr>
        </a:p>
      </dsp:txBody>
      <dsp:txXfrm>
        <a:off x="8521563" y="5865353"/>
        <a:ext cx="2791271" cy="167476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1B0E0B3-5612-1A4C-970A-A7013FE76321}" type="datetimeFigureOut">
              <a:rPr lang="en-US" smtClean="0"/>
              <a:t>5/9/2025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144965-6799-DD46-9C87-DB4E6DF357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9036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144965-6799-DD46-9C87-DB4E6DF3577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04166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144965-6799-DD46-9C87-DB4E6DF3577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63349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144965-6799-DD46-9C87-DB4E6DF3577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5393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144965-6799-DD46-9C87-DB4E6DF3577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2229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144965-6799-DD46-9C87-DB4E6DF35771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54581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g"/><Relationship Id="rId3" Type="http://schemas.openxmlformats.org/officeDocument/2006/relationships/image" Target="../media/image2.png"/><Relationship Id="rId7" Type="http://schemas.openxmlformats.org/officeDocument/2006/relationships/image" Target="../media/image4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jpeg"/><Relationship Id="rId11" Type="http://schemas.openxmlformats.org/officeDocument/2006/relationships/image" Target="../media/image45.jpg"/><Relationship Id="rId5" Type="http://schemas.openxmlformats.org/officeDocument/2006/relationships/image" Target="../media/image39.jpeg"/><Relationship Id="rId10" Type="http://schemas.openxmlformats.org/officeDocument/2006/relationships/image" Target="../media/image44.jpg"/><Relationship Id="rId4" Type="http://schemas.openxmlformats.org/officeDocument/2006/relationships/image" Target="../media/image38.jpeg"/><Relationship Id="rId9" Type="http://schemas.openxmlformats.org/officeDocument/2006/relationships/image" Target="../media/image43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g"/><Relationship Id="rId3" Type="http://schemas.openxmlformats.org/officeDocument/2006/relationships/image" Target="../media/image47.jpg"/><Relationship Id="rId7" Type="http://schemas.openxmlformats.org/officeDocument/2006/relationships/image" Target="../media/image51.jp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jpeg"/><Relationship Id="rId5" Type="http://schemas.openxmlformats.org/officeDocument/2006/relationships/image" Target="../media/image49.jpg"/><Relationship Id="rId4" Type="http://schemas.openxmlformats.org/officeDocument/2006/relationships/image" Target="../media/image48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openxmlformats.org/officeDocument/2006/relationships/image" Target="../media/image66.jpeg"/><Relationship Id="rId3" Type="http://schemas.openxmlformats.org/officeDocument/2006/relationships/image" Target="../media/image2.png"/><Relationship Id="rId7" Type="http://schemas.openxmlformats.org/officeDocument/2006/relationships/image" Target="../media/image60.jpeg"/><Relationship Id="rId12" Type="http://schemas.openxmlformats.org/officeDocument/2006/relationships/image" Target="../media/image6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11" Type="http://schemas.openxmlformats.org/officeDocument/2006/relationships/image" Target="../media/image64.png"/><Relationship Id="rId5" Type="http://schemas.openxmlformats.org/officeDocument/2006/relationships/image" Target="../media/image58.jpeg"/><Relationship Id="rId15" Type="http://schemas.openxmlformats.org/officeDocument/2006/relationships/image" Target="../media/image68.png"/><Relationship Id="rId10" Type="http://schemas.openxmlformats.org/officeDocument/2006/relationships/image" Target="../media/image63.png"/><Relationship Id="rId4" Type="http://schemas.openxmlformats.org/officeDocument/2006/relationships/image" Target="../media/image57.png"/><Relationship Id="rId9" Type="http://schemas.openxmlformats.org/officeDocument/2006/relationships/image" Target="../media/image62.png"/><Relationship Id="rId14" Type="http://schemas.openxmlformats.org/officeDocument/2006/relationships/image" Target="../media/image67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73.png"/><Relationship Id="rId7" Type="http://schemas.openxmlformats.org/officeDocument/2006/relationships/image" Target="../media/image7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Relationship Id="rId9" Type="http://schemas.openxmlformats.org/officeDocument/2006/relationships/image" Target="../media/image7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3.jpg"/><Relationship Id="rId5" Type="http://schemas.openxmlformats.org/officeDocument/2006/relationships/image" Target="../media/image82.jpg"/><Relationship Id="rId4" Type="http://schemas.openxmlformats.org/officeDocument/2006/relationships/image" Target="../media/image8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2.png"/><Relationship Id="rId7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2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10" Type="http://schemas.openxmlformats.org/officeDocument/2006/relationships/image" Target="../media/image16.png"/><Relationship Id="rId4" Type="http://schemas.openxmlformats.org/officeDocument/2006/relationships/image" Target="../media/image10.jpeg"/><Relationship Id="rId9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7" Type="http://schemas.openxmlformats.org/officeDocument/2006/relationships/image" Target="../media/image24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g"/><Relationship Id="rId5" Type="http://schemas.openxmlformats.org/officeDocument/2006/relationships/image" Target="../media/image22.png"/><Relationship Id="rId4" Type="http://schemas.openxmlformats.org/officeDocument/2006/relationships/image" Target="../media/image21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png"/><Relationship Id="rId18" Type="http://schemas.openxmlformats.org/officeDocument/2006/relationships/image" Target="../media/image34.png"/><Relationship Id="rId3" Type="http://schemas.openxmlformats.org/officeDocument/2006/relationships/diagramData" Target="../diagrams/data1.xml"/><Relationship Id="rId21" Type="http://schemas.openxmlformats.org/officeDocument/2006/relationships/image" Target="../media/image37.png"/><Relationship Id="rId7" Type="http://schemas.microsoft.com/office/2007/relationships/diagramDrawing" Target="../diagrams/drawing1.xml"/><Relationship Id="rId12" Type="http://schemas.openxmlformats.org/officeDocument/2006/relationships/image" Target="../media/image29.png"/><Relationship Id="rId17" Type="http://schemas.openxmlformats.org/officeDocument/2006/relationships/image" Target="../media/image33.png"/><Relationship Id="rId2" Type="http://schemas.openxmlformats.org/officeDocument/2006/relationships/image" Target="../media/image2.png"/><Relationship Id="rId16" Type="http://schemas.openxmlformats.org/officeDocument/2006/relationships/image" Target="../media/image22.png"/><Relationship Id="rId20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28.png"/><Relationship Id="rId5" Type="http://schemas.openxmlformats.org/officeDocument/2006/relationships/diagramQuickStyle" Target="../diagrams/quickStyle1.xml"/><Relationship Id="rId15" Type="http://schemas.openxmlformats.org/officeDocument/2006/relationships/image" Target="../media/image32.png"/><Relationship Id="rId10" Type="http://schemas.openxmlformats.org/officeDocument/2006/relationships/image" Target="../media/image27.png"/><Relationship Id="rId19" Type="http://schemas.openxmlformats.org/officeDocument/2006/relationships/image" Target="../media/image35.png"/><Relationship Id="rId4" Type="http://schemas.openxmlformats.org/officeDocument/2006/relationships/diagramLayout" Target="../diagrams/layout1.xml"/><Relationship Id="rId9" Type="http://schemas.openxmlformats.org/officeDocument/2006/relationships/image" Target="../media/image26.png"/><Relationship Id="rId1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/>
          <p:nvPr/>
        </p:nvSpPr>
        <p:spPr>
          <a:xfrm>
            <a:off x="760993" y="6007941"/>
            <a:ext cx="16383000" cy="11062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629"/>
              </a:lnSpc>
            </a:pPr>
            <a:r>
              <a:rPr lang="en-US" sz="6878" spc="-150" dirty="0">
                <a:solidFill>
                  <a:srgbClr val="504C4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Department of Commerce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5190118" y="7505700"/>
            <a:ext cx="7907764" cy="4231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306"/>
              </a:lnSpc>
            </a:pPr>
            <a:r>
              <a:rPr lang="en-US" sz="2800" spc="472" dirty="0">
                <a:solidFill>
                  <a:srgbClr val="504C4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Academic Report 2023-2025</a:t>
            </a:r>
          </a:p>
        </p:txBody>
      </p:sp>
      <p:pic>
        <p:nvPicPr>
          <p:cNvPr id="1026" name="Picture 2" descr="Login | SmartProf Bharati">
            <a:extLst>
              <a:ext uri="{FF2B5EF4-FFF2-40B4-BE49-F238E27FC236}">
                <a16:creationId xmlns:a16="http://schemas.microsoft.com/office/drawing/2014/main" id="{505897AD-3DDF-A20F-E4F6-3ECCD60B36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7343" y="2197941"/>
            <a:ext cx="62103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100960" y="647700"/>
            <a:ext cx="6138040" cy="6449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599"/>
              </a:lnSpc>
            </a:pPr>
            <a:r>
              <a:rPr lang="en-US" sz="3999" spc="-150" dirty="0">
                <a:solidFill>
                  <a:srgbClr val="504C4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Seminars Year 2023-24</a:t>
            </a:r>
            <a:endParaRPr lang="en-US" sz="3999" spc="799" dirty="0">
              <a:solidFill>
                <a:srgbClr val="504C4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23" name="Picture 2" descr="Login | SmartProf Bharati">
            <a:extLst>
              <a:ext uri="{FF2B5EF4-FFF2-40B4-BE49-F238E27FC236}">
                <a16:creationId xmlns:a16="http://schemas.microsoft.com/office/drawing/2014/main" id="{F2365E76-2B30-A0BE-BFD4-A639A76E22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59200" y="342900"/>
            <a:ext cx="1571905" cy="964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00000000-0008-0000-0000-00000200000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3765" y="13393986"/>
            <a:ext cx="2005604" cy="212375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00000000-0008-0000-0000-00000300000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4714" y="15914687"/>
            <a:ext cx="2059648" cy="210738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00000000-0008-0000-0000-00000400000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5190" y="18226374"/>
            <a:ext cx="2031072" cy="216666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48173F2-CFAF-CEB6-17D3-61BED16D3047}"/>
              </a:ext>
            </a:extLst>
          </p:cNvPr>
          <p:cNvSpPr txBox="1"/>
          <p:nvPr/>
        </p:nvSpPr>
        <p:spPr>
          <a:xfrm>
            <a:off x="324551" y="8333482"/>
            <a:ext cx="1116724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i="1" dirty="0">
                <a:solidFill>
                  <a:srgbClr val="504C44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Department of Commerce has conducted over </a:t>
            </a:r>
            <a:r>
              <a:rPr lang="en-US" sz="3200" i="1" dirty="0">
                <a:solidFill>
                  <a:schemeClr val="tx2">
                    <a:lumMod val="60000"/>
                    <a:lumOff val="4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15 </a:t>
            </a:r>
            <a:r>
              <a:rPr lang="en-US" sz="3200" i="1" dirty="0">
                <a:solidFill>
                  <a:srgbClr val="504C44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seminars, workshops and webinars </a:t>
            </a:r>
            <a:endParaRPr lang="en-IN" sz="3200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941F40D-7378-5528-30C4-B3ABFDDBA1B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9617" y="510385"/>
            <a:ext cx="3546937" cy="356335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2F4B326-F217-C241-0CAA-DFD923742D5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6600" y="4506597"/>
            <a:ext cx="2886671" cy="406931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A6773B8-A75C-8499-2522-3D9E6C19612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7360" y="453564"/>
            <a:ext cx="3546936" cy="354693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AA28FF8-F580-86BF-CE12-1BA2EA21F87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77099" y="4686300"/>
            <a:ext cx="3778597" cy="47244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876BB81-A31F-4907-3C6A-FAAF02AF34E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32721" y="301164"/>
            <a:ext cx="2289959" cy="407670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050AC483-936D-160C-A3D6-90B94FD73561}"/>
              </a:ext>
            </a:extLst>
          </p:cNvPr>
          <p:cNvSpPr txBox="1"/>
          <p:nvPr/>
        </p:nvSpPr>
        <p:spPr>
          <a:xfrm>
            <a:off x="576172" y="1722070"/>
            <a:ext cx="7187616" cy="59131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3200" dirty="0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Qualities Required to be a Civil Servant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3200" dirty="0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Intellectual Property Rights and Entrepreneurship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3200" dirty="0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Overcoming the Glass-Ceiling Perspectives and Reality in Women led Corporates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3200" dirty="0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Alumina Talk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International leadership summit </a:t>
            </a:r>
            <a:endParaRPr lang="en-I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64334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>
            <a:extLst>
              <a:ext uri="{FF2B5EF4-FFF2-40B4-BE49-F238E27FC236}">
                <a16:creationId xmlns:a16="http://schemas.microsoft.com/office/drawing/2014/main" id="{5F875F1A-5329-218A-621C-A198D8357536}"/>
              </a:ext>
            </a:extLst>
          </p:cNvPr>
          <p:cNvSpPr txBox="1"/>
          <p:nvPr/>
        </p:nvSpPr>
        <p:spPr>
          <a:xfrm>
            <a:off x="1100960" y="647700"/>
            <a:ext cx="6138040" cy="6449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599"/>
              </a:lnSpc>
            </a:pPr>
            <a:r>
              <a:rPr lang="en-US" sz="3999" spc="-150" dirty="0">
                <a:solidFill>
                  <a:srgbClr val="504C4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Seminars Year 2024-25</a:t>
            </a:r>
            <a:endParaRPr lang="en-US" sz="3999" spc="799" dirty="0">
              <a:solidFill>
                <a:srgbClr val="504C4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76A48E5-A85B-2AAA-441C-024AD6EFC5C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0" y="518056"/>
            <a:ext cx="2858239" cy="285823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3C54DC5-564E-833D-96C9-A4E2A48BF31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77253" y="419735"/>
            <a:ext cx="2956560" cy="295656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187AEAA-7519-4B5C-1AC8-F11F578445B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00497" y="419735"/>
            <a:ext cx="3114231" cy="311423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EC5EF4B-90DD-4212-A98E-5D881BA5E6B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97746" y="3744472"/>
            <a:ext cx="2736067" cy="342008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03F8911-D92E-5800-0200-AA19879B5C1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9590" y="3744472"/>
            <a:ext cx="2546858" cy="339581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214E1C5-DEDD-AD1D-98C4-D97B489E303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2400" y="7508459"/>
            <a:ext cx="4419601" cy="248602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62813489-3A0C-6090-8D32-6E3D3E1CDD38}"/>
              </a:ext>
            </a:extLst>
          </p:cNvPr>
          <p:cNvSpPr txBox="1"/>
          <p:nvPr/>
        </p:nvSpPr>
        <p:spPr>
          <a:xfrm>
            <a:off x="886813" y="2014664"/>
            <a:ext cx="7889322" cy="5539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FDP on Enhancing Teaching Learning Using Generative AI Tools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Workshop on Micro Economics, Real Life Case Studies and Application Based Learning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Workshop on Business Analytics Using R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Leadership Summit 2.0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Alumina Talk 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Commerce Fest Commercio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IN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8E7F53D-AA59-A360-5450-98503EF3E317}"/>
              </a:ext>
            </a:extLst>
          </p:cNvPr>
          <p:cNvSpPr txBox="1"/>
          <p:nvPr/>
        </p:nvSpPr>
        <p:spPr>
          <a:xfrm>
            <a:off x="886813" y="8234236"/>
            <a:ext cx="10134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>
                <a:solidFill>
                  <a:srgbClr val="504C44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Department of Commerce has conducted over </a:t>
            </a:r>
            <a:r>
              <a:rPr lang="en-US" sz="2800" i="1" dirty="0">
                <a:solidFill>
                  <a:schemeClr val="tx2">
                    <a:lumMod val="60000"/>
                    <a:lumOff val="4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17 </a:t>
            </a:r>
            <a:r>
              <a:rPr lang="en-US" sz="2800" i="1" dirty="0">
                <a:solidFill>
                  <a:srgbClr val="504C44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seminars, workshops and webinars</a:t>
            </a:r>
            <a:endParaRPr lang="en-IN" sz="2800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BB035F48-29E2-30BF-F856-2E3D954741E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10756" y="3705889"/>
            <a:ext cx="3166497" cy="3618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7946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98281A79-1D53-A77F-D97F-CDCB02E7ACD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91787929"/>
              </p:ext>
            </p:extLst>
          </p:nvPr>
        </p:nvGraphicFramePr>
        <p:xfrm>
          <a:off x="609600" y="688596"/>
          <a:ext cx="9982200" cy="434597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281218">
                  <a:extLst>
                    <a:ext uri="{9D8B030D-6E8A-4147-A177-3AD203B41FA5}">
                      <a16:colId xmlns:a16="http://schemas.microsoft.com/office/drawing/2014/main" val="1293072650"/>
                    </a:ext>
                  </a:extLst>
                </a:gridCol>
                <a:gridCol w="2533535">
                  <a:extLst>
                    <a:ext uri="{9D8B030D-6E8A-4147-A177-3AD203B41FA5}">
                      <a16:colId xmlns:a16="http://schemas.microsoft.com/office/drawing/2014/main" val="3116626719"/>
                    </a:ext>
                  </a:extLst>
                </a:gridCol>
                <a:gridCol w="2431323">
                  <a:extLst>
                    <a:ext uri="{9D8B030D-6E8A-4147-A177-3AD203B41FA5}">
                      <a16:colId xmlns:a16="http://schemas.microsoft.com/office/drawing/2014/main" val="1246124229"/>
                    </a:ext>
                  </a:extLst>
                </a:gridCol>
                <a:gridCol w="2736124">
                  <a:extLst>
                    <a:ext uri="{9D8B030D-6E8A-4147-A177-3AD203B41FA5}">
                      <a16:colId xmlns:a16="http://schemas.microsoft.com/office/drawing/2014/main" val="3855173607"/>
                    </a:ext>
                  </a:extLst>
                </a:gridCol>
              </a:tblGrid>
              <a:tr h="451004"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dirty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Sanctioned Strength and Admitted students</a:t>
                      </a:r>
                      <a:endParaRPr lang="en-IN" sz="3200" dirty="0">
                        <a:solidFill>
                          <a:srgbClr val="7030A0"/>
                        </a:solidFill>
                        <a:latin typeface="Times New Roman" panose="02020603050405020304" pitchFamily="18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26945619"/>
                  </a:ext>
                </a:extLst>
              </a:tr>
              <a:tr h="1575622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buNone/>
                      </a:pPr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Program/</a:t>
                      </a:r>
                    </a:p>
                    <a:p>
                      <a:pPr marL="0" indent="0" algn="ctr">
                        <a:lnSpc>
                          <a:spcPct val="100000"/>
                        </a:lnSpc>
                        <a:buNone/>
                      </a:pPr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Course</a:t>
                      </a:r>
                    </a:p>
                  </a:txBody>
                  <a:tcPr marL="234950" marR="234950" marT="234950" marB="234950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buNone/>
                      </a:pPr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Total Sanctioned Strength</a:t>
                      </a:r>
                    </a:p>
                  </a:txBody>
                  <a:tcPr marL="234950" marR="234950" marT="234950" marB="234950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buNone/>
                      </a:pPr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Number of Students Admitted (</a:t>
                      </a:r>
                      <a:r>
                        <a:rPr lang="en-US" sz="2800" b="1" dirty="0">
                          <a:solidFill>
                            <a:srgbClr val="4D3E6A"/>
                          </a:solidFill>
                          <a:latin typeface="Times New Roman" panose="02020603050405020304" pitchFamily="18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2023-24)</a:t>
                      </a:r>
                      <a:endParaRPr lang="en-US" sz="28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4950" marR="234950" marT="234950" marB="234950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Number of Students Admitted (</a:t>
                      </a:r>
                      <a:r>
                        <a:rPr lang="en-US" sz="2800" b="1" dirty="0">
                          <a:solidFill>
                            <a:srgbClr val="4D3E6A"/>
                          </a:solidFill>
                          <a:latin typeface="Times New Roman" panose="02020603050405020304" pitchFamily="18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2024-25)</a:t>
                      </a:r>
                      <a:endParaRPr lang="en-US" sz="28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34950" marR="234950" marT="234950" marB="234950"/>
                </a:tc>
                <a:extLst>
                  <a:ext uri="{0D108BD9-81ED-4DB2-BD59-A6C34878D82A}">
                    <a16:rowId xmlns:a16="http://schemas.microsoft.com/office/drawing/2014/main" val="2795949176"/>
                  </a:ext>
                </a:extLst>
              </a:tr>
              <a:tr h="795039">
                <a:tc>
                  <a:txBody>
                    <a:bodyPr/>
                    <a:lstStyle/>
                    <a:p>
                      <a:pPr marL="0" indent="0" algn="ctr">
                        <a:lnSpc>
                          <a:spcPts val="1780"/>
                        </a:lnSpc>
                        <a:buNone/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B.Com</a:t>
                      </a:r>
                    </a:p>
                  </a:txBody>
                  <a:tcPr marL="234950" marR="234950" marT="234950" marB="234950" anchor="ctr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ts val="1780"/>
                        </a:lnSpc>
                        <a:buNone/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192</a:t>
                      </a:r>
                    </a:p>
                  </a:txBody>
                  <a:tcPr marL="234950" marR="234950" marT="234950" marB="234950" anchor="ctr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ts val="1780"/>
                        </a:lnSpc>
                        <a:buNone/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177</a:t>
                      </a:r>
                    </a:p>
                  </a:txBody>
                  <a:tcPr marL="234950" marR="234950" marT="234950" marB="234950"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ts val="178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167</a:t>
                      </a:r>
                    </a:p>
                  </a:txBody>
                  <a:tcPr marL="234950" marR="234950" marT="234950" marB="234950" anchor="ctr"/>
                </a:tc>
                <a:extLst>
                  <a:ext uri="{0D108BD9-81ED-4DB2-BD59-A6C34878D82A}">
                    <a16:rowId xmlns:a16="http://schemas.microsoft.com/office/drawing/2014/main" val="3236715086"/>
                  </a:ext>
                </a:extLst>
              </a:tr>
              <a:tr h="795039">
                <a:tc>
                  <a:txBody>
                    <a:bodyPr/>
                    <a:lstStyle/>
                    <a:p>
                      <a:pPr marL="0" indent="0" algn="ctr">
                        <a:lnSpc>
                          <a:spcPts val="1780"/>
                        </a:lnSpc>
                        <a:buNone/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B.Com(H)</a:t>
                      </a:r>
                    </a:p>
                  </a:txBody>
                  <a:tcPr marL="234950" marR="234950" marT="234950" marB="234950" anchor="ctr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ts val="1780"/>
                        </a:lnSpc>
                        <a:buNone/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151</a:t>
                      </a:r>
                    </a:p>
                  </a:txBody>
                  <a:tcPr marL="234950" marR="234950" marT="234950" marB="234950" anchor="ctr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ts val="1780"/>
                        </a:lnSpc>
                        <a:buNone/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147</a:t>
                      </a:r>
                    </a:p>
                  </a:txBody>
                  <a:tcPr marL="234950" marR="234950" marT="234950" marB="234950"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ts val="178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139</a:t>
                      </a:r>
                    </a:p>
                  </a:txBody>
                  <a:tcPr marL="234950" marR="234950" marT="234950" marB="234950" anchor="ctr"/>
                </a:tc>
                <a:extLst>
                  <a:ext uri="{0D108BD9-81ED-4DB2-BD59-A6C34878D82A}">
                    <a16:rowId xmlns:a16="http://schemas.microsoft.com/office/drawing/2014/main" val="848500292"/>
                  </a:ext>
                </a:extLst>
              </a:tr>
            </a:tbl>
          </a:graphicData>
        </a:graphic>
      </p:graphicFrame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8FB83CEB-7C75-25B7-0954-577B6D19C72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56893328"/>
              </p:ext>
            </p:extLst>
          </p:nvPr>
        </p:nvGraphicFramePr>
        <p:xfrm>
          <a:off x="487682" y="5417947"/>
          <a:ext cx="10180317" cy="2405419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2036063">
                  <a:extLst>
                    <a:ext uri="{9D8B030D-6E8A-4147-A177-3AD203B41FA5}">
                      <a16:colId xmlns:a16="http://schemas.microsoft.com/office/drawing/2014/main" val="419643036"/>
                    </a:ext>
                  </a:extLst>
                </a:gridCol>
                <a:gridCol w="2036063">
                  <a:extLst>
                    <a:ext uri="{9D8B030D-6E8A-4147-A177-3AD203B41FA5}">
                      <a16:colId xmlns:a16="http://schemas.microsoft.com/office/drawing/2014/main" val="3052285433"/>
                    </a:ext>
                  </a:extLst>
                </a:gridCol>
                <a:gridCol w="2036065">
                  <a:extLst>
                    <a:ext uri="{9D8B030D-6E8A-4147-A177-3AD203B41FA5}">
                      <a16:colId xmlns:a16="http://schemas.microsoft.com/office/drawing/2014/main" val="2058502060"/>
                    </a:ext>
                  </a:extLst>
                </a:gridCol>
                <a:gridCol w="2036063">
                  <a:extLst>
                    <a:ext uri="{9D8B030D-6E8A-4147-A177-3AD203B41FA5}">
                      <a16:colId xmlns:a16="http://schemas.microsoft.com/office/drawing/2014/main" val="3169356300"/>
                    </a:ext>
                  </a:extLst>
                </a:gridCol>
                <a:gridCol w="2036063">
                  <a:extLst>
                    <a:ext uri="{9D8B030D-6E8A-4147-A177-3AD203B41FA5}">
                      <a16:colId xmlns:a16="http://schemas.microsoft.com/office/drawing/2014/main" val="3145611173"/>
                    </a:ext>
                  </a:extLst>
                </a:gridCol>
              </a:tblGrid>
              <a:tr h="359275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dirty="0">
                          <a:solidFill>
                            <a:schemeClr val="accent4"/>
                          </a:solidFill>
                          <a:latin typeface="Times New Roman" panose="02020603050405020304" pitchFamily="18" charset="0"/>
                          <a:ea typeface="思源黑体-思源黑体-Medium" pitchFamily="34" charset="-122"/>
                          <a:cs typeface="Times New Roman" panose="02020603050405020304" pitchFamily="18" charset="0"/>
                        </a:rPr>
                        <a:t>Student Demand</a:t>
                      </a:r>
                      <a:endParaRPr lang="en-US" sz="3200" b="1" dirty="0">
                        <a:solidFill>
                          <a:schemeClr val="accent4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IN" b="1" dirty="0"/>
                    </a:p>
                  </a:txBody>
                  <a:tcPr marL="7620" marR="7620" marT="7620" marB="0" anchor="ctr"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61284851"/>
                  </a:ext>
                </a:extLst>
              </a:tr>
              <a:tr h="324223"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-IN" sz="28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2023-24</a:t>
                      </a:r>
                      <a:endParaRPr lang="en-IN" sz="2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IN" sz="28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2024-25</a:t>
                      </a:r>
                      <a:endParaRPr lang="en-IN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IN" sz="2400" b="1" i="0" u="none" strike="noStrike" dirty="0">
                        <a:solidFill>
                          <a:srgbClr val="000000"/>
                        </a:solidFill>
                        <a:effectLst/>
                        <a:latin typeface="Footlight MT Light" panose="0204060206030A020304" pitchFamily="18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60940064"/>
                  </a:ext>
                </a:extLst>
              </a:tr>
              <a:tr h="479845">
                <a:tc>
                  <a:txBody>
                    <a:bodyPr/>
                    <a:lstStyle/>
                    <a:p>
                      <a:pPr algn="ctr" fontAlgn="ctr"/>
                      <a:r>
                        <a:rPr lang="en-IN" sz="28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Program</a:t>
                      </a:r>
                      <a:endParaRPr lang="en-IN" sz="2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28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Applied</a:t>
                      </a:r>
                      <a:endParaRPr lang="en-IN" sz="2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28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Admitted</a:t>
                      </a:r>
                      <a:endParaRPr lang="en-IN" sz="2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28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Applied</a:t>
                      </a:r>
                      <a:endParaRPr lang="en-IN" sz="2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28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Admitted</a:t>
                      </a:r>
                      <a:endParaRPr lang="en-IN" sz="2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65864208"/>
                  </a:ext>
                </a:extLst>
              </a:tr>
              <a:tr h="423902">
                <a:tc>
                  <a:txBody>
                    <a:bodyPr/>
                    <a:lstStyle/>
                    <a:p>
                      <a:pPr algn="ctr" fontAlgn="ctr"/>
                      <a:r>
                        <a:rPr lang="en-IN" sz="2800" b="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B.Com</a:t>
                      </a:r>
                      <a:endParaRPr lang="en-IN" sz="2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28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399</a:t>
                      </a:r>
                      <a:endParaRPr lang="en-IN" sz="2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28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177</a:t>
                      </a:r>
                      <a:endParaRPr lang="en-IN" sz="2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28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448</a:t>
                      </a:r>
                      <a:endParaRPr lang="en-IN" sz="2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28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167</a:t>
                      </a:r>
                      <a:endParaRPr lang="en-IN" sz="2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4134946871"/>
                  </a:ext>
                </a:extLst>
              </a:tr>
              <a:tr h="561594">
                <a:tc>
                  <a:txBody>
                    <a:bodyPr/>
                    <a:lstStyle/>
                    <a:p>
                      <a:pPr algn="ctr" fontAlgn="ctr"/>
                      <a:r>
                        <a:rPr lang="en-IN" sz="2800" b="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B.Com</a:t>
                      </a:r>
                      <a:r>
                        <a:rPr lang="en-IN" sz="28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(H)</a:t>
                      </a:r>
                      <a:endParaRPr lang="en-IN" sz="2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28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267</a:t>
                      </a:r>
                      <a:endParaRPr lang="en-IN" sz="2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28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147</a:t>
                      </a:r>
                      <a:endParaRPr lang="en-IN" sz="2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28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311</a:t>
                      </a:r>
                      <a:endParaRPr lang="en-IN" sz="2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28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139</a:t>
                      </a:r>
                      <a:endParaRPr lang="en-IN" sz="2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298791063"/>
                  </a:ext>
                </a:extLst>
              </a:tr>
            </a:tbl>
          </a:graphicData>
        </a:graphic>
      </p:graphicFrame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7DA88325-A1BA-C652-84E3-1D33F1E5FAE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15344068"/>
              </p:ext>
            </p:extLst>
          </p:nvPr>
        </p:nvGraphicFramePr>
        <p:xfrm>
          <a:off x="487682" y="8267700"/>
          <a:ext cx="10256518" cy="167639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379718">
                  <a:extLst>
                    <a:ext uri="{9D8B030D-6E8A-4147-A177-3AD203B41FA5}">
                      <a16:colId xmlns:a16="http://schemas.microsoft.com/office/drawing/2014/main" val="2216168928"/>
                    </a:ext>
                  </a:extLst>
                </a:gridCol>
                <a:gridCol w="4876800">
                  <a:extLst>
                    <a:ext uri="{9D8B030D-6E8A-4147-A177-3AD203B41FA5}">
                      <a16:colId xmlns:a16="http://schemas.microsoft.com/office/drawing/2014/main" val="3376462682"/>
                    </a:ext>
                  </a:extLst>
                </a:gridCol>
              </a:tblGrid>
              <a:tr h="589005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3200" b="1" dirty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Overall Demand Ratio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12089047"/>
                  </a:ext>
                </a:extLst>
              </a:tr>
              <a:tr h="543697">
                <a:tc>
                  <a:txBody>
                    <a:bodyPr/>
                    <a:lstStyle/>
                    <a:p>
                      <a:pPr algn="ctr"/>
                      <a:r>
                        <a:rPr lang="en-IN" sz="28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2023-24</a:t>
                      </a:r>
                      <a:endParaRPr lang="en-IN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28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2024-25</a:t>
                      </a:r>
                      <a:endParaRPr lang="en-IN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55087472"/>
                  </a:ext>
                </a:extLst>
              </a:tr>
              <a:tr h="543697">
                <a:tc>
                  <a:txBody>
                    <a:bodyPr/>
                    <a:lstStyle/>
                    <a:p>
                      <a:pPr algn="ctr"/>
                      <a:r>
                        <a:rPr lang="en-IN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194%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221%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37380886"/>
                  </a:ext>
                </a:extLst>
              </a:tr>
            </a:tbl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9BD49E6B-68B4-6C90-1C81-598DD8F592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27429" y="1188721"/>
            <a:ext cx="5770084" cy="30403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2" descr="Student Enrollment Management System: Definition, Features &amp; benefits">
            <a:extLst>
              <a:ext uri="{FF2B5EF4-FFF2-40B4-BE49-F238E27FC236}">
                <a16:creationId xmlns:a16="http://schemas.microsoft.com/office/drawing/2014/main" id="{85EB1E02-7D1A-6CD2-57CE-26FFBD554E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27429" y="5151120"/>
            <a:ext cx="5823673" cy="352332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71841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8EF362BB-EE15-53E8-3879-ABFF42BF0A9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81255138"/>
              </p:ext>
            </p:extLst>
          </p:nvPr>
        </p:nvGraphicFramePr>
        <p:xfrm>
          <a:off x="1204452" y="1646002"/>
          <a:ext cx="8128000" cy="22250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val="1272768309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633273939"/>
                    </a:ext>
                  </a:extLst>
                </a:gridCol>
              </a:tblGrid>
              <a:tr h="556260">
                <a:tc gridSpan="2">
                  <a:txBody>
                    <a:bodyPr/>
                    <a:lstStyle/>
                    <a:p>
                      <a:r>
                        <a:rPr lang="en-US" sz="2700" b="1" dirty="0">
                          <a:solidFill>
                            <a:srgbClr val="7030A0"/>
                          </a:solidFill>
                          <a:latin typeface="Footlight MT Light" panose="0204060206030A020304" pitchFamily="18" charset="0"/>
                        </a:rPr>
                        <a:t> Number of Students Graduated</a:t>
                      </a:r>
                      <a:endParaRPr lang="en-IN" sz="2700" dirty="0"/>
                    </a:p>
                  </a:txBody>
                  <a:tcPr marL="137160" marR="137160" marT="68580" marB="68580"/>
                </a:tc>
                <a:tc hMerge="1">
                  <a:txBody>
                    <a:bodyPr/>
                    <a:lstStyle/>
                    <a:p>
                      <a:endParaRPr lang="en-IN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52172512"/>
                  </a:ext>
                </a:extLst>
              </a:tr>
              <a:tr h="5562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2700" b="1" u="none" strike="noStrike" dirty="0">
                          <a:effectLst/>
                          <a:latin typeface="Footlight MT Light" panose="0204060206030A020304" pitchFamily="18" charset="0"/>
                        </a:rPr>
                        <a:t>Program</a:t>
                      </a:r>
                      <a:endParaRPr lang="en-IN" sz="2700" b="1" i="0" u="none" strike="noStrike" dirty="0">
                        <a:solidFill>
                          <a:srgbClr val="000000"/>
                        </a:solidFill>
                        <a:effectLst/>
                        <a:latin typeface="Footlight MT Light" panose="0204060206030A020304" pitchFamily="18" charset="0"/>
                      </a:endParaRPr>
                    </a:p>
                  </a:txBody>
                  <a:tcPr marL="137160" marR="137160" marT="68580" marB="68580"/>
                </a:tc>
                <a:tc>
                  <a:txBody>
                    <a:bodyPr/>
                    <a:lstStyle/>
                    <a:p>
                      <a:r>
                        <a:rPr lang="en-IN" sz="2700" b="1" u="none" strike="noStrike" dirty="0">
                          <a:effectLst/>
                          <a:latin typeface="Footlight MT Light" panose="0204060206030A020304" pitchFamily="18" charset="0"/>
                        </a:rPr>
                        <a:t>2023-24</a:t>
                      </a:r>
                      <a:endParaRPr lang="en-IN" sz="2700" b="1" dirty="0">
                        <a:latin typeface="Footlight MT Light" panose="0204060206030A020304" pitchFamily="18" charset="0"/>
                      </a:endParaRPr>
                    </a:p>
                  </a:txBody>
                  <a:tcPr marL="137160" marR="137160" marT="68580" marB="68580"/>
                </a:tc>
                <a:extLst>
                  <a:ext uri="{0D108BD9-81ED-4DB2-BD59-A6C34878D82A}">
                    <a16:rowId xmlns:a16="http://schemas.microsoft.com/office/drawing/2014/main" val="2292489556"/>
                  </a:ext>
                </a:extLst>
              </a:tr>
              <a:tr h="5562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2700" b="0" u="none" strike="noStrike" dirty="0" err="1">
                          <a:effectLst/>
                          <a:latin typeface="Footlight MT Light" panose="0204060206030A020304" pitchFamily="18" charset="0"/>
                        </a:rPr>
                        <a:t>B.Com</a:t>
                      </a:r>
                      <a:endParaRPr lang="en-IN" sz="2700" b="0" i="0" u="none" strike="noStrike" dirty="0">
                        <a:solidFill>
                          <a:srgbClr val="000000"/>
                        </a:solidFill>
                        <a:effectLst/>
                        <a:latin typeface="Footlight MT Light" panose="0204060206030A020304" pitchFamily="18" charset="0"/>
                      </a:endParaRPr>
                    </a:p>
                  </a:txBody>
                  <a:tcPr marL="137160" marR="137160" marT="68580" marB="68580"/>
                </a:tc>
                <a:tc>
                  <a:txBody>
                    <a:bodyPr/>
                    <a:lstStyle/>
                    <a:p>
                      <a:r>
                        <a:rPr lang="en-IN" sz="2700" b="1" dirty="0">
                          <a:latin typeface="Footlight MT Light" panose="0204060206030A020304" pitchFamily="18" charset="0"/>
                        </a:rPr>
                        <a:t>167</a:t>
                      </a:r>
                    </a:p>
                  </a:txBody>
                  <a:tcPr marL="137160" marR="137160" marT="68580" marB="68580"/>
                </a:tc>
                <a:extLst>
                  <a:ext uri="{0D108BD9-81ED-4DB2-BD59-A6C34878D82A}">
                    <a16:rowId xmlns:a16="http://schemas.microsoft.com/office/drawing/2014/main" val="3118958213"/>
                  </a:ext>
                </a:extLst>
              </a:tr>
              <a:tr h="5562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2700" b="0" u="none" strike="noStrike" dirty="0" err="1">
                          <a:effectLst/>
                          <a:latin typeface="Footlight MT Light" panose="0204060206030A020304" pitchFamily="18" charset="0"/>
                        </a:rPr>
                        <a:t>B.Com</a:t>
                      </a:r>
                      <a:r>
                        <a:rPr lang="en-IN" sz="2700" b="0" u="none" strike="noStrike" dirty="0">
                          <a:effectLst/>
                          <a:latin typeface="Footlight MT Light" panose="0204060206030A020304" pitchFamily="18" charset="0"/>
                        </a:rPr>
                        <a:t>(H)</a:t>
                      </a:r>
                      <a:endParaRPr lang="en-IN" sz="2700" b="0" i="0" u="none" strike="noStrike" dirty="0">
                        <a:solidFill>
                          <a:srgbClr val="000000"/>
                        </a:solidFill>
                        <a:effectLst/>
                        <a:latin typeface="Footlight MT Light" panose="0204060206030A020304" pitchFamily="18" charset="0"/>
                      </a:endParaRPr>
                    </a:p>
                  </a:txBody>
                  <a:tcPr marL="137160" marR="137160" marT="68580" marB="68580"/>
                </a:tc>
                <a:tc>
                  <a:txBody>
                    <a:bodyPr/>
                    <a:lstStyle/>
                    <a:p>
                      <a:r>
                        <a:rPr lang="en-IN" sz="2700" b="1" dirty="0">
                          <a:latin typeface="Footlight MT Light" panose="0204060206030A020304" pitchFamily="18" charset="0"/>
                        </a:rPr>
                        <a:t>100</a:t>
                      </a:r>
                    </a:p>
                  </a:txBody>
                  <a:tcPr marL="137160" marR="137160" marT="68580" marB="68580"/>
                </a:tc>
                <a:extLst>
                  <a:ext uri="{0D108BD9-81ED-4DB2-BD59-A6C34878D82A}">
                    <a16:rowId xmlns:a16="http://schemas.microsoft.com/office/drawing/2014/main" val="2319306542"/>
                  </a:ext>
                </a:extLst>
              </a:tr>
            </a:tbl>
          </a:graphicData>
        </a:graphic>
      </p:graphicFrame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818FDC2D-3268-2982-B2F5-FBAA3E3260C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29256266"/>
              </p:ext>
            </p:extLst>
          </p:nvPr>
        </p:nvGraphicFramePr>
        <p:xfrm>
          <a:off x="1204448" y="4239135"/>
          <a:ext cx="8128000" cy="22250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val="1272768309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633273939"/>
                    </a:ext>
                  </a:extLst>
                </a:gridCol>
              </a:tblGrid>
              <a:tr h="556260">
                <a:tc gridSpan="2">
                  <a:txBody>
                    <a:bodyPr/>
                    <a:lstStyle/>
                    <a:p>
                      <a:r>
                        <a:rPr lang="en-US" sz="2700" b="1" dirty="0">
                          <a:solidFill>
                            <a:srgbClr val="7030A0"/>
                          </a:solidFill>
                          <a:latin typeface="Footlight MT Light" panose="0204060206030A020304" pitchFamily="18" charset="0"/>
                        </a:rPr>
                        <a:t> Success Rate of Students</a:t>
                      </a:r>
                      <a:endParaRPr lang="en-IN" sz="2700" dirty="0"/>
                    </a:p>
                  </a:txBody>
                  <a:tcPr marL="137160" marR="137160" marT="68580" marB="68580"/>
                </a:tc>
                <a:tc hMerge="1">
                  <a:txBody>
                    <a:bodyPr/>
                    <a:lstStyle/>
                    <a:p>
                      <a:endParaRPr lang="en-IN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52172512"/>
                  </a:ext>
                </a:extLst>
              </a:tr>
              <a:tr h="5562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2700" b="1" u="none" strike="noStrike" dirty="0">
                          <a:effectLst/>
                          <a:latin typeface="Footlight MT Light" panose="0204060206030A020304" pitchFamily="18" charset="0"/>
                        </a:rPr>
                        <a:t>Program</a:t>
                      </a:r>
                      <a:endParaRPr lang="en-IN" sz="2700" b="1" i="0" u="none" strike="noStrike" dirty="0">
                        <a:solidFill>
                          <a:srgbClr val="000000"/>
                        </a:solidFill>
                        <a:effectLst/>
                        <a:latin typeface="Footlight MT Light" panose="0204060206030A020304" pitchFamily="18" charset="0"/>
                      </a:endParaRPr>
                    </a:p>
                  </a:txBody>
                  <a:tcPr marL="137160" marR="137160" marT="68580" marB="68580"/>
                </a:tc>
                <a:tc>
                  <a:txBody>
                    <a:bodyPr/>
                    <a:lstStyle/>
                    <a:p>
                      <a:r>
                        <a:rPr lang="en-IN" sz="2700" b="1" u="none" strike="noStrike" dirty="0">
                          <a:effectLst/>
                          <a:latin typeface="Footlight MT Light" panose="0204060206030A020304" pitchFamily="18" charset="0"/>
                        </a:rPr>
                        <a:t>2023-24</a:t>
                      </a:r>
                      <a:endParaRPr lang="en-IN" sz="2700" b="1" dirty="0">
                        <a:latin typeface="Footlight MT Light" panose="0204060206030A020304" pitchFamily="18" charset="0"/>
                      </a:endParaRPr>
                    </a:p>
                  </a:txBody>
                  <a:tcPr marL="137160" marR="137160" marT="68580" marB="68580"/>
                </a:tc>
                <a:extLst>
                  <a:ext uri="{0D108BD9-81ED-4DB2-BD59-A6C34878D82A}">
                    <a16:rowId xmlns:a16="http://schemas.microsoft.com/office/drawing/2014/main" val="2292489556"/>
                  </a:ext>
                </a:extLst>
              </a:tr>
              <a:tr h="5562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2700" b="0" u="none" strike="noStrike" dirty="0" err="1">
                          <a:effectLst/>
                          <a:latin typeface="Footlight MT Light" panose="0204060206030A020304" pitchFamily="18" charset="0"/>
                        </a:rPr>
                        <a:t>B.Com</a:t>
                      </a:r>
                      <a:endParaRPr lang="en-IN" sz="2700" b="0" i="0" u="none" strike="noStrike" dirty="0">
                        <a:solidFill>
                          <a:srgbClr val="000000"/>
                        </a:solidFill>
                        <a:effectLst/>
                        <a:latin typeface="Footlight MT Light" panose="0204060206030A020304" pitchFamily="18" charset="0"/>
                      </a:endParaRPr>
                    </a:p>
                  </a:txBody>
                  <a:tcPr marL="137160" marR="137160" marT="68580" marB="68580"/>
                </a:tc>
                <a:tc>
                  <a:txBody>
                    <a:bodyPr/>
                    <a:lstStyle/>
                    <a:p>
                      <a:r>
                        <a:rPr lang="en-IN" sz="2700" b="1" dirty="0">
                          <a:latin typeface="Footlight MT Light" panose="0204060206030A020304" pitchFamily="18" charset="0"/>
                        </a:rPr>
                        <a:t>90.76%</a:t>
                      </a:r>
                    </a:p>
                  </a:txBody>
                  <a:tcPr marL="137160" marR="137160" marT="68580" marB="68580"/>
                </a:tc>
                <a:extLst>
                  <a:ext uri="{0D108BD9-81ED-4DB2-BD59-A6C34878D82A}">
                    <a16:rowId xmlns:a16="http://schemas.microsoft.com/office/drawing/2014/main" val="3118958213"/>
                  </a:ext>
                </a:extLst>
              </a:tr>
              <a:tr h="5562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2700" b="0" u="none" strike="noStrike" dirty="0" err="1">
                          <a:effectLst/>
                          <a:latin typeface="Footlight MT Light" panose="0204060206030A020304" pitchFamily="18" charset="0"/>
                        </a:rPr>
                        <a:t>B.Com</a:t>
                      </a:r>
                      <a:r>
                        <a:rPr lang="en-IN" sz="2700" b="0" u="none" strike="noStrike" dirty="0">
                          <a:effectLst/>
                          <a:latin typeface="Footlight MT Light" panose="0204060206030A020304" pitchFamily="18" charset="0"/>
                        </a:rPr>
                        <a:t>(H)</a:t>
                      </a:r>
                      <a:endParaRPr lang="en-IN" sz="2700" b="0" i="0" u="none" strike="noStrike" dirty="0">
                        <a:solidFill>
                          <a:srgbClr val="000000"/>
                        </a:solidFill>
                        <a:effectLst/>
                        <a:latin typeface="Footlight MT Light" panose="0204060206030A020304" pitchFamily="18" charset="0"/>
                      </a:endParaRPr>
                    </a:p>
                  </a:txBody>
                  <a:tcPr marL="137160" marR="137160" marT="68580" marB="68580"/>
                </a:tc>
                <a:tc>
                  <a:txBody>
                    <a:bodyPr/>
                    <a:lstStyle/>
                    <a:p>
                      <a:r>
                        <a:rPr lang="en-IN" sz="2700" b="1" dirty="0">
                          <a:latin typeface="Footlight MT Light" panose="0204060206030A020304" pitchFamily="18" charset="0"/>
                        </a:rPr>
                        <a:t>91.74%</a:t>
                      </a:r>
                    </a:p>
                  </a:txBody>
                  <a:tcPr marL="137160" marR="137160" marT="68580" marB="68580"/>
                </a:tc>
                <a:extLst>
                  <a:ext uri="{0D108BD9-81ED-4DB2-BD59-A6C34878D82A}">
                    <a16:rowId xmlns:a16="http://schemas.microsoft.com/office/drawing/2014/main" val="2319306542"/>
                  </a:ext>
                </a:extLst>
              </a:tr>
            </a:tbl>
          </a:graphicData>
        </a:graphic>
      </p:graphicFrame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1E05C146-A913-BA6C-8973-B012963FBAA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52833620"/>
              </p:ext>
            </p:extLst>
          </p:nvPr>
        </p:nvGraphicFramePr>
        <p:xfrm>
          <a:off x="1185399" y="6841793"/>
          <a:ext cx="16021668" cy="211299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005417">
                  <a:extLst>
                    <a:ext uri="{9D8B030D-6E8A-4147-A177-3AD203B41FA5}">
                      <a16:colId xmlns:a16="http://schemas.microsoft.com/office/drawing/2014/main" val="3075237396"/>
                    </a:ext>
                  </a:extLst>
                </a:gridCol>
                <a:gridCol w="4005417">
                  <a:extLst>
                    <a:ext uri="{9D8B030D-6E8A-4147-A177-3AD203B41FA5}">
                      <a16:colId xmlns:a16="http://schemas.microsoft.com/office/drawing/2014/main" val="3654552504"/>
                    </a:ext>
                  </a:extLst>
                </a:gridCol>
                <a:gridCol w="4005417">
                  <a:extLst>
                    <a:ext uri="{9D8B030D-6E8A-4147-A177-3AD203B41FA5}">
                      <a16:colId xmlns:a16="http://schemas.microsoft.com/office/drawing/2014/main" val="1321563968"/>
                    </a:ext>
                  </a:extLst>
                </a:gridCol>
                <a:gridCol w="4005417">
                  <a:extLst>
                    <a:ext uri="{9D8B030D-6E8A-4147-A177-3AD203B41FA5}">
                      <a16:colId xmlns:a16="http://schemas.microsoft.com/office/drawing/2014/main" val="4134993506"/>
                    </a:ext>
                  </a:extLst>
                </a:gridCol>
              </a:tblGrid>
              <a:tr h="70433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2700" b="1" u="none" strike="noStrike" dirty="0">
                          <a:effectLst/>
                          <a:latin typeface="Footlight MT Light" panose="0204060206030A020304" pitchFamily="18" charset="0"/>
                        </a:rPr>
                        <a:t>Program</a:t>
                      </a:r>
                      <a:endParaRPr lang="en-IN" sz="2700" b="1" i="0" u="none" strike="noStrike" dirty="0">
                        <a:solidFill>
                          <a:srgbClr val="000000"/>
                        </a:solidFill>
                        <a:effectLst/>
                        <a:latin typeface="Footlight MT Light" panose="0204060206030A020304" pitchFamily="18" charset="0"/>
                      </a:endParaRPr>
                    </a:p>
                  </a:txBody>
                  <a:tcPr marL="137160" marR="137160" marT="68580" marB="68580"/>
                </a:tc>
                <a:tc>
                  <a:txBody>
                    <a:bodyPr/>
                    <a:lstStyle/>
                    <a:p>
                      <a:r>
                        <a:rPr lang="en-IN" sz="2700" b="1" dirty="0">
                          <a:latin typeface="Footlight MT Light" panose="0204060206030A020304" pitchFamily="18" charset="0"/>
                        </a:rPr>
                        <a:t>CGPA (6.00-8.00)</a:t>
                      </a:r>
                    </a:p>
                  </a:txBody>
                  <a:tcPr marL="137160" marR="137160" marT="68580" marB="68580"/>
                </a:tc>
                <a:tc>
                  <a:txBody>
                    <a:bodyPr/>
                    <a:lstStyle/>
                    <a:p>
                      <a:r>
                        <a:rPr lang="en-IN" sz="2700" b="1" dirty="0">
                          <a:latin typeface="Footlight MT Light" panose="0204060206030A020304" pitchFamily="18" charset="0"/>
                        </a:rPr>
                        <a:t>CGPA (Above 8) </a:t>
                      </a:r>
                    </a:p>
                  </a:txBody>
                  <a:tcPr marL="137160" marR="137160" marT="68580" marB="6858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2700" b="1" dirty="0">
                          <a:latin typeface="Footlight MT Light" panose="0204060206030A020304" pitchFamily="18" charset="0"/>
                        </a:rPr>
                        <a:t>Average CGPA</a:t>
                      </a:r>
                    </a:p>
                  </a:txBody>
                  <a:tcPr marL="137160" marR="137160" marT="68580" marB="68580"/>
                </a:tc>
                <a:extLst>
                  <a:ext uri="{0D108BD9-81ED-4DB2-BD59-A6C34878D82A}">
                    <a16:rowId xmlns:a16="http://schemas.microsoft.com/office/drawing/2014/main" val="698404744"/>
                  </a:ext>
                </a:extLst>
              </a:tr>
              <a:tr h="70433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2700" b="0" u="none" strike="noStrike" dirty="0" err="1">
                          <a:effectLst/>
                          <a:latin typeface="Footlight MT Light" panose="0204060206030A020304" pitchFamily="18" charset="0"/>
                        </a:rPr>
                        <a:t>B.Com</a:t>
                      </a:r>
                      <a:endParaRPr lang="en-IN" sz="2700" b="0" i="0" u="none" strike="noStrike" dirty="0">
                        <a:solidFill>
                          <a:srgbClr val="000000"/>
                        </a:solidFill>
                        <a:effectLst/>
                        <a:latin typeface="Footlight MT Light" panose="0204060206030A020304" pitchFamily="18" charset="0"/>
                      </a:endParaRPr>
                    </a:p>
                  </a:txBody>
                  <a:tcPr marL="137160" marR="137160" marT="68580" marB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2700" b="1" dirty="0">
                          <a:latin typeface="Footlight MT Light" panose="0204060206030A020304" pitchFamily="18" charset="0"/>
                        </a:rPr>
                        <a:t>95</a:t>
                      </a:r>
                    </a:p>
                  </a:txBody>
                  <a:tcPr marL="137160" marR="137160" marT="68580" marB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2700" b="1" dirty="0">
                          <a:latin typeface="Footlight MT Light" panose="0204060206030A020304" pitchFamily="18" charset="0"/>
                        </a:rPr>
                        <a:t>3 </a:t>
                      </a:r>
                    </a:p>
                  </a:txBody>
                  <a:tcPr marL="137160" marR="137160" marT="68580" marB="6858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2700" b="1" dirty="0">
                          <a:latin typeface="Footlight MT Light" panose="0204060206030A020304" pitchFamily="18" charset="0"/>
                        </a:rPr>
                        <a:t>6.908</a:t>
                      </a:r>
                    </a:p>
                  </a:txBody>
                  <a:tcPr marL="137160" marR="137160" marT="68580" marB="68580"/>
                </a:tc>
                <a:extLst>
                  <a:ext uri="{0D108BD9-81ED-4DB2-BD59-A6C34878D82A}">
                    <a16:rowId xmlns:a16="http://schemas.microsoft.com/office/drawing/2014/main" val="2011181806"/>
                  </a:ext>
                </a:extLst>
              </a:tr>
              <a:tr h="70433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2700" b="0" u="none" strike="noStrike" dirty="0" err="1">
                          <a:effectLst/>
                          <a:latin typeface="Footlight MT Light" panose="0204060206030A020304" pitchFamily="18" charset="0"/>
                        </a:rPr>
                        <a:t>B.Com</a:t>
                      </a:r>
                      <a:r>
                        <a:rPr lang="en-IN" sz="2700" b="0" u="none" strike="noStrike" dirty="0">
                          <a:effectLst/>
                          <a:latin typeface="Footlight MT Light" panose="0204060206030A020304" pitchFamily="18" charset="0"/>
                        </a:rPr>
                        <a:t>(H)</a:t>
                      </a:r>
                      <a:endParaRPr lang="en-IN" sz="2700" b="0" i="0" u="none" strike="noStrike" dirty="0">
                        <a:solidFill>
                          <a:srgbClr val="000000"/>
                        </a:solidFill>
                        <a:effectLst/>
                        <a:latin typeface="Footlight MT Light" panose="0204060206030A020304" pitchFamily="18" charset="0"/>
                      </a:endParaRPr>
                    </a:p>
                  </a:txBody>
                  <a:tcPr marL="137160" marR="137160" marT="68580" marB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2700" b="1" dirty="0">
                          <a:latin typeface="Footlight MT Light" panose="0204060206030A020304" pitchFamily="18" charset="0"/>
                        </a:rPr>
                        <a:t>162</a:t>
                      </a:r>
                    </a:p>
                  </a:txBody>
                  <a:tcPr marL="137160" marR="137160" marT="68580" marB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2700" b="1" dirty="0">
                          <a:latin typeface="Footlight MT Light" panose="0204060206030A020304" pitchFamily="18" charset="0"/>
                        </a:rPr>
                        <a:t>4 </a:t>
                      </a:r>
                    </a:p>
                  </a:txBody>
                  <a:tcPr marL="137160" marR="137160" marT="68580" marB="6858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2700" b="1" dirty="0">
                          <a:latin typeface="Footlight MT Light" panose="0204060206030A020304" pitchFamily="18" charset="0"/>
                        </a:rPr>
                        <a:t>6.758</a:t>
                      </a:r>
                    </a:p>
                  </a:txBody>
                  <a:tcPr marL="137160" marR="137160" marT="68580" marB="68580"/>
                </a:tc>
                <a:extLst>
                  <a:ext uri="{0D108BD9-81ED-4DB2-BD59-A6C34878D82A}">
                    <a16:rowId xmlns:a16="http://schemas.microsoft.com/office/drawing/2014/main" val="3827883801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F814C798-D1CF-0658-031D-661C8637C66A}"/>
              </a:ext>
            </a:extLst>
          </p:cNvPr>
          <p:cNvSpPr txBox="1"/>
          <p:nvPr/>
        </p:nvSpPr>
        <p:spPr>
          <a:xfrm>
            <a:off x="1327355" y="722672"/>
            <a:ext cx="94094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4800" dirty="0">
                <a:solidFill>
                  <a:srgbClr val="53247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Results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B3CB0C7-3C94-C663-F5EE-4A5F00BC2D88}"/>
              </a:ext>
            </a:extLst>
          </p:cNvPr>
          <p:cNvSpPr txBox="1"/>
          <p:nvPr/>
        </p:nvSpPr>
        <p:spPr>
          <a:xfrm>
            <a:off x="3657600" y="9111760"/>
            <a:ext cx="8077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*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Result is Awaited For 2024-25 </a:t>
            </a:r>
            <a:endParaRPr lang="en-I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0AD0452-BECF-063D-A689-FCBEA97828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65"/>
          <a:stretch/>
        </p:blipFill>
        <p:spPr>
          <a:xfrm>
            <a:off x="9835393" y="1722957"/>
            <a:ext cx="7248155" cy="45138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738903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E4EAA35-6843-7089-1966-4C1D4F9D939A}"/>
              </a:ext>
            </a:extLst>
          </p:cNvPr>
          <p:cNvSpPr txBox="1"/>
          <p:nvPr/>
        </p:nvSpPr>
        <p:spPr>
          <a:xfrm>
            <a:off x="1905000" y="1913229"/>
            <a:ext cx="7696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Students Progression</a:t>
            </a:r>
            <a:endParaRPr lang="en-IN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Student Progress - 3P Learning">
            <a:extLst>
              <a:ext uri="{FF2B5EF4-FFF2-40B4-BE49-F238E27FC236}">
                <a16:creationId xmlns:a16="http://schemas.microsoft.com/office/drawing/2014/main" id="{9151A2FA-E62D-367C-F9F7-56C8B7F08E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0" y="486044"/>
            <a:ext cx="4267200" cy="2442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058AFB3C-F8B0-3180-58AA-33739F2A9EF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7022679"/>
              </p:ext>
            </p:extLst>
          </p:nvPr>
        </p:nvGraphicFramePr>
        <p:xfrm>
          <a:off x="1930400" y="3086100"/>
          <a:ext cx="11201400" cy="3604260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2819400">
                  <a:extLst>
                    <a:ext uri="{9D8B030D-6E8A-4147-A177-3AD203B41FA5}">
                      <a16:colId xmlns:a16="http://schemas.microsoft.com/office/drawing/2014/main" val="418076014"/>
                    </a:ext>
                  </a:extLst>
                </a:gridCol>
                <a:gridCol w="5181600">
                  <a:extLst>
                    <a:ext uri="{9D8B030D-6E8A-4147-A177-3AD203B41FA5}">
                      <a16:colId xmlns:a16="http://schemas.microsoft.com/office/drawing/2014/main" val="2313435331"/>
                    </a:ext>
                  </a:extLst>
                </a:gridCol>
                <a:gridCol w="3200400">
                  <a:extLst>
                    <a:ext uri="{9D8B030D-6E8A-4147-A177-3AD203B41FA5}">
                      <a16:colId xmlns:a16="http://schemas.microsoft.com/office/drawing/2014/main" val="165991664"/>
                    </a:ext>
                  </a:extLst>
                </a:gridCol>
              </a:tblGrid>
              <a:tr h="2613660">
                <a:tc>
                  <a:txBody>
                    <a:bodyPr/>
                    <a:lstStyle/>
                    <a:p>
                      <a:pPr algn="ctr" fontAlgn="ctr"/>
                      <a:r>
                        <a:rPr lang="en-IN" sz="3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Program</a:t>
                      </a:r>
                      <a:endParaRPr lang="en-IN" sz="3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32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Students</a:t>
                      </a:r>
                      <a:r>
                        <a:rPr lang="fr-FR" sz="3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32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Pursuing</a:t>
                      </a:r>
                      <a:r>
                        <a:rPr lang="fr-FR" sz="3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Professional Courses (CA/CS/CMA/ACCA) </a:t>
                      </a:r>
                      <a:endParaRPr lang="fr-FR" sz="3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3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Budding</a:t>
                      </a:r>
                      <a:r>
                        <a:rPr lang="fr-FR" sz="3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Entrepreneurs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16752502"/>
                  </a:ext>
                </a:extLst>
              </a:tr>
              <a:tr h="443500">
                <a:tc>
                  <a:txBody>
                    <a:bodyPr/>
                    <a:lstStyle/>
                    <a:p>
                      <a:pPr algn="ctr" fontAlgn="ctr"/>
                      <a:r>
                        <a:rPr lang="en-IN" sz="3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B.Com</a:t>
                      </a:r>
                      <a:endParaRPr lang="en-IN" sz="3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3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</a:t>
                      </a:r>
                      <a:endParaRPr lang="en-IN" sz="3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3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05</a:t>
                      </a:r>
                      <a:endParaRPr lang="en-IN" sz="3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186843547"/>
                  </a:ext>
                </a:extLst>
              </a:tr>
              <a:tr h="443500">
                <a:tc>
                  <a:txBody>
                    <a:bodyPr/>
                    <a:lstStyle/>
                    <a:p>
                      <a:pPr algn="ctr" fontAlgn="ctr"/>
                      <a:r>
                        <a:rPr lang="en-IN" sz="3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B.Com(H)</a:t>
                      </a:r>
                      <a:endParaRPr lang="en-IN" sz="3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3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</a:t>
                      </a:r>
                      <a:endParaRPr lang="en-IN" sz="3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3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</a:t>
                      </a:r>
                      <a:endParaRPr lang="en-IN" sz="3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62310227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B9ABB057-CBBF-9BEF-0C12-CBAC108FDDD3}"/>
              </a:ext>
            </a:extLst>
          </p:cNvPr>
          <p:cNvSpPr txBox="1"/>
          <p:nvPr/>
        </p:nvSpPr>
        <p:spPr>
          <a:xfrm>
            <a:off x="1600200" y="7658100"/>
            <a:ext cx="11531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* </a:t>
            </a:r>
            <a:r>
              <a:rPr lang="en-US" sz="2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Many are preparing for entrance exams</a:t>
            </a:r>
            <a:r>
              <a:rPr lang="en-IN" sz="2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for Govt jobs &amp; further higher studies</a:t>
            </a:r>
          </a:p>
        </p:txBody>
      </p:sp>
    </p:spTree>
    <p:extLst>
      <p:ext uri="{BB962C8B-B14F-4D97-AF65-F5344CB8AC3E}">
        <p14:creationId xmlns:p14="http://schemas.microsoft.com/office/powerpoint/2010/main" val="19258885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100961" y="647700"/>
            <a:ext cx="4363094" cy="6449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599"/>
              </a:lnSpc>
            </a:pPr>
            <a:r>
              <a:rPr lang="en-US" sz="3999" spc="-150" dirty="0">
                <a:solidFill>
                  <a:srgbClr val="504C4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Notable Alumnae</a:t>
            </a:r>
            <a:endParaRPr lang="en-US" sz="3999" spc="799" dirty="0">
              <a:solidFill>
                <a:srgbClr val="504C4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23" name="Picture 2" descr="Login | SmartProf Bharati">
            <a:extLst>
              <a:ext uri="{FF2B5EF4-FFF2-40B4-BE49-F238E27FC236}">
                <a16:creationId xmlns:a16="http://schemas.microsoft.com/office/drawing/2014/main" id="{F2365E76-2B30-A0BE-BFD4-A639A76E22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59200" y="342900"/>
            <a:ext cx="1571905" cy="964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CB81209-0E24-06B4-B928-20EEA50F1DA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692" t="31060" r="21031" b="29849"/>
          <a:stretch/>
        </p:blipFill>
        <p:spPr>
          <a:xfrm>
            <a:off x="555796" y="3771900"/>
            <a:ext cx="2111204" cy="2919035"/>
          </a:xfrm>
          <a:prstGeom prst="ellipse">
            <a:avLst/>
          </a:prstGeom>
          <a:ln w="38100">
            <a:solidFill>
              <a:schemeClr val="accent1"/>
            </a:solidFill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99AF332-A0E5-D98D-305A-0699D159229B}"/>
              </a:ext>
            </a:extLst>
          </p:cNvPr>
          <p:cNvSpPr txBox="1"/>
          <p:nvPr/>
        </p:nvSpPr>
        <p:spPr>
          <a:xfrm>
            <a:off x="714940" y="2977555"/>
            <a:ext cx="2485460" cy="7181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800"/>
              </a:lnSpc>
            </a:pPr>
            <a:r>
              <a:rPr lang="en-IN" sz="2200" dirty="0">
                <a:solidFill>
                  <a:srgbClr val="504C44"/>
                </a:solidFill>
                <a:latin typeface="Inter"/>
              </a:rPr>
              <a:t>Sandhya </a:t>
            </a:r>
          </a:p>
          <a:p>
            <a:pPr>
              <a:lnSpc>
                <a:spcPts val="2800"/>
              </a:lnSpc>
            </a:pPr>
            <a:r>
              <a:rPr lang="en-IN" sz="2200" dirty="0">
                <a:solidFill>
                  <a:srgbClr val="504C44"/>
                </a:solidFill>
                <a:latin typeface="Inter"/>
              </a:rPr>
              <a:t>Ramasubramanian</a:t>
            </a:r>
            <a:endParaRPr lang="en-US" sz="2200" dirty="0">
              <a:solidFill>
                <a:srgbClr val="504C44"/>
              </a:solidFill>
              <a:latin typeface="Inter"/>
            </a:endParaRPr>
          </a:p>
        </p:txBody>
      </p:sp>
      <p:pic>
        <p:nvPicPr>
          <p:cNvPr id="8194" name="Picture 2" descr="Anand Rathi Wealth Limited | LinkedIn">
            <a:extLst>
              <a:ext uri="{FF2B5EF4-FFF2-40B4-BE49-F238E27FC236}">
                <a16:creationId xmlns:a16="http://schemas.microsoft.com/office/drawing/2014/main" id="{5FC0782D-C49F-E92D-B979-D7EF920AEB1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398" b="31542"/>
          <a:stretch/>
        </p:blipFill>
        <p:spPr bwMode="auto">
          <a:xfrm>
            <a:off x="466560" y="7233809"/>
            <a:ext cx="2200440" cy="881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5D0778A-CBD6-8501-CD53-4E8F7361DA44}"/>
              </a:ext>
            </a:extLst>
          </p:cNvPr>
          <p:cNvSpPr txBox="1"/>
          <p:nvPr/>
        </p:nvSpPr>
        <p:spPr>
          <a:xfrm>
            <a:off x="486340" y="6860234"/>
            <a:ext cx="4585488" cy="3356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800"/>
              </a:lnSpc>
            </a:pPr>
            <a:r>
              <a:rPr lang="en-IN" sz="2200" dirty="0">
                <a:solidFill>
                  <a:srgbClr val="504C44"/>
                </a:solidFill>
                <a:latin typeface="Inter"/>
              </a:rPr>
              <a:t>Vice President @</a:t>
            </a:r>
            <a:endParaRPr lang="en-US" sz="2200" dirty="0">
              <a:solidFill>
                <a:srgbClr val="504C44"/>
              </a:solidFill>
              <a:latin typeface="Inter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26AAE7A-B70C-6E11-ADE7-AA0EF1FD703C}"/>
              </a:ext>
            </a:extLst>
          </p:cNvPr>
          <p:cNvSpPr txBox="1"/>
          <p:nvPr/>
        </p:nvSpPr>
        <p:spPr>
          <a:xfrm>
            <a:off x="1100961" y="1428482"/>
            <a:ext cx="14872532" cy="69474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800"/>
              </a:lnSpc>
            </a:pPr>
            <a:r>
              <a:rPr lang="en-IN" sz="2200" dirty="0">
                <a:solidFill>
                  <a:srgbClr val="504C44"/>
                </a:solidFill>
                <a:latin typeface="Inter"/>
              </a:rPr>
              <a:t>Department of commerce has over 9000+ alumnus from different fields such as corporates, academics, politics, and even entrepreneurs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B2EF8B02-C4CF-9033-9F42-B1AD3B37799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8626" r="21021" b="20193"/>
          <a:stretch/>
        </p:blipFill>
        <p:spPr>
          <a:xfrm>
            <a:off x="3657600" y="3856240"/>
            <a:ext cx="2207536" cy="2919035"/>
          </a:xfrm>
          <a:prstGeom prst="ellipse">
            <a:avLst/>
          </a:prstGeom>
          <a:ln w="38100">
            <a:solidFill>
              <a:schemeClr val="accent1"/>
            </a:solidFill>
          </a:ln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FFD300A0-3133-4E31-D18F-92DC367852D8}"/>
              </a:ext>
            </a:extLst>
          </p:cNvPr>
          <p:cNvSpPr txBox="1"/>
          <p:nvPr/>
        </p:nvSpPr>
        <p:spPr>
          <a:xfrm>
            <a:off x="4267200" y="2969012"/>
            <a:ext cx="2485460" cy="7181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800"/>
              </a:lnSpc>
            </a:pPr>
            <a:r>
              <a:rPr lang="en-IN" sz="2200" dirty="0">
                <a:solidFill>
                  <a:srgbClr val="504C44"/>
                </a:solidFill>
                <a:latin typeface="Inter"/>
              </a:rPr>
              <a:t>Amrita</a:t>
            </a:r>
          </a:p>
          <a:p>
            <a:pPr>
              <a:lnSpc>
                <a:spcPts val="2800"/>
              </a:lnSpc>
            </a:pPr>
            <a:r>
              <a:rPr lang="en-IN" sz="2200" dirty="0">
                <a:solidFill>
                  <a:srgbClr val="504C44"/>
                </a:solidFill>
                <a:latin typeface="Inter"/>
              </a:rPr>
              <a:t>Dhawan</a:t>
            </a:r>
            <a:endParaRPr lang="en-US" sz="2200" dirty="0">
              <a:solidFill>
                <a:srgbClr val="504C44"/>
              </a:solidFill>
              <a:latin typeface="Inter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4329FAD-4B13-0DA3-0BD6-1C88E1C1EEAA}"/>
              </a:ext>
            </a:extLst>
          </p:cNvPr>
          <p:cNvSpPr txBox="1"/>
          <p:nvPr/>
        </p:nvSpPr>
        <p:spPr>
          <a:xfrm>
            <a:off x="3282508" y="6860234"/>
            <a:ext cx="4585488" cy="3356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800"/>
              </a:lnSpc>
            </a:pPr>
            <a:r>
              <a:rPr lang="en-IN" sz="2200" dirty="0">
                <a:solidFill>
                  <a:srgbClr val="504C44"/>
                </a:solidFill>
                <a:latin typeface="Inter"/>
              </a:rPr>
              <a:t>Municipal Councillor @</a:t>
            </a:r>
            <a:endParaRPr lang="en-US" sz="2200" dirty="0">
              <a:solidFill>
                <a:srgbClr val="504C44"/>
              </a:solidFill>
              <a:latin typeface="Inter"/>
            </a:endParaRPr>
          </a:p>
        </p:txBody>
      </p:sp>
      <p:pic>
        <p:nvPicPr>
          <p:cNvPr id="8198" name="Picture 6" descr="delhi-govt-logo-2-by-rebecca-delhi-government-lo – WINMEEN">
            <a:extLst>
              <a:ext uri="{FF2B5EF4-FFF2-40B4-BE49-F238E27FC236}">
                <a16:creationId xmlns:a16="http://schemas.microsoft.com/office/drawing/2014/main" id="{B445EB23-1797-3824-98E2-FCD5060790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4728" y="7327533"/>
            <a:ext cx="2200440" cy="711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032DA16B-A275-6B60-26F6-B3BDA480414D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6598" t="10606" r="19636" b="60373"/>
          <a:stretch/>
        </p:blipFill>
        <p:spPr>
          <a:xfrm>
            <a:off x="6705600" y="3836783"/>
            <a:ext cx="2207536" cy="2919035"/>
          </a:xfrm>
          <a:prstGeom prst="ellipse">
            <a:avLst/>
          </a:prstGeom>
          <a:ln w="38100">
            <a:solidFill>
              <a:schemeClr val="accent1"/>
            </a:solidFill>
          </a:ln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2723B389-C8E7-915F-F6CC-ED37FB9598E5}"/>
              </a:ext>
            </a:extLst>
          </p:cNvPr>
          <p:cNvSpPr txBox="1"/>
          <p:nvPr/>
        </p:nvSpPr>
        <p:spPr>
          <a:xfrm>
            <a:off x="7467600" y="2987008"/>
            <a:ext cx="2485460" cy="7181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800"/>
              </a:lnSpc>
            </a:pPr>
            <a:r>
              <a:rPr lang="en-IN" sz="2200" dirty="0">
                <a:solidFill>
                  <a:srgbClr val="504C44"/>
                </a:solidFill>
                <a:latin typeface="Inter"/>
              </a:rPr>
              <a:t>Swati</a:t>
            </a:r>
          </a:p>
          <a:p>
            <a:pPr>
              <a:lnSpc>
                <a:spcPts val="2800"/>
              </a:lnSpc>
            </a:pPr>
            <a:r>
              <a:rPr lang="en-IN" sz="2200" dirty="0">
                <a:solidFill>
                  <a:srgbClr val="504C44"/>
                </a:solidFill>
                <a:latin typeface="Inter"/>
              </a:rPr>
              <a:t>Arora</a:t>
            </a:r>
            <a:endParaRPr lang="en-US" sz="2200" dirty="0">
              <a:solidFill>
                <a:srgbClr val="504C44"/>
              </a:solidFill>
              <a:latin typeface="Inter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43B474C-7F85-091E-AA3B-CB78CA654C18}"/>
              </a:ext>
            </a:extLst>
          </p:cNvPr>
          <p:cNvSpPr txBox="1"/>
          <p:nvPr/>
        </p:nvSpPr>
        <p:spPr>
          <a:xfrm>
            <a:off x="6956944" y="6887448"/>
            <a:ext cx="4585488" cy="3356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800"/>
              </a:lnSpc>
            </a:pPr>
            <a:r>
              <a:rPr lang="en-IN" sz="2200" dirty="0">
                <a:solidFill>
                  <a:srgbClr val="504C44"/>
                </a:solidFill>
                <a:latin typeface="Inter"/>
              </a:rPr>
              <a:t>Manager @</a:t>
            </a:r>
            <a:endParaRPr lang="en-US" sz="2200" dirty="0">
              <a:solidFill>
                <a:srgbClr val="504C44"/>
              </a:solidFill>
              <a:latin typeface="Inter"/>
            </a:endParaRPr>
          </a:p>
        </p:txBody>
      </p:sp>
      <p:pic>
        <p:nvPicPr>
          <p:cNvPr id="8200" name="Picture 8" descr="EY Canada | sophicu">
            <a:extLst>
              <a:ext uri="{FF2B5EF4-FFF2-40B4-BE49-F238E27FC236}">
                <a16:creationId xmlns:a16="http://schemas.microsoft.com/office/drawing/2014/main" id="{6D1A9582-ED15-A25E-E57C-FF528AB6C9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2896" y="7223117"/>
            <a:ext cx="2036304" cy="870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CF21EFBD-1566-042C-3CE1-7FBB6A66493B}"/>
              </a:ext>
            </a:extLst>
          </p:cNvPr>
          <p:cNvSpPr txBox="1"/>
          <p:nvPr/>
        </p:nvSpPr>
        <p:spPr>
          <a:xfrm>
            <a:off x="10392340" y="2933700"/>
            <a:ext cx="2485460" cy="69474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800"/>
              </a:lnSpc>
            </a:pPr>
            <a:r>
              <a:rPr lang="en-IN" sz="2200" dirty="0" err="1">
                <a:solidFill>
                  <a:srgbClr val="504C44"/>
                </a:solidFill>
                <a:latin typeface="Inter"/>
              </a:rPr>
              <a:t>Tanu</a:t>
            </a:r>
            <a:endParaRPr lang="en-IN" sz="2200" dirty="0">
              <a:solidFill>
                <a:srgbClr val="504C44"/>
              </a:solidFill>
              <a:latin typeface="Inter"/>
            </a:endParaRPr>
          </a:p>
          <a:p>
            <a:pPr>
              <a:lnSpc>
                <a:spcPts val="2800"/>
              </a:lnSpc>
            </a:pPr>
            <a:r>
              <a:rPr lang="en-IN" sz="2200" dirty="0">
                <a:solidFill>
                  <a:srgbClr val="504C44"/>
                </a:solidFill>
                <a:latin typeface="Inter"/>
              </a:rPr>
              <a:t>Panwar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22DE9266-FAF7-4511-68B9-3DBCE4A9147B}"/>
              </a:ext>
            </a:extLst>
          </p:cNvPr>
          <p:cNvSpPr txBox="1"/>
          <p:nvPr/>
        </p:nvSpPr>
        <p:spPr>
          <a:xfrm>
            <a:off x="9282912" y="6896100"/>
            <a:ext cx="4585488" cy="3356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800"/>
              </a:lnSpc>
            </a:pPr>
            <a:r>
              <a:rPr lang="en-IN" sz="2200" dirty="0">
                <a:solidFill>
                  <a:srgbClr val="504C44"/>
                </a:solidFill>
                <a:latin typeface="Inter"/>
              </a:rPr>
              <a:t>Asst. Vice President @</a:t>
            </a:r>
            <a:endParaRPr lang="en-US" sz="2200" dirty="0">
              <a:solidFill>
                <a:srgbClr val="504C44"/>
              </a:solidFill>
              <a:latin typeface="Inter"/>
            </a:endParaRPr>
          </a:p>
        </p:txBody>
      </p:sp>
      <p:pic>
        <p:nvPicPr>
          <p:cNvPr id="8204" name="Picture 12" descr="Barclays logo - Social media &amp; Logos Icons">
            <a:extLst>
              <a:ext uri="{FF2B5EF4-FFF2-40B4-BE49-F238E27FC236}">
                <a16:creationId xmlns:a16="http://schemas.microsoft.com/office/drawing/2014/main" id="{3109565A-B720-6BFB-D083-33AEA32443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6766" y="7142788"/>
            <a:ext cx="2493843" cy="1246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1EA35590-4510-FA42-9366-3667E0AB71F2}"/>
              </a:ext>
            </a:extLst>
          </p:cNvPr>
          <p:cNvSpPr txBox="1"/>
          <p:nvPr/>
        </p:nvSpPr>
        <p:spPr>
          <a:xfrm>
            <a:off x="13182600" y="2839385"/>
            <a:ext cx="2485460" cy="69474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800"/>
              </a:lnSpc>
            </a:pPr>
            <a:r>
              <a:rPr lang="en-IN" sz="2200" dirty="0">
                <a:solidFill>
                  <a:srgbClr val="504C44"/>
                </a:solidFill>
                <a:latin typeface="Inter"/>
              </a:rPr>
              <a:t>Ria</a:t>
            </a:r>
          </a:p>
          <a:p>
            <a:pPr>
              <a:lnSpc>
                <a:spcPts val="2800"/>
              </a:lnSpc>
            </a:pPr>
            <a:r>
              <a:rPr lang="en-IN" sz="2200" dirty="0">
                <a:solidFill>
                  <a:srgbClr val="504C44"/>
                </a:solidFill>
                <a:latin typeface="Inter"/>
              </a:rPr>
              <a:t>Malhotra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D6274867-6CE7-7FD2-076E-5740396AFA1B}"/>
              </a:ext>
            </a:extLst>
          </p:cNvPr>
          <p:cNvSpPr txBox="1"/>
          <p:nvPr/>
        </p:nvSpPr>
        <p:spPr>
          <a:xfrm>
            <a:off x="12649200" y="6896100"/>
            <a:ext cx="4585488" cy="3356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800"/>
              </a:lnSpc>
            </a:pPr>
            <a:r>
              <a:rPr lang="en-IN" sz="2200" dirty="0">
                <a:solidFill>
                  <a:srgbClr val="504C44"/>
                </a:solidFill>
                <a:latin typeface="Inter"/>
              </a:rPr>
              <a:t>Entrepreneur @</a:t>
            </a:r>
            <a:endParaRPr lang="en-US" sz="2200" dirty="0">
              <a:solidFill>
                <a:srgbClr val="504C44"/>
              </a:solidFill>
              <a:latin typeface="Inter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936741AE-9F6D-D0C9-9597-84AD4BDDA84C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59493" t="13006" r="30137" b="68301"/>
          <a:stretch/>
        </p:blipFill>
        <p:spPr>
          <a:xfrm>
            <a:off x="15311118" y="3560159"/>
            <a:ext cx="2425122" cy="3278745"/>
          </a:xfrm>
          <a:prstGeom prst="ellipse">
            <a:avLst/>
          </a:prstGeom>
          <a:ln w="38100">
            <a:solidFill>
              <a:schemeClr val="accent1"/>
            </a:solidFill>
          </a:ln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BD2FDA11-4302-2CD2-79F0-6DB7CAE95D00}"/>
              </a:ext>
            </a:extLst>
          </p:cNvPr>
          <p:cNvSpPr txBox="1"/>
          <p:nvPr/>
        </p:nvSpPr>
        <p:spPr>
          <a:xfrm>
            <a:off x="15925800" y="2808221"/>
            <a:ext cx="2485460" cy="69474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800"/>
              </a:lnSpc>
            </a:pPr>
            <a:r>
              <a:rPr lang="en-IN" sz="2200" dirty="0">
                <a:solidFill>
                  <a:srgbClr val="504C44"/>
                </a:solidFill>
                <a:latin typeface="Inter"/>
              </a:rPr>
              <a:t>Dr. Sonia</a:t>
            </a:r>
          </a:p>
          <a:p>
            <a:pPr>
              <a:lnSpc>
                <a:spcPts val="2800"/>
              </a:lnSpc>
            </a:pPr>
            <a:r>
              <a:rPr lang="en-IN" sz="2200" dirty="0">
                <a:solidFill>
                  <a:srgbClr val="504C44"/>
                </a:solidFill>
                <a:latin typeface="Inter"/>
              </a:rPr>
              <a:t>Kaushik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731093F7-76C2-4A39-0440-83014A47E504}"/>
              </a:ext>
            </a:extLst>
          </p:cNvPr>
          <p:cNvSpPr txBox="1"/>
          <p:nvPr/>
        </p:nvSpPr>
        <p:spPr>
          <a:xfrm>
            <a:off x="15678966" y="6915808"/>
            <a:ext cx="4585488" cy="3356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800"/>
              </a:lnSpc>
            </a:pPr>
            <a:r>
              <a:rPr lang="en-IN" sz="2200" dirty="0">
                <a:solidFill>
                  <a:srgbClr val="504C44"/>
                </a:solidFill>
                <a:latin typeface="Inter"/>
              </a:rPr>
              <a:t>Associate Prof. @</a:t>
            </a:r>
            <a:endParaRPr lang="en-US" sz="2200" dirty="0">
              <a:solidFill>
                <a:srgbClr val="504C44"/>
              </a:solidFill>
              <a:latin typeface="Inter"/>
            </a:endParaRPr>
          </a:p>
        </p:txBody>
      </p:sp>
      <p:pic>
        <p:nvPicPr>
          <p:cNvPr id="8208" name="Picture 16" descr="Bharati College, Delhi: Courses, Fees, Placements, Ranking, Admission 2024">
            <a:extLst>
              <a:ext uri="{FF2B5EF4-FFF2-40B4-BE49-F238E27FC236}">
                <a16:creationId xmlns:a16="http://schemas.microsoft.com/office/drawing/2014/main" id="{367321D8-C7CA-B739-FFE4-734F0A2DD71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02" b="20547"/>
          <a:stretch/>
        </p:blipFill>
        <p:spPr bwMode="auto">
          <a:xfrm>
            <a:off x="15523012" y="7317439"/>
            <a:ext cx="2609034" cy="874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Profile photo of Tanu Panwar">
            <a:extLst>
              <a:ext uri="{FF2B5EF4-FFF2-40B4-BE49-F238E27FC236}">
                <a16:creationId xmlns:a16="http://schemas.microsoft.com/office/drawing/2014/main" id="{BDC75175-ED9E-9A5B-41A8-F142A8028E8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34" r="15383"/>
          <a:stretch/>
        </p:blipFill>
        <p:spPr bwMode="auto">
          <a:xfrm>
            <a:off x="9692818" y="3779874"/>
            <a:ext cx="2194382" cy="3040026"/>
          </a:xfrm>
          <a:prstGeom prst="ellipse">
            <a:avLst/>
          </a:prstGeom>
          <a:noFill/>
          <a:ln w="381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Naaritv by Ria">
            <a:extLst>
              <a:ext uri="{FF2B5EF4-FFF2-40B4-BE49-F238E27FC236}">
                <a16:creationId xmlns:a16="http://schemas.microsoft.com/office/drawing/2014/main" id="{8E99516A-C3B8-9FFF-E375-44DBB9FF00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666" b="19446"/>
          <a:stretch/>
        </p:blipFill>
        <p:spPr bwMode="auto">
          <a:xfrm>
            <a:off x="12331288" y="7241110"/>
            <a:ext cx="2857500" cy="1025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1198B60-18C1-943A-81D6-78E290F5C7C5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b="36222"/>
          <a:stretch/>
        </p:blipFill>
        <p:spPr>
          <a:xfrm>
            <a:off x="12511972" y="3628441"/>
            <a:ext cx="2321576" cy="3247153"/>
          </a:xfrm>
          <a:prstGeom prst="ellipse">
            <a:avLst/>
          </a:prstGeom>
          <a:ln w="3810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0428872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D9A4FAA-3242-5670-5634-4E1084267EA1}"/>
              </a:ext>
            </a:extLst>
          </p:cNvPr>
          <p:cNvSpPr txBox="1"/>
          <p:nvPr/>
        </p:nvSpPr>
        <p:spPr>
          <a:xfrm>
            <a:off x="1066800" y="1104900"/>
            <a:ext cx="8915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Other Distinguished Alumnae</a:t>
            </a:r>
            <a:endParaRPr lang="en-IN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F56905DC-24E1-0311-9DDA-69D90852821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23354929"/>
              </p:ext>
            </p:extLst>
          </p:nvPr>
        </p:nvGraphicFramePr>
        <p:xfrm>
          <a:off x="1219200" y="2320290"/>
          <a:ext cx="15849600" cy="56997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66800">
                  <a:extLst>
                    <a:ext uri="{9D8B030D-6E8A-4147-A177-3AD203B41FA5}">
                      <a16:colId xmlns:a16="http://schemas.microsoft.com/office/drawing/2014/main" val="3270117847"/>
                    </a:ext>
                  </a:extLst>
                </a:gridCol>
                <a:gridCol w="4343400">
                  <a:extLst>
                    <a:ext uri="{9D8B030D-6E8A-4147-A177-3AD203B41FA5}">
                      <a16:colId xmlns:a16="http://schemas.microsoft.com/office/drawing/2014/main" val="1475463973"/>
                    </a:ext>
                  </a:extLst>
                </a:gridCol>
                <a:gridCol w="10439400">
                  <a:extLst>
                    <a:ext uri="{9D8B030D-6E8A-4147-A177-3AD203B41FA5}">
                      <a16:colId xmlns:a16="http://schemas.microsoft.com/office/drawing/2014/main" val="2133704918"/>
                    </a:ext>
                  </a:extLst>
                </a:gridCol>
              </a:tblGrid>
              <a:tr h="430399">
                <a:tc>
                  <a:txBody>
                    <a:bodyPr/>
                    <a:lstStyle/>
                    <a:p>
                      <a:r>
                        <a:rPr lang="en-US" sz="2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S.No</a:t>
                      </a:r>
                      <a:endParaRPr lang="en-IN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Name</a:t>
                      </a:r>
                      <a:endParaRPr lang="en-IN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Designation</a:t>
                      </a:r>
                      <a:endParaRPr lang="en-IN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46807847"/>
                  </a:ext>
                </a:extLst>
              </a:tr>
              <a:tr h="430399"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IN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Dr. Annu Aggarwal</a:t>
                      </a:r>
                      <a:endParaRPr lang="en-IN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Assistant Professor, University of Delhi</a:t>
                      </a:r>
                      <a:endParaRPr lang="en-IN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15803165"/>
                  </a:ext>
                </a:extLst>
              </a:tr>
              <a:tr h="430399"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IN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Ms. Sunita</a:t>
                      </a:r>
                      <a:endParaRPr lang="en-IN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Assistant Professor, University of Delhi</a:t>
                      </a:r>
                      <a:endParaRPr kumimoji="0" lang="en-IN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9303696"/>
                  </a:ext>
                </a:extLst>
              </a:tr>
              <a:tr h="430399"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IN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Ms. Shilpa</a:t>
                      </a:r>
                      <a:endParaRPr lang="en-IN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Assistant Professor, University of Delhi</a:t>
                      </a:r>
                      <a:endParaRPr kumimoji="0" lang="en-IN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12446775"/>
                  </a:ext>
                </a:extLst>
              </a:tr>
              <a:tr h="430399"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IN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Ms. Laxmi Devi</a:t>
                      </a:r>
                      <a:endParaRPr lang="en-IN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Assistant Professor, University of Delhi</a:t>
                      </a:r>
                      <a:endParaRPr kumimoji="0" lang="en-IN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3226409"/>
                  </a:ext>
                </a:extLst>
              </a:tr>
              <a:tr h="430399"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IN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Dr. Sarita Kadian</a:t>
                      </a:r>
                      <a:endParaRPr lang="en-IN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Assistant Professor, University of Delhi</a:t>
                      </a:r>
                      <a:endParaRPr kumimoji="0" lang="en-IN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31478442"/>
                  </a:ext>
                </a:extLst>
              </a:tr>
              <a:tr h="430399"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en-IN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Ms. Deepika Dewan</a:t>
                      </a:r>
                      <a:endParaRPr lang="en-IN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Assistant Professor, University of Delhi</a:t>
                      </a:r>
                      <a:endParaRPr kumimoji="0" lang="en-IN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27258238"/>
                  </a:ext>
                </a:extLst>
              </a:tr>
              <a:tr h="430399"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en-IN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Ms. Sweety Gupta</a:t>
                      </a:r>
                      <a:endParaRPr lang="en-IN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Assistant Professor, University of Delhi</a:t>
                      </a:r>
                      <a:endParaRPr kumimoji="0" lang="en-IN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91868694"/>
                  </a:ext>
                </a:extLst>
              </a:tr>
              <a:tr h="430399"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en-IN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Ms. Bhoomi</a:t>
                      </a:r>
                      <a:endParaRPr lang="en-IN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28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</a:t>
                      </a:r>
                      <a:r>
                        <a:rPr lang="en-IN" sz="28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eputy Manager</a:t>
                      </a:r>
                      <a:r>
                        <a:rPr lang="en-IN" sz="2800" b="1" i="0" u="none" strike="noStrike" dirty="0">
                          <a:solidFill>
                            <a:schemeClr val="accent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IN" sz="2800" i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ICICI Bank</a:t>
                      </a:r>
                      <a:endParaRPr lang="en-IN" sz="2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54170145"/>
                  </a:ext>
                </a:extLst>
              </a:tr>
              <a:tr h="430399"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en-IN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Ms. Lakshita Katyayan</a:t>
                      </a:r>
                      <a:endParaRPr lang="en-IN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Senior Financial Analyst, </a:t>
                      </a:r>
                      <a:r>
                        <a:rPr lang="en-IN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Silverskills</a:t>
                      </a:r>
                      <a:r>
                        <a:rPr lang="en-IN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IN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Pvt.</a:t>
                      </a:r>
                      <a:r>
                        <a:rPr lang="en-IN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Ltd.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09163100"/>
                  </a:ext>
                </a:extLst>
              </a:tr>
              <a:tr h="430399"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en-IN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Ms. Malvika Saxena</a:t>
                      </a:r>
                      <a:endParaRPr lang="en-IN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28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Assistant Vice President</a:t>
                      </a:r>
                      <a:r>
                        <a:rPr lang="en-IN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IN" sz="2800" i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Natwest</a:t>
                      </a:r>
                      <a:r>
                        <a:rPr lang="en-IN" sz="2800" i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Bank</a:t>
                      </a:r>
                      <a:endParaRPr lang="en-IN" sz="2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9483456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71445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89A40FF1-CDAC-D7FF-202B-4DACCB9200B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93103596"/>
              </p:ext>
            </p:extLst>
          </p:nvPr>
        </p:nvGraphicFramePr>
        <p:xfrm>
          <a:off x="838200" y="1912620"/>
          <a:ext cx="16611600" cy="66446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349693">
                  <a:extLst>
                    <a:ext uri="{9D8B030D-6E8A-4147-A177-3AD203B41FA5}">
                      <a16:colId xmlns:a16="http://schemas.microsoft.com/office/drawing/2014/main" val="1116118532"/>
                    </a:ext>
                  </a:extLst>
                </a:gridCol>
                <a:gridCol w="3679507">
                  <a:extLst>
                    <a:ext uri="{9D8B030D-6E8A-4147-A177-3AD203B41FA5}">
                      <a16:colId xmlns:a16="http://schemas.microsoft.com/office/drawing/2014/main" val="3953264319"/>
                    </a:ext>
                  </a:extLst>
                </a:gridCol>
                <a:gridCol w="11582400">
                  <a:extLst>
                    <a:ext uri="{9D8B030D-6E8A-4147-A177-3AD203B41FA5}">
                      <a16:colId xmlns:a16="http://schemas.microsoft.com/office/drawing/2014/main" val="193997979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S.No</a:t>
                      </a:r>
                      <a:endParaRPr lang="en-IN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Name</a:t>
                      </a:r>
                      <a:endParaRPr lang="en-IN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Designation</a:t>
                      </a:r>
                      <a:endParaRPr lang="en-IN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158273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lang="en-IN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Ms. </a:t>
                      </a:r>
                      <a:r>
                        <a:rPr lang="en-IN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Shagun Sachdeva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Senior Executive- HR, OFB Tech </a:t>
                      </a:r>
                      <a:r>
                        <a:rPr lang="en-IN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Pvt.</a:t>
                      </a:r>
                      <a:r>
                        <a:rPr lang="en-IN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Ltd.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144126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en-IN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Ms. </a:t>
                      </a:r>
                      <a:r>
                        <a:rPr lang="en-IN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Meenu Sharma</a:t>
                      </a:r>
                      <a:endParaRPr lang="en-IN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28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AO (Administrative Officer), </a:t>
                      </a:r>
                      <a:r>
                        <a:rPr lang="en-IN" sz="2800" i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British High Commission (Chanakyapuri)</a:t>
                      </a:r>
                      <a:endParaRPr lang="en-IN" sz="2800" b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744731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  <a:endParaRPr lang="en-IN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Ms. </a:t>
                      </a:r>
                      <a:r>
                        <a:rPr lang="en-IN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Mansi Singh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Probationary Officer, Baroda UP Gramin Bank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043592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  <a:endParaRPr lang="en-IN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Ms. Sheetal Sharma</a:t>
                      </a:r>
                      <a:endParaRPr lang="en-IN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Senior officer, DBS BANK INDIA LIMITED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961310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  <a:endParaRPr lang="en-IN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Ms. Nehal Bhardwaj</a:t>
                      </a:r>
                      <a:endParaRPr lang="en-IN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Social Media Influencer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696751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</a:t>
                      </a:r>
                      <a:endParaRPr lang="en-IN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Ms. Shobha</a:t>
                      </a:r>
                      <a:endParaRPr lang="en-IN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Entrepreneur,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Dhaaage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– Hand Embroidery &amp; Crochet Customized products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563249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2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17.</a:t>
                      </a:r>
                      <a:endParaRPr lang="en-IN" sz="2800" b="0" i="0" u="none" strike="noStrike" kern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sv-SE" sz="2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Ms. Ritika</a:t>
                      </a:r>
                      <a:endParaRPr lang="en-IN" sz="2800" b="0" i="0" u="none" strike="noStrike" kern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sv-SE" sz="2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Market Research Analyst- Titan Biotech Ltd</a:t>
                      </a:r>
                      <a:endParaRPr lang="en-IN" sz="2800" b="0" i="0" u="none" strike="noStrike" kern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196334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2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18.</a:t>
                      </a:r>
                      <a:endParaRPr lang="en-IN" sz="2800" b="0" i="0" u="none" strike="noStrike" kern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2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Ms. </a:t>
                      </a:r>
                      <a:r>
                        <a:rPr lang="en-IN" sz="2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Meenakshi Sharma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2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NEP Executive, Automotive Skills Development Council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585298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2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19.</a:t>
                      </a:r>
                      <a:endParaRPr lang="en-IN" sz="2800" b="0" i="0" u="none" strike="noStrike" kern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2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Ms. Niyati Rustagi</a:t>
                      </a:r>
                      <a:endParaRPr lang="en-IN" sz="2800" b="0" i="0" u="none" strike="noStrike" kern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2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Portfolio Manager ( Executive-Operations and research), Great Eastern Advisory Mart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265303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2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20.</a:t>
                      </a:r>
                      <a:endParaRPr lang="en-IN" sz="2800" b="0" i="0" u="none" strike="noStrike" kern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2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Ms. </a:t>
                      </a:r>
                      <a:r>
                        <a:rPr lang="en-IN" sz="2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Yukta Sharma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IN" sz="2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Tax Consultant, Deloitte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417958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2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21.</a:t>
                      </a:r>
                      <a:endParaRPr lang="en-IN" sz="2800" b="0" i="0" u="none" strike="noStrike" kern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2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Ms. Kritika</a:t>
                      </a:r>
                      <a:endParaRPr lang="en-IN" sz="2800" b="0" i="0" u="none" strike="noStrike" kern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2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English Language Assistant, Spanish Ministry of Education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67528149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D1941CD8-8665-664F-E473-F6ABF22AAB9C}"/>
              </a:ext>
            </a:extLst>
          </p:cNvPr>
          <p:cNvSpPr txBox="1"/>
          <p:nvPr/>
        </p:nvSpPr>
        <p:spPr>
          <a:xfrm>
            <a:off x="1371600" y="1181100"/>
            <a:ext cx="4876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Contd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…</a:t>
            </a:r>
            <a:endParaRPr lang="en-IN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43383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7"/>
          <p:cNvSpPr txBox="1"/>
          <p:nvPr/>
        </p:nvSpPr>
        <p:spPr>
          <a:xfrm>
            <a:off x="914399" y="245427"/>
            <a:ext cx="4363094" cy="6449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599"/>
              </a:lnSpc>
            </a:pPr>
            <a:r>
              <a:rPr lang="en-US" sz="3600" spc="-150" dirty="0">
                <a:solidFill>
                  <a:srgbClr val="504C4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SWOC Analysis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31071" y="2227005"/>
            <a:ext cx="8000998" cy="32022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42900" lvl="0" indent="-342900">
              <a:lnSpc>
                <a:spcPts val="2800"/>
              </a:lnSpc>
              <a:buFont typeface="Arial" panose="020B0604020202020204" pitchFamily="34" charset="0"/>
              <a:buChar char="•"/>
            </a:pPr>
            <a:r>
              <a:rPr lang="en-IN" sz="2000" dirty="0">
                <a:solidFill>
                  <a:srgbClr val="504C44"/>
                </a:solidFill>
                <a:latin typeface="Inter"/>
              </a:rPr>
              <a:t>Highly qualified, experienced &amp; dedicated faculty.</a:t>
            </a:r>
          </a:p>
          <a:p>
            <a:pPr marL="342900" lvl="0" indent="-342900">
              <a:lnSpc>
                <a:spcPts val="2800"/>
              </a:lnSpc>
              <a:buFont typeface="Arial" panose="020B0604020202020204" pitchFamily="34" charset="0"/>
              <a:buChar char="•"/>
            </a:pPr>
            <a:r>
              <a:rPr lang="en-IN" sz="2000" dirty="0">
                <a:solidFill>
                  <a:srgbClr val="504C44"/>
                </a:solidFill>
                <a:latin typeface="Inter"/>
              </a:rPr>
              <a:t>Department has its own journal by the name of ARTHAVAAN.</a:t>
            </a:r>
          </a:p>
          <a:p>
            <a:pPr marL="342900" lvl="0" indent="-342900">
              <a:lnSpc>
                <a:spcPts val="2800"/>
              </a:lnSpc>
              <a:buFont typeface="Arial" panose="020B0604020202020204" pitchFamily="34" charset="0"/>
              <a:buChar char="•"/>
            </a:pPr>
            <a:r>
              <a:rPr lang="en-IN" sz="2000" dirty="0">
                <a:solidFill>
                  <a:srgbClr val="504C44"/>
                </a:solidFill>
                <a:latin typeface="Inter"/>
              </a:rPr>
              <a:t>A strong bond with a high level of interaction between the faculty and students. </a:t>
            </a:r>
          </a:p>
          <a:p>
            <a:pPr marL="342900" lvl="0" indent="-342900">
              <a:lnSpc>
                <a:spcPts val="2800"/>
              </a:lnSpc>
              <a:buFont typeface="Arial" panose="020B0604020202020204" pitchFamily="34" charset="0"/>
              <a:buChar char="•"/>
            </a:pPr>
            <a:r>
              <a:rPr lang="en-IN" sz="2000" dirty="0">
                <a:solidFill>
                  <a:srgbClr val="504C44"/>
                </a:solidFill>
                <a:latin typeface="Inter"/>
              </a:rPr>
              <a:t>Department contributes to overall development of college.</a:t>
            </a:r>
          </a:p>
          <a:p>
            <a:pPr marL="342900" lvl="0" indent="-342900">
              <a:lnSpc>
                <a:spcPts val="2800"/>
              </a:lnSpc>
              <a:buFont typeface="Arial" panose="020B0604020202020204" pitchFamily="34" charset="0"/>
              <a:buChar char="•"/>
            </a:pPr>
            <a:r>
              <a:rPr lang="en-IN" sz="2000" dirty="0">
                <a:solidFill>
                  <a:srgbClr val="504C44"/>
                </a:solidFill>
                <a:latin typeface="Inter"/>
              </a:rPr>
              <a:t>Good placement and student career progression in higher education</a:t>
            </a:r>
          </a:p>
          <a:p>
            <a:pPr marL="342900" lvl="0" indent="-342900">
              <a:lnSpc>
                <a:spcPts val="2800"/>
              </a:lnSpc>
              <a:buFont typeface="Arial" panose="020B0604020202020204" pitchFamily="34" charset="0"/>
              <a:buChar char="•"/>
            </a:pPr>
            <a:r>
              <a:rPr lang="en-IN" sz="2000" dirty="0">
                <a:solidFill>
                  <a:srgbClr val="504C44"/>
                </a:solidFill>
                <a:latin typeface="Inter"/>
              </a:rPr>
              <a:t>Active Mentor-Mentee Program</a:t>
            </a:r>
          </a:p>
          <a:p>
            <a:pPr>
              <a:lnSpc>
                <a:spcPts val="2800"/>
              </a:lnSpc>
            </a:pPr>
            <a:endParaRPr lang="en-US" sz="2000" dirty="0">
              <a:solidFill>
                <a:srgbClr val="504C44"/>
              </a:solidFill>
              <a:latin typeface="Inter"/>
            </a:endParaRPr>
          </a:p>
        </p:txBody>
      </p:sp>
      <p:pic>
        <p:nvPicPr>
          <p:cNvPr id="9" name="Picture 2" descr="Login | SmartProf Bharati">
            <a:extLst>
              <a:ext uri="{FF2B5EF4-FFF2-40B4-BE49-F238E27FC236}">
                <a16:creationId xmlns:a16="http://schemas.microsoft.com/office/drawing/2014/main" id="{DC72369F-3155-4FBA-E4BB-BCCA1D35EE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59200" y="342900"/>
            <a:ext cx="1571905" cy="964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A324C47-BC9C-A712-B7D0-E8FC0B30C7B5}"/>
              </a:ext>
            </a:extLst>
          </p:cNvPr>
          <p:cNvCxnSpPr/>
          <p:nvPr/>
        </p:nvCxnSpPr>
        <p:spPr>
          <a:xfrm>
            <a:off x="8686800" y="1416164"/>
            <a:ext cx="0" cy="789908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C44B47B-082F-5784-C7EC-FC243F8997EF}"/>
              </a:ext>
            </a:extLst>
          </p:cNvPr>
          <p:cNvCxnSpPr/>
          <p:nvPr/>
        </p:nvCxnSpPr>
        <p:spPr>
          <a:xfrm>
            <a:off x="1676397" y="5267425"/>
            <a:ext cx="140208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7">
            <a:extLst>
              <a:ext uri="{FF2B5EF4-FFF2-40B4-BE49-F238E27FC236}">
                <a16:creationId xmlns:a16="http://schemas.microsoft.com/office/drawing/2014/main" id="{C1C7AEF6-B964-D69C-C11C-A80AA085E18A}"/>
              </a:ext>
            </a:extLst>
          </p:cNvPr>
          <p:cNvSpPr txBox="1"/>
          <p:nvPr/>
        </p:nvSpPr>
        <p:spPr>
          <a:xfrm>
            <a:off x="3200400" y="1187986"/>
            <a:ext cx="4363094" cy="6710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599"/>
              </a:lnSpc>
            </a:pPr>
            <a:r>
              <a:rPr lang="en-US" sz="3999" spc="-150" dirty="0">
                <a:solidFill>
                  <a:srgbClr val="504C44"/>
                </a:solidFill>
                <a:latin typeface="Baskerville Display PT"/>
              </a:rPr>
              <a:t>Strength</a:t>
            </a:r>
          </a:p>
        </p:txBody>
      </p:sp>
      <p:sp>
        <p:nvSpPr>
          <p:cNvPr id="17" name="TextBox 7">
            <a:extLst>
              <a:ext uri="{FF2B5EF4-FFF2-40B4-BE49-F238E27FC236}">
                <a16:creationId xmlns:a16="http://schemas.microsoft.com/office/drawing/2014/main" id="{239E02FC-11BE-F144-B1E2-3A4384D95276}"/>
              </a:ext>
            </a:extLst>
          </p:cNvPr>
          <p:cNvSpPr txBox="1"/>
          <p:nvPr/>
        </p:nvSpPr>
        <p:spPr>
          <a:xfrm>
            <a:off x="10419706" y="1353008"/>
            <a:ext cx="4363094" cy="6710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599"/>
              </a:lnSpc>
            </a:pPr>
            <a:r>
              <a:rPr lang="en-US" sz="3999" spc="-150" dirty="0">
                <a:solidFill>
                  <a:srgbClr val="504C44"/>
                </a:solidFill>
                <a:latin typeface="Baskerville Display PT"/>
              </a:rPr>
              <a:t>Weakness</a:t>
            </a:r>
          </a:p>
        </p:txBody>
      </p:sp>
      <p:sp>
        <p:nvSpPr>
          <p:cNvPr id="18" name="TextBox 7">
            <a:extLst>
              <a:ext uri="{FF2B5EF4-FFF2-40B4-BE49-F238E27FC236}">
                <a16:creationId xmlns:a16="http://schemas.microsoft.com/office/drawing/2014/main" id="{4883783C-0CAC-15D7-9351-B5113CDA8250}"/>
              </a:ext>
            </a:extLst>
          </p:cNvPr>
          <p:cNvSpPr txBox="1"/>
          <p:nvPr/>
        </p:nvSpPr>
        <p:spPr>
          <a:xfrm>
            <a:off x="2732654" y="5645756"/>
            <a:ext cx="4363094" cy="6710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599"/>
              </a:lnSpc>
            </a:pPr>
            <a:r>
              <a:rPr lang="en-US" sz="3999" spc="-150" dirty="0">
                <a:solidFill>
                  <a:srgbClr val="504C44"/>
                </a:solidFill>
                <a:latin typeface="Baskerville Display PT"/>
              </a:rPr>
              <a:t>Opportunities</a:t>
            </a:r>
          </a:p>
        </p:txBody>
      </p:sp>
      <p:sp>
        <p:nvSpPr>
          <p:cNvPr id="19" name="TextBox 7">
            <a:extLst>
              <a:ext uri="{FF2B5EF4-FFF2-40B4-BE49-F238E27FC236}">
                <a16:creationId xmlns:a16="http://schemas.microsoft.com/office/drawing/2014/main" id="{257DBE52-E2F5-96AE-A252-030F3BF6FDBB}"/>
              </a:ext>
            </a:extLst>
          </p:cNvPr>
          <p:cNvSpPr txBox="1"/>
          <p:nvPr/>
        </p:nvSpPr>
        <p:spPr>
          <a:xfrm>
            <a:off x="10327135" y="5518387"/>
            <a:ext cx="4363094" cy="6710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599"/>
              </a:lnSpc>
            </a:pPr>
            <a:r>
              <a:rPr lang="en-US" sz="3999" spc="-150" dirty="0">
                <a:solidFill>
                  <a:srgbClr val="504C44"/>
                </a:solidFill>
                <a:latin typeface="Baskerville Display PT"/>
              </a:rPr>
              <a:t>Challenges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E6BF880-6623-C322-33BD-594131C7297C}"/>
              </a:ext>
            </a:extLst>
          </p:cNvPr>
          <p:cNvSpPr txBox="1"/>
          <p:nvPr/>
        </p:nvSpPr>
        <p:spPr>
          <a:xfrm>
            <a:off x="8906251" y="2649534"/>
            <a:ext cx="6943348" cy="22173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ts val="2800"/>
              </a:lnSpc>
              <a:buFont typeface="Arial" panose="020B0604020202020204" pitchFamily="34" charset="0"/>
              <a:buChar char="•"/>
            </a:pPr>
            <a:r>
              <a:rPr lang="en-IN" sz="2000" dirty="0">
                <a:solidFill>
                  <a:srgbClr val="504C44"/>
                </a:solidFill>
                <a:latin typeface="Inter"/>
              </a:rPr>
              <a:t>Lack of infrastructure like smart classrooms, and research facilities.</a:t>
            </a:r>
          </a:p>
          <a:p>
            <a:pPr marL="342900" indent="-342900">
              <a:lnSpc>
                <a:spcPts val="2800"/>
              </a:lnSpc>
              <a:buFont typeface="Arial" panose="020B0604020202020204" pitchFamily="34" charset="0"/>
              <a:buChar char="•"/>
            </a:pPr>
            <a:r>
              <a:rPr lang="en-IN" sz="2000" dirty="0">
                <a:solidFill>
                  <a:srgbClr val="504C44"/>
                </a:solidFill>
                <a:latin typeface="Inter"/>
              </a:rPr>
              <a:t>Non availability of workstations for faculty.</a:t>
            </a:r>
          </a:p>
          <a:p>
            <a:pPr marL="342900" indent="-342900">
              <a:lnSpc>
                <a:spcPts val="2800"/>
              </a:lnSpc>
              <a:buFont typeface="Arial" panose="020B0604020202020204" pitchFamily="34" charset="0"/>
              <a:buChar char="•"/>
            </a:pPr>
            <a:r>
              <a:rPr lang="en-IN" sz="2000" dirty="0">
                <a:solidFill>
                  <a:srgbClr val="504C44"/>
                </a:solidFill>
                <a:latin typeface="Inter"/>
              </a:rPr>
              <a:t>Lack of Industry exposure and academic trips due to limited time in semester system.</a:t>
            </a:r>
          </a:p>
          <a:p>
            <a:pPr>
              <a:lnSpc>
                <a:spcPts val="2800"/>
              </a:lnSpc>
            </a:pPr>
            <a:endParaRPr lang="en-IN" sz="2000" dirty="0">
              <a:solidFill>
                <a:srgbClr val="504C44"/>
              </a:solidFill>
              <a:latin typeface="Inter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61D7100-EAD6-8A74-9847-FF1422B17BC5}"/>
              </a:ext>
            </a:extLst>
          </p:cNvPr>
          <p:cNvSpPr txBox="1"/>
          <p:nvPr/>
        </p:nvSpPr>
        <p:spPr>
          <a:xfrm>
            <a:off x="1524000" y="6689639"/>
            <a:ext cx="9144000" cy="11401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>
              <a:lnSpc>
                <a:spcPts val="2800"/>
              </a:lnSpc>
              <a:buFont typeface="Arial" panose="020B0604020202020204" pitchFamily="34" charset="0"/>
              <a:buChar char="•"/>
            </a:pPr>
            <a:r>
              <a:rPr lang="en-IN" sz="2000" dirty="0">
                <a:solidFill>
                  <a:srgbClr val="504C44"/>
                </a:solidFill>
                <a:latin typeface="Inter"/>
              </a:rPr>
              <a:t>Availability of grants for research projects.</a:t>
            </a:r>
          </a:p>
          <a:p>
            <a:pPr marL="342900" lvl="0" indent="-342900">
              <a:lnSpc>
                <a:spcPts val="2800"/>
              </a:lnSpc>
              <a:buFont typeface="Arial" panose="020B0604020202020204" pitchFamily="34" charset="0"/>
              <a:buChar char="•"/>
            </a:pPr>
            <a:r>
              <a:rPr lang="en-IN" sz="2000" dirty="0">
                <a:solidFill>
                  <a:srgbClr val="504C44"/>
                </a:solidFill>
                <a:latin typeface="Inter"/>
              </a:rPr>
              <a:t>Organising More National &amp; International Seminars.</a:t>
            </a:r>
          </a:p>
          <a:p>
            <a:pPr marL="342900" lvl="0" indent="-342900">
              <a:lnSpc>
                <a:spcPts val="2800"/>
              </a:lnSpc>
              <a:buFont typeface="Arial" panose="020B0604020202020204" pitchFamily="34" charset="0"/>
              <a:buChar char="•"/>
            </a:pPr>
            <a:endParaRPr lang="en-IN" sz="2000" dirty="0">
              <a:solidFill>
                <a:srgbClr val="504C44"/>
              </a:solidFill>
              <a:latin typeface="Inter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BC986C8-C4FA-A16F-0798-E1CE583F3B3F}"/>
              </a:ext>
            </a:extLst>
          </p:cNvPr>
          <p:cNvSpPr txBox="1"/>
          <p:nvPr/>
        </p:nvSpPr>
        <p:spPr>
          <a:xfrm>
            <a:off x="8887105" y="6235107"/>
            <a:ext cx="7066894" cy="25764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2800"/>
              </a:lnSpc>
            </a:pPr>
            <a:endParaRPr lang="en-IN" sz="2000" dirty="0">
              <a:solidFill>
                <a:srgbClr val="504C44"/>
              </a:solidFill>
              <a:latin typeface="Inter"/>
            </a:endParaRPr>
          </a:p>
          <a:p>
            <a:pPr marL="342900" indent="-342900">
              <a:lnSpc>
                <a:spcPts val="2800"/>
              </a:lnSpc>
              <a:buFont typeface="Arial" panose="020B0604020202020204" pitchFamily="34" charset="0"/>
              <a:buChar char="•"/>
            </a:pPr>
            <a:r>
              <a:rPr lang="en-IN" sz="2000" dirty="0">
                <a:solidFill>
                  <a:srgbClr val="504C44"/>
                </a:solidFill>
                <a:latin typeface="Inter"/>
              </a:rPr>
              <a:t>Faculties need to keep updating themselves technologically with the rising AI tools that can be used.</a:t>
            </a:r>
          </a:p>
          <a:p>
            <a:pPr marL="342900" indent="-342900">
              <a:lnSpc>
                <a:spcPts val="2800"/>
              </a:lnSpc>
              <a:buFont typeface="Arial" panose="020B0604020202020204" pitchFamily="34" charset="0"/>
              <a:buChar char="•"/>
            </a:pPr>
            <a:r>
              <a:rPr lang="en-IN" sz="2000" dirty="0">
                <a:solidFill>
                  <a:srgbClr val="504C44"/>
                </a:solidFill>
                <a:latin typeface="Inter"/>
              </a:rPr>
              <a:t>Motivating students for good quality Research under NEP.</a:t>
            </a:r>
          </a:p>
          <a:p>
            <a:pPr marL="342900" indent="-342900">
              <a:lnSpc>
                <a:spcPts val="2800"/>
              </a:lnSpc>
              <a:buFont typeface="Arial" panose="020B0604020202020204" pitchFamily="34" charset="0"/>
              <a:buChar char="•"/>
            </a:pPr>
            <a:r>
              <a:rPr lang="en-IN" sz="2000" dirty="0">
                <a:solidFill>
                  <a:srgbClr val="504C44"/>
                </a:solidFill>
                <a:latin typeface="Inter"/>
              </a:rPr>
              <a:t>More Industry based exposure.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08E19E1-78D3-81A2-A57B-13D09FEAC0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3188" y="1154183"/>
            <a:ext cx="1017517" cy="101751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66593FF-620E-A5A1-B762-7DFC1D548E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08682" y="1398834"/>
            <a:ext cx="730424" cy="77286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1A7FF39-1FCC-CFF6-6AA2-3EA683D5ED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65593" y="5372649"/>
            <a:ext cx="935527" cy="93552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EB3563E-B368-C212-B8E8-F23018B02B2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884130" y="5372649"/>
            <a:ext cx="785689" cy="785689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/>
          <p:nvPr/>
        </p:nvSpPr>
        <p:spPr>
          <a:xfrm>
            <a:off x="914400" y="1163975"/>
            <a:ext cx="15544799" cy="8780125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800"/>
              </a:lnSpc>
            </a:pPr>
            <a:endParaRPr/>
          </a:p>
        </p:txBody>
      </p:sp>
      <p:sp>
        <p:nvSpPr>
          <p:cNvPr id="7" name="TextBox 7"/>
          <p:cNvSpPr txBox="1"/>
          <p:nvPr/>
        </p:nvSpPr>
        <p:spPr>
          <a:xfrm>
            <a:off x="914399" y="626427"/>
            <a:ext cx="4363094" cy="6449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599"/>
              </a:lnSpc>
            </a:pPr>
            <a:r>
              <a:rPr lang="en-US" sz="3999" spc="-150" dirty="0">
                <a:solidFill>
                  <a:srgbClr val="504C4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Way Forward</a:t>
            </a:r>
          </a:p>
        </p:txBody>
      </p:sp>
      <p:pic>
        <p:nvPicPr>
          <p:cNvPr id="9" name="Picture 2" descr="Login | SmartProf Bharati">
            <a:extLst>
              <a:ext uri="{FF2B5EF4-FFF2-40B4-BE49-F238E27FC236}">
                <a16:creationId xmlns:a16="http://schemas.microsoft.com/office/drawing/2014/main" id="{DC72369F-3155-4FBA-E4BB-BCCA1D35EE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59200" y="342900"/>
            <a:ext cx="1571905" cy="964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1209C95-0116-CA53-A6FA-C3AF2D54D14B}"/>
              </a:ext>
            </a:extLst>
          </p:cNvPr>
          <p:cNvSpPr txBox="1"/>
          <p:nvPr/>
        </p:nvSpPr>
        <p:spPr>
          <a:xfrm>
            <a:off x="914399" y="1366750"/>
            <a:ext cx="14872532" cy="3356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800"/>
              </a:lnSpc>
            </a:pPr>
            <a:r>
              <a:rPr lang="en-IN" sz="2200" dirty="0">
                <a:solidFill>
                  <a:srgbClr val="504C44"/>
                </a:solidFill>
                <a:latin typeface="Inter"/>
              </a:rPr>
              <a:t>In order to fulfil its stated vision, mission and motto the department is committed to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9E11A5F3-0DEC-4E98-9739-DE590AC92A97}"/>
              </a:ext>
            </a:extLst>
          </p:cNvPr>
          <p:cNvGrpSpPr>
            <a:grpSpLocks noChangeAspect="1"/>
          </p:cNvGrpSpPr>
          <p:nvPr/>
        </p:nvGrpSpPr>
        <p:grpSpPr>
          <a:xfrm>
            <a:off x="2484602" y="1849560"/>
            <a:ext cx="13974597" cy="4154444"/>
            <a:chOff x="1298448" y="2459397"/>
            <a:chExt cx="15617952" cy="4642989"/>
          </a:xfrm>
        </p:grpSpPr>
        <p:sp>
          <p:nvSpPr>
            <p:cNvPr id="16" name="TextBox 7">
              <a:extLst>
                <a:ext uri="{FF2B5EF4-FFF2-40B4-BE49-F238E27FC236}">
                  <a16:creationId xmlns:a16="http://schemas.microsoft.com/office/drawing/2014/main" id="{C1C7AEF6-B964-D69C-C11C-A80AA085E18A}"/>
                </a:ext>
              </a:extLst>
            </p:cNvPr>
            <p:cNvSpPr txBox="1"/>
            <p:nvPr/>
          </p:nvSpPr>
          <p:spPr>
            <a:xfrm>
              <a:off x="1422302" y="3946679"/>
              <a:ext cx="4363094" cy="67095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5599"/>
                </a:lnSpc>
              </a:pPr>
              <a:r>
                <a:rPr lang="en-US" sz="3500" spc="-150" dirty="0">
                  <a:solidFill>
                    <a:srgbClr val="504C44"/>
                  </a:solidFill>
                  <a:latin typeface="Baskerville Display PT"/>
                </a:rPr>
                <a:t>Academic excellence</a:t>
              </a:r>
            </a:p>
          </p:txBody>
        </p:sp>
        <p:sp>
          <p:nvSpPr>
            <p:cNvPr id="17" name="TextBox 7">
              <a:extLst>
                <a:ext uri="{FF2B5EF4-FFF2-40B4-BE49-F238E27FC236}">
                  <a16:creationId xmlns:a16="http://schemas.microsoft.com/office/drawing/2014/main" id="{239E02FC-11BE-F144-B1E2-3A4384D95276}"/>
                </a:ext>
              </a:extLst>
            </p:cNvPr>
            <p:cNvSpPr txBox="1"/>
            <p:nvPr/>
          </p:nvSpPr>
          <p:spPr>
            <a:xfrm>
              <a:off x="6502204" y="3919052"/>
              <a:ext cx="4363094" cy="67101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5599"/>
                </a:lnSpc>
              </a:pPr>
              <a:r>
                <a:rPr lang="en-US" sz="3500" spc="-150" dirty="0">
                  <a:solidFill>
                    <a:srgbClr val="504C44"/>
                  </a:solidFill>
                  <a:latin typeface="Baskerville Display PT"/>
                </a:rPr>
                <a:t>Professional Excellence</a:t>
              </a:r>
            </a:p>
          </p:txBody>
        </p:sp>
        <p:sp>
          <p:nvSpPr>
            <p:cNvPr id="18" name="TextBox 7">
              <a:extLst>
                <a:ext uri="{FF2B5EF4-FFF2-40B4-BE49-F238E27FC236}">
                  <a16:creationId xmlns:a16="http://schemas.microsoft.com/office/drawing/2014/main" id="{4883783C-0CAC-15D7-9351-B5113CDA8250}"/>
                </a:ext>
              </a:extLst>
            </p:cNvPr>
            <p:cNvSpPr txBox="1"/>
            <p:nvPr/>
          </p:nvSpPr>
          <p:spPr>
            <a:xfrm>
              <a:off x="12114394" y="3946615"/>
              <a:ext cx="4363094" cy="67101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5599"/>
                </a:lnSpc>
              </a:pPr>
              <a:r>
                <a:rPr lang="en-US" sz="3500" spc="-150" dirty="0">
                  <a:solidFill>
                    <a:srgbClr val="504C44"/>
                  </a:solidFill>
                  <a:latin typeface="Baskerville Display PT"/>
                </a:rPr>
                <a:t>Total commitment</a:t>
              </a:r>
            </a:p>
          </p:txBody>
        </p:sp>
        <p:sp>
          <p:nvSpPr>
            <p:cNvPr id="19" name="TextBox 7">
              <a:extLst>
                <a:ext uri="{FF2B5EF4-FFF2-40B4-BE49-F238E27FC236}">
                  <a16:creationId xmlns:a16="http://schemas.microsoft.com/office/drawing/2014/main" id="{257DBE52-E2F5-96AE-A252-030F3BF6FDBB}"/>
                </a:ext>
              </a:extLst>
            </p:cNvPr>
            <p:cNvSpPr txBox="1"/>
            <p:nvPr/>
          </p:nvSpPr>
          <p:spPr>
            <a:xfrm>
              <a:off x="1298448" y="6431368"/>
              <a:ext cx="4363094" cy="67101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5599"/>
                </a:lnSpc>
              </a:pPr>
              <a:r>
                <a:rPr lang="en-US" sz="3500" spc="-150" dirty="0">
                  <a:solidFill>
                    <a:srgbClr val="504C44"/>
                  </a:solidFill>
                  <a:latin typeface="Baskerville Display PT"/>
                </a:rPr>
                <a:t>Holistic Development</a:t>
              </a:r>
            </a:p>
          </p:txBody>
        </p:sp>
        <p:sp>
          <p:nvSpPr>
            <p:cNvPr id="14" name="TextBox 7">
              <a:extLst>
                <a:ext uri="{FF2B5EF4-FFF2-40B4-BE49-F238E27FC236}">
                  <a16:creationId xmlns:a16="http://schemas.microsoft.com/office/drawing/2014/main" id="{8A7B77D2-A0E1-E70D-5096-8B519006D3AD}"/>
                </a:ext>
              </a:extLst>
            </p:cNvPr>
            <p:cNvSpPr txBox="1"/>
            <p:nvPr/>
          </p:nvSpPr>
          <p:spPr>
            <a:xfrm>
              <a:off x="6094357" y="6431368"/>
              <a:ext cx="5808085" cy="67101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5599"/>
                </a:lnSpc>
              </a:pPr>
              <a:r>
                <a:rPr lang="en-US" sz="3500" spc="-150" dirty="0">
                  <a:solidFill>
                    <a:srgbClr val="504C44"/>
                  </a:solidFill>
                  <a:latin typeface="Baskerville Display PT"/>
                </a:rPr>
                <a:t>Socially responsible Citizens</a:t>
              </a:r>
            </a:p>
          </p:txBody>
        </p:sp>
        <p:sp>
          <p:nvSpPr>
            <p:cNvPr id="20" name="TextBox 7">
              <a:extLst>
                <a:ext uri="{FF2B5EF4-FFF2-40B4-BE49-F238E27FC236}">
                  <a16:creationId xmlns:a16="http://schemas.microsoft.com/office/drawing/2014/main" id="{36B915AC-89C6-0163-2BED-91C4BA45B496}"/>
                </a:ext>
              </a:extLst>
            </p:cNvPr>
            <p:cNvSpPr txBox="1"/>
            <p:nvPr/>
          </p:nvSpPr>
          <p:spPr>
            <a:xfrm>
              <a:off x="11734800" y="6431368"/>
              <a:ext cx="5181600" cy="67101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5599"/>
                </a:lnSpc>
              </a:pPr>
              <a:r>
                <a:rPr lang="en-US" sz="3500" spc="-150" dirty="0">
                  <a:solidFill>
                    <a:srgbClr val="504C44"/>
                  </a:solidFill>
                  <a:latin typeface="Baskerville Display PT"/>
                </a:rPr>
                <a:t>Value-based Development</a:t>
              </a: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ADD95606-E6BF-EC29-6AAE-FF99E7D9DE1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066820" y="2695414"/>
              <a:ext cx="1641482" cy="1641482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5C854586-A09F-CE03-AA6D-EB1F094B749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749749" y="2523493"/>
              <a:ext cx="1395559" cy="1395559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D7C6A122-B1BA-3E77-08AC-1637B6C545E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2831015" y="2459397"/>
              <a:ext cx="1656370" cy="1656370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E436FC6C-504D-8C84-8F55-E7F75A4C743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091242" y="4964096"/>
              <a:ext cx="1617060" cy="1617060"/>
            </a:xfrm>
            <a:prstGeom prst="rect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B6190DA0-38A3-60DD-BEB9-65330B3E53A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242805" y="4782647"/>
              <a:ext cx="1805005" cy="1805004"/>
            </a:xfrm>
            <a:prstGeom prst="rect">
              <a:avLst/>
            </a:prstGeom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98940507-7D74-77A6-2B18-36EE2CDD3DE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2975829" y="4895605"/>
              <a:ext cx="1627200" cy="1627200"/>
            </a:xfrm>
            <a:prstGeom prst="rect">
              <a:avLst/>
            </a:prstGeom>
          </p:spPr>
        </p:pic>
      </p:grp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4E36B1D9-597E-D9F9-7A0A-969F88660B34}"/>
              </a:ext>
            </a:extLst>
          </p:cNvPr>
          <p:cNvCxnSpPr/>
          <p:nvPr/>
        </p:nvCxnSpPr>
        <p:spPr>
          <a:xfrm>
            <a:off x="8881440" y="6210300"/>
            <a:ext cx="0" cy="99060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DB16392C-9D0B-E9FC-04AB-4FFEBAF97A82}"/>
              </a:ext>
            </a:extLst>
          </p:cNvPr>
          <p:cNvCxnSpPr/>
          <p:nvPr/>
        </p:nvCxnSpPr>
        <p:spPr>
          <a:xfrm>
            <a:off x="1677924" y="6210300"/>
            <a:ext cx="14932152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Rectangle 38">
            <a:extLst>
              <a:ext uri="{FF2B5EF4-FFF2-40B4-BE49-F238E27FC236}">
                <a16:creationId xmlns:a16="http://schemas.microsoft.com/office/drawing/2014/main" id="{B420E63F-7C00-FEA7-21B2-F9FC65A4910B}"/>
              </a:ext>
            </a:extLst>
          </p:cNvPr>
          <p:cNvSpPr/>
          <p:nvPr/>
        </p:nvSpPr>
        <p:spPr>
          <a:xfrm>
            <a:off x="1677924" y="7200900"/>
            <a:ext cx="14932152" cy="28194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9054462E-7360-EB0F-DED8-105BD88052BC}"/>
              </a:ext>
            </a:extLst>
          </p:cNvPr>
          <p:cNvSpPr txBox="1"/>
          <p:nvPr/>
        </p:nvSpPr>
        <p:spPr>
          <a:xfrm>
            <a:off x="2061595" y="8052085"/>
            <a:ext cx="9216005" cy="10538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800"/>
              </a:lnSpc>
            </a:pPr>
            <a:r>
              <a:rPr lang="en-IN" sz="2200" dirty="0">
                <a:solidFill>
                  <a:srgbClr val="504C44"/>
                </a:solidFill>
                <a:latin typeface="Inter"/>
              </a:rPr>
              <a:t>We wish our students to become job givers rather than job seekers for this we have started with </a:t>
            </a:r>
            <a:r>
              <a:rPr lang="en-IN" sz="22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Inter"/>
              </a:rPr>
              <a:t>UPKRAM and Enactus Bharati</a:t>
            </a:r>
            <a:r>
              <a:rPr lang="en-IN" sz="2200" dirty="0">
                <a:solidFill>
                  <a:srgbClr val="504C44"/>
                </a:solidFill>
                <a:latin typeface="Inter"/>
              </a:rPr>
              <a:t>, so that they develop entrepreneurial skills. 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D1E1AEE9-2B42-26C2-64CF-B5135501D1B3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2570" b="31039"/>
          <a:stretch/>
        </p:blipFill>
        <p:spPr>
          <a:xfrm>
            <a:off x="11429999" y="7429500"/>
            <a:ext cx="5029200" cy="2418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55382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828800" y="1638300"/>
            <a:ext cx="9023522" cy="6449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599"/>
              </a:lnSpc>
            </a:pPr>
            <a:r>
              <a:rPr lang="en-US" sz="3999" spc="-150" dirty="0">
                <a:solidFill>
                  <a:srgbClr val="504C4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Vision of the Department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9296402" y="3518856"/>
            <a:ext cx="7391398" cy="37908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IN" sz="2800" i="1" dirty="0">
                <a:solidFill>
                  <a:srgbClr val="504C4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To be an institute of academic excellence with total commitment to quality education in Commerce, Management and related fields, with a holistic concern for a better life, environment and society.</a:t>
            </a:r>
            <a:endParaRPr lang="en-US" sz="2800" i="1" dirty="0">
              <a:solidFill>
                <a:srgbClr val="504C4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7" name="Picture 2" descr="Login | SmartProf Bharati">
            <a:extLst>
              <a:ext uri="{FF2B5EF4-FFF2-40B4-BE49-F238E27FC236}">
                <a16:creationId xmlns:a16="http://schemas.microsoft.com/office/drawing/2014/main" id="{75A9614A-915A-AB4E-5E8F-419E8AF183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59200" y="342900"/>
            <a:ext cx="1571905" cy="964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1E00A7B-C58D-A318-DFD3-29C6C9BB940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2857500"/>
            <a:ext cx="6172200" cy="617220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Login | SmartProf Bharati">
            <a:extLst>
              <a:ext uri="{FF2B5EF4-FFF2-40B4-BE49-F238E27FC236}">
                <a16:creationId xmlns:a16="http://schemas.microsoft.com/office/drawing/2014/main" id="{835D88A9-3D24-1ECD-7C2A-9DFDA64057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59200" y="342900"/>
            <a:ext cx="1571905" cy="964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CB4E7A3-66E0-CE53-483F-E4416F49BF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021" b="17842"/>
          <a:stretch/>
        </p:blipFill>
        <p:spPr>
          <a:xfrm>
            <a:off x="609599" y="647700"/>
            <a:ext cx="8153401" cy="3726895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E94B156-114E-2C9B-0C17-6589683D8CC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743" b="-1"/>
          <a:stretch/>
        </p:blipFill>
        <p:spPr>
          <a:xfrm>
            <a:off x="9139989" y="5842397"/>
            <a:ext cx="8484032" cy="3961437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7026C2B-3E47-84B1-42B4-7AC4572F9F8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999" y="5842397"/>
            <a:ext cx="7086600" cy="3986213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C927960-D24D-E1CC-E7AF-88F2AA6A6AA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19" b="20892"/>
          <a:stretch/>
        </p:blipFill>
        <p:spPr>
          <a:xfrm>
            <a:off x="9318221" y="647700"/>
            <a:ext cx="8305800" cy="3726895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11579E23-E66E-6396-7E8A-11970BC9A74D}"/>
              </a:ext>
            </a:extLst>
          </p:cNvPr>
          <p:cNvSpPr/>
          <p:nvPr/>
        </p:nvSpPr>
        <p:spPr>
          <a:xfrm>
            <a:off x="6221278" y="4681835"/>
            <a:ext cx="508344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Thank You !!</a:t>
            </a:r>
            <a:endParaRPr lang="en-IN" sz="54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100961" y="647700"/>
            <a:ext cx="4363094" cy="6449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599"/>
              </a:lnSpc>
            </a:pPr>
            <a:r>
              <a:rPr lang="en-US" sz="3999" spc="-150" dirty="0">
                <a:solidFill>
                  <a:srgbClr val="504C4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Faculty</a:t>
            </a:r>
            <a:r>
              <a:rPr lang="en-US" sz="3999" b="1" spc="-150" dirty="0">
                <a:solidFill>
                  <a:srgbClr val="504C4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3999" spc="-150" dirty="0">
                <a:solidFill>
                  <a:srgbClr val="504C4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Details</a:t>
            </a:r>
            <a:endParaRPr lang="en-US" sz="3999" spc="799" dirty="0">
              <a:solidFill>
                <a:srgbClr val="504C4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1541068" y="3766939"/>
            <a:ext cx="4585488" cy="21544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00"/>
              </a:lnSpc>
            </a:pPr>
            <a:r>
              <a:rPr lang="en-IN" sz="2400" dirty="0">
                <a:solidFill>
                  <a:srgbClr val="504C44"/>
                </a:solidFill>
                <a:latin typeface="Inter"/>
              </a:rPr>
              <a:t>Prof. </a:t>
            </a:r>
            <a:r>
              <a:rPr lang="en-IN" sz="2400" dirty="0" err="1">
                <a:solidFill>
                  <a:srgbClr val="504C44"/>
                </a:solidFill>
                <a:latin typeface="Inter"/>
              </a:rPr>
              <a:t>Saloni</a:t>
            </a:r>
            <a:r>
              <a:rPr lang="en-IN" sz="2400" dirty="0">
                <a:solidFill>
                  <a:srgbClr val="504C44"/>
                </a:solidFill>
                <a:latin typeface="Inter"/>
              </a:rPr>
              <a:t> Gupta</a:t>
            </a:r>
          </a:p>
          <a:p>
            <a:pPr>
              <a:lnSpc>
                <a:spcPts val="2800"/>
              </a:lnSpc>
            </a:pPr>
            <a:r>
              <a:rPr lang="en-IN" sz="2400" dirty="0">
                <a:solidFill>
                  <a:srgbClr val="504C44"/>
                </a:solidFill>
                <a:latin typeface="Inter"/>
              </a:rPr>
              <a:t>Prof. Anupama Mahajan </a:t>
            </a:r>
          </a:p>
          <a:p>
            <a:pPr>
              <a:lnSpc>
                <a:spcPts val="2800"/>
              </a:lnSpc>
            </a:pPr>
            <a:r>
              <a:rPr lang="en-IN" sz="2400" dirty="0">
                <a:solidFill>
                  <a:srgbClr val="504C44"/>
                </a:solidFill>
                <a:latin typeface="Inter"/>
              </a:rPr>
              <a:t>Prof. Mala Rani</a:t>
            </a:r>
          </a:p>
          <a:p>
            <a:pPr>
              <a:lnSpc>
                <a:spcPts val="2800"/>
              </a:lnSpc>
            </a:pPr>
            <a:r>
              <a:rPr lang="en-IN" sz="2400" dirty="0">
                <a:solidFill>
                  <a:srgbClr val="504C44"/>
                </a:solidFill>
                <a:latin typeface="Inter"/>
              </a:rPr>
              <a:t>Prof. Rajni </a:t>
            </a:r>
          </a:p>
          <a:p>
            <a:pPr>
              <a:lnSpc>
                <a:spcPts val="2800"/>
              </a:lnSpc>
            </a:pPr>
            <a:r>
              <a:rPr lang="en-IN" sz="2400" dirty="0">
                <a:solidFill>
                  <a:srgbClr val="504C44"/>
                </a:solidFill>
                <a:latin typeface="Inter"/>
              </a:rPr>
              <a:t>Prof. Kamini </a:t>
            </a:r>
            <a:r>
              <a:rPr lang="en-IN" sz="2400" dirty="0" err="1">
                <a:solidFill>
                  <a:srgbClr val="504C44"/>
                </a:solidFill>
                <a:latin typeface="Inter"/>
              </a:rPr>
              <a:t>Bhutani</a:t>
            </a:r>
            <a:endParaRPr lang="en-IN" sz="2400" dirty="0">
              <a:solidFill>
                <a:srgbClr val="504C44"/>
              </a:solidFill>
              <a:latin typeface="Inter"/>
            </a:endParaRPr>
          </a:p>
          <a:p>
            <a:pPr>
              <a:lnSpc>
                <a:spcPts val="2800"/>
              </a:lnSpc>
            </a:pPr>
            <a:r>
              <a:rPr lang="en-IN" sz="2400" dirty="0">
                <a:solidFill>
                  <a:srgbClr val="504C44"/>
                </a:solidFill>
                <a:latin typeface="Inter"/>
              </a:rPr>
              <a:t>Prof. </a:t>
            </a:r>
            <a:r>
              <a:rPr lang="en-IN" sz="2400" dirty="0" err="1">
                <a:solidFill>
                  <a:srgbClr val="504C44"/>
                </a:solidFill>
                <a:latin typeface="Inter"/>
              </a:rPr>
              <a:t>Harikishni</a:t>
            </a:r>
            <a:endParaRPr lang="en-IN" sz="2400" dirty="0">
              <a:solidFill>
                <a:srgbClr val="504C44"/>
              </a:solidFill>
              <a:latin typeface="Inter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2194440" y="2838622"/>
            <a:ext cx="2029147" cy="422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499"/>
              </a:lnSpc>
            </a:pPr>
            <a:r>
              <a:rPr lang="en-US" sz="2800" dirty="0">
                <a:solidFill>
                  <a:srgbClr val="504C44"/>
                </a:solidFill>
                <a:latin typeface="Inter Bold"/>
              </a:rPr>
              <a:t>Professors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7308598" y="2884756"/>
            <a:ext cx="2948369" cy="4210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499"/>
              </a:lnSpc>
            </a:pPr>
            <a:r>
              <a:rPr lang="en-US" sz="2800" dirty="0">
                <a:solidFill>
                  <a:srgbClr val="504C44"/>
                </a:solidFill>
                <a:latin typeface="Inter Bold"/>
              </a:rPr>
              <a:t>Associate Prof.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2905930" y="2839820"/>
            <a:ext cx="2978020" cy="4210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499"/>
              </a:lnSpc>
            </a:pPr>
            <a:r>
              <a:rPr lang="en-US" sz="2800" dirty="0">
                <a:solidFill>
                  <a:srgbClr val="504C44"/>
                </a:solidFill>
                <a:latin typeface="Inter Bold"/>
              </a:rPr>
              <a:t>Assistant Prof.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6951653" y="3701144"/>
            <a:ext cx="4585488" cy="32316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00"/>
              </a:lnSpc>
            </a:pPr>
            <a:r>
              <a:rPr lang="en-IN" sz="2400" dirty="0">
                <a:solidFill>
                  <a:srgbClr val="504C44"/>
                </a:solidFill>
                <a:latin typeface="Inter"/>
              </a:rPr>
              <a:t>Ms. Uma Grover</a:t>
            </a:r>
          </a:p>
          <a:p>
            <a:pPr>
              <a:lnSpc>
                <a:spcPts val="2800"/>
              </a:lnSpc>
            </a:pPr>
            <a:r>
              <a:rPr lang="en-IN" sz="2400" dirty="0">
                <a:solidFill>
                  <a:srgbClr val="504C44"/>
                </a:solidFill>
                <a:latin typeface="Inter"/>
              </a:rPr>
              <a:t>Dr. Poonam </a:t>
            </a:r>
          </a:p>
          <a:p>
            <a:pPr>
              <a:lnSpc>
                <a:spcPts val="2800"/>
              </a:lnSpc>
            </a:pPr>
            <a:r>
              <a:rPr lang="en-IN" sz="2400" dirty="0">
                <a:solidFill>
                  <a:srgbClr val="504C44"/>
                </a:solidFill>
                <a:latin typeface="Inter"/>
              </a:rPr>
              <a:t>Ms. Himanshu Garg</a:t>
            </a:r>
          </a:p>
          <a:p>
            <a:pPr>
              <a:lnSpc>
                <a:spcPts val="2800"/>
              </a:lnSpc>
            </a:pPr>
            <a:r>
              <a:rPr lang="en-IN" sz="2400" dirty="0">
                <a:solidFill>
                  <a:srgbClr val="504C44"/>
                </a:solidFill>
                <a:latin typeface="Inter"/>
              </a:rPr>
              <a:t>Dr. Vandana Bansal</a:t>
            </a:r>
          </a:p>
          <a:p>
            <a:pPr>
              <a:lnSpc>
                <a:spcPts val="2800"/>
              </a:lnSpc>
            </a:pPr>
            <a:r>
              <a:rPr lang="en-IN" sz="2400" dirty="0">
                <a:solidFill>
                  <a:srgbClr val="504C44"/>
                </a:solidFill>
                <a:latin typeface="Inter"/>
              </a:rPr>
              <a:t>Dr. </a:t>
            </a:r>
            <a:r>
              <a:rPr lang="en-IN" sz="2400" dirty="0" err="1">
                <a:solidFill>
                  <a:srgbClr val="504C44"/>
                </a:solidFill>
                <a:latin typeface="Inter"/>
              </a:rPr>
              <a:t>Nishtha</a:t>
            </a:r>
            <a:r>
              <a:rPr lang="en-IN" sz="2400" dirty="0">
                <a:solidFill>
                  <a:srgbClr val="504C44"/>
                </a:solidFill>
                <a:latin typeface="Inter"/>
              </a:rPr>
              <a:t> Bhushan</a:t>
            </a:r>
          </a:p>
          <a:p>
            <a:pPr>
              <a:lnSpc>
                <a:spcPts val="2800"/>
              </a:lnSpc>
            </a:pPr>
            <a:r>
              <a:rPr lang="en-IN" sz="2400" dirty="0">
                <a:solidFill>
                  <a:srgbClr val="504C44"/>
                </a:solidFill>
                <a:latin typeface="Inter"/>
              </a:rPr>
              <a:t>Ms. Monika Arya</a:t>
            </a:r>
          </a:p>
          <a:p>
            <a:pPr>
              <a:lnSpc>
                <a:spcPts val="2800"/>
              </a:lnSpc>
            </a:pPr>
            <a:r>
              <a:rPr lang="en-IN" sz="2400" dirty="0">
                <a:solidFill>
                  <a:srgbClr val="504C44"/>
                </a:solidFill>
                <a:latin typeface="Inter"/>
              </a:rPr>
              <a:t>Dr. Roopa Johri</a:t>
            </a:r>
          </a:p>
          <a:p>
            <a:pPr>
              <a:lnSpc>
                <a:spcPts val="2800"/>
              </a:lnSpc>
            </a:pPr>
            <a:r>
              <a:rPr lang="en-IN" sz="2400" dirty="0">
                <a:solidFill>
                  <a:srgbClr val="504C44"/>
                </a:solidFill>
                <a:latin typeface="Inter"/>
              </a:rPr>
              <a:t>Dr. Sonia Kaushik</a:t>
            </a:r>
          </a:p>
          <a:p>
            <a:pPr>
              <a:lnSpc>
                <a:spcPts val="2800"/>
              </a:lnSpc>
            </a:pPr>
            <a:r>
              <a:rPr lang="en-IN" sz="2400" dirty="0">
                <a:solidFill>
                  <a:srgbClr val="504C44"/>
                </a:solidFill>
                <a:latin typeface="Inter"/>
              </a:rPr>
              <a:t>Dr. Kalpana </a:t>
            </a:r>
            <a:r>
              <a:rPr lang="en-IN" sz="2400" dirty="0" err="1">
                <a:solidFill>
                  <a:srgbClr val="504C44"/>
                </a:solidFill>
                <a:latin typeface="Inter"/>
              </a:rPr>
              <a:t>Kataria</a:t>
            </a:r>
            <a:endParaRPr lang="en-US" sz="2400" dirty="0">
              <a:solidFill>
                <a:srgbClr val="504C44"/>
              </a:solidFill>
              <a:latin typeface="Inter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12362238" y="3589337"/>
            <a:ext cx="4585488" cy="57451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00"/>
              </a:lnSpc>
            </a:pPr>
            <a:r>
              <a:rPr lang="en-US" sz="2400" dirty="0">
                <a:solidFill>
                  <a:srgbClr val="504C44"/>
                </a:solidFill>
                <a:latin typeface="Inter"/>
              </a:rPr>
              <a:t>Ms. Seema </a:t>
            </a:r>
            <a:r>
              <a:rPr lang="en-US" sz="2400" dirty="0" err="1">
                <a:solidFill>
                  <a:srgbClr val="504C44"/>
                </a:solidFill>
                <a:latin typeface="Inter"/>
              </a:rPr>
              <a:t>Kwatra</a:t>
            </a:r>
            <a:endParaRPr lang="en-US" sz="2400" dirty="0">
              <a:solidFill>
                <a:srgbClr val="504C44"/>
              </a:solidFill>
              <a:latin typeface="Inter"/>
            </a:endParaRPr>
          </a:p>
          <a:p>
            <a:pPr>
              <a:lnSpc>
                <a:spcPts val="2800"/>
              </a:lnSpc>
            </a:pPr>
            <a:r>
              <a:rPr lang="en-US" sz="2400" dirty="0">
                <a:solidFill>
                  <a:srgbClr val="504C44"/>
                </a:solidFill>
                <a:latin typeface="Inter"/>
              </a:rPr>
              <a:t>Dr. </a:t>
            </a:r>
            <a:r>
              <a:rPr lang="en-US" sz="2400" dirty="0" err="1">
                <a:solidFill>
                  <a:srgbClr val="504C44"/>
                </a:solidFill>
                <a:latin typeface="Inter"/>
              </a:rPr>
              <a:t>Arshi</a:t>
            </a:r>
            <a:r>
              <a:rPr lang="en-US" sz="2400" dirty="0">
                <a:solidFill>
                  <a:srgbClr val="504C44"/>
                </a:solidFill>
                <a:latin typeface="Inter"/>
              </a:rPr>
              <a:t> Zareen</a:t>
            </a:r>
          </a:p>
          <a:p>
            <a:pPr>
              <a:lnSpc>
                <a:spcPts val="2800"/>
              </a:lnSpc>
            </a:pPr>
            <a:r>
              <a:rPr lang="en-US" sz="2400" dirty="0">
                <a:solidFill>
                  <a:srgbClr val="504C44"/>
                </a:solidFill>
                <a:latin typeface="Inter"/>
              </a:rPr>
              <a:t>Ms. </a:t>
            </a:r>
            <a:r>
              <a:rPr lang="en-US" sz="2400" dirty="0" err="1">
                <a:solidFill>
                  <a:srgbClr val="504C44"/>
                </a:solidFill>
                <a:latin typeface="Inter"/>
              </a:rPr>
              <a:t>Chitrangda</a:t>
            </a:r>
            <a:endParaRPr lang="en-US" sz="2400" dirty="0">
              <a:solidFill>
                <a:srgbClr val="504C44"/>
              </a:solidFill>
              <a:latin typeface="Inter"/>
            </a:endParaRPr>
          </a:p>
          <a:p>
            <a:pPr>
              <a:lnSpc>
                <a:spcPts val="2800"/>
              </a:lnSpc>
            </a:pPr>
            <a:r>
              <a:rPr lang="en-US" sz="2400" dirty="0">
                <a:solidFill>
                  <a:srgbClr val="504C44"/>
                </a:solidFill>
                <a:latin typeface="Inter"/>
              </a:rPr>
              <a:t>Dr. </a:t>
            </a:r>
            <a:r>
              <a:rPr lang="en-US" sz="2400" dirty="0" err="1">
                <a:solidFill>
                  <a:srgbClr val="504C44"/>
                </a:solidFill>
                <a:latin typeface="Inter"/>
              </a:rPr>
              <a:t>Arif</a:t>
            </a:r>
            <a:r>
              <a:rPr lang="en-US" sz="2400" dirty="0">
                <a:solidFill>
                  <a:srgbClr val="504C44"/>
                </a:solidFill>
                <a:latin typeface="Inter"/>
              </a:rPr>
              <a:t> Hussain </a:t>
            </a:r>
            <a:r>
              <a:rPr lang="en-US" sz="2400" dirty="0" err="1">
                <a:solidFill>
                  <a:srgbClr val="504C44"/>
                </a:solidFill>
                <a:latin typeface="Inter"/>
              </a:rPr>
              <a:t>Haidary</a:t>
            </a:r>
            <a:endParaRPr lang="en-US" sz="2400" dirty="0">
              <a:solidFill>
                <a:srgbClr val="504C44"/>
              </a:solidFill>
              <a:latin typeface="Inter"/>
            </a:endParaRPr>
          </a:p>
          <a:p>
            <a:pPr>
              <a:lnSpc>
                <a:spcPts val="2800"/>
              </a:lnSpc>
            </a:pPr>
            <a:r>
              <a:rPr lang="en-US" sz="2400" dirty="0">
                <a:solidFill>
                  <a:srgbClr val="504C44"/>
                </a:solidFill>
                <a:latin typeface="Inter"/>
              </a:rPr>
              <a:t>Dr. </a:t>
            </a:r>
            <a:r>
              <a:rPr lang="en-US" sz="2400" dirty="0" err="1">
                <a:solidFill>
                  <a:srgbClr val="504C44"/>
                </a:solidFill>
                <a:latin typeface="Inter"/>
              </a:rPr>
              <a:t>Divya</a:t>
            </a:r>
            <a:r>
              <a:rPr lang="en-US" sz="2400" dirty="0">
                <a:solidFill>
                  <a:srgbClr val="504C44"/>
                </a:solidFill>
                <a:latin typeface="Inter"/>
              </a:rPr>
              <a:t> Sharma</a:t>
            </a:r>
          </a:p>
          <a:p>
            <a:pPr>
              <a:lnSpc>
                <a:spcPts val="2800"/>
              </a:lnSpc>
            </a:pPr>
            <a:r>
              <a:rPr lang="en-US" sz="2400" dirty="0">
                <a:solidFill>
                  <a:srgbClr val="504C44"/>
                </a:solidFill>
                <a:latin typeface="Inter"/>
              </a:rPr>
              <a:t>Dr. Sonali Jain</a:t>
            </a:r>
          </a:p>
          <a:p>
            <a:pPr>
              <a:lnSpc>
                <a:spcPts val="2800"/>
              </a:lnSpc>
            </a:pPr>
            <a:r>
              <a:rPr lang="en-US" sz="2400" dirty="0">
                <a:solidFill>
                  <a:srgbClr val="504C44"/>
                </a:solidFill>
                <a:latin typeface="Inter"/>
              </a:rPr>
              <a:t>Ms. Alka Devi</a:t>
            </a:r>
          </a:p>
          <a:p>
            <a:pPr>
              <a:lnSpc>
                <a:spcPts val="2800"/>
              </a:lnSpc>
            </a:pPr>
            <a:r>
              <a:rPr lang="en-US" sz="2400" dirty="0">
                <a:solidFill>
                  <a:srgbClr val="504C44"/>
                </a:solidFill>
                <a:latin typeface="Inter"/>
              </a:rPr>
              <a:t>Dr. Sakshi Mittal</a:t>
            </a:r>
          </a:p>
          <a:p>
            <a:pPr>
              <a:lnSpc>
                <a:spcPts val="2800"/>
              </a:lnSpc>
            </a:pPr>
            <a:r>
              <a:rPr lang="en-US" sz="2400" dirty="0">
                <a:solidFill>
                  <a:srgbClr val="504C44"/>
                </a:solidFill>
                <a:latin typeface="Inter"/>
              </a:rPr>
              <a:t>Ms. Sunita</a:t>
            </a:r>
          </a:p>
          <a:p>
            <a:pPr>
              <a:lnSpc>
                <a:spcPts val="2800"/>
              </a:lnSpc>
            </a:pPr>
            <a:r>
              <a:rPr lang="en-US" sz="2400" dirty="0">
                <a:solidFill>
                  <a:srgbClr val="504C44"/>
                </a:solidFill>
                <a:latin typeface="Inter"/>
              </a:rPr>
              <a:t>Dr. Monica </a:t>
            </a:r>
            <a:r>
              <a:rPr lang="en-US" sz="2400" dirty="0" err="1">
                <a:solidFill>
                  <a:srgbClr val="504C44"/>
                </a:solidFill>
                <a:latin typeface="Inter"/>
              </a:rPr>
              <a:t>Shokeen</a:t>
            </a:r>
            <a:endParaRPr lang="en-US" sz="2400" dirty="0">
              <a:solidFill>
                <a:srgbClr val="504C44"/>
              </a:solidFill>
              <a:latin typeface="Inter"/>
            </a:endParaRPr>
          </a:p>
          <a:p>
            <a:pPr>
              <a:lnSpc>
                <a:spcPts val="2800"/>
              </a:lnSpc>
            </a:pPr>
            <a:r>
              <a:rPr lang="en-US" sz="2400" dirty="0">
                <a:solidFill>
                  <a:srgbClr val="504C44"/>
                </a:solidFill>
                <a:latin typeface="Inter"/>
              </a:rPr>
              <a:t>Ms. Deepika Dewan</a:t>
            </a:r>
          </a:p>
          <a:p>
            <a:pPr>
              <a:lnSpc>
                <a:spcPts val="2800"/>
              </a:lnSpc>
            </a:pPr>
            <a:r>
              <a:rPr lang="en-US" sz="2400" dirty="0">
                <a:solidFill>
                  <a:srgbClr val="504C44"/>
                </a:solidFill>
                <a:latin typeface="Inter"/>
              </a:rPr>
              <a:t>Dr. Shilpi Sahi</a:t>
            </a:r>
          </a:p>
          <a:p>
            <a:pPr>
              <a:lnSpc>
                <a:spcPts val="2800"/>
              </a:lnSpc>
            </a:pPr>
            <a:r>
              <a:rPr lang="en-US" sz="2400" dirty="0">
                <a:solidFill>
                  <a:srgbClr val="504C44"/>
                </a:solidFill>
                <a:latin typeface="Inter"/>
              </a:rPr>
              <a:t>Ms. Swati Khanna</a:t>
            </a:r>
          </a:p>
          <a:p>
            <a:pPr>
              <a:lnSpc>
                <a:spcPts val="2800"/>
              </a:lnSpc>
            </a:pPr>
            <a:r>
              <a:rPr lang="en-US" sz="2400" dirty="0">
                <a:solidFill>
                  <a:srgbClr val="504C44"/>
                </a:solidFill>
                <a:latin typeface="Inter"/>
              </a:rPr>
              <a:t>Ms. Laxmi Devi</a:t>
            </a:r>
          </a:p>
          <a:p>
            <a:pPr>
              <a:lnSpc>
                <a:spcPts val="2800"/>
              </a:lnSpc>
            </a:pPr>
            <a:r>
              <a:rPr lang="en-US" sz="2400" dirty="0">
                <a:solidFill>
                  <a:srgbClr val="504C44"/>
                </a:solidFill>
                <a:latin typeface="Inter"/>
              </a:rPr>
              <a:t>Mr. Alok Aanand</a:t>
            </a:r>
          </a:p>
          <a:p>
            <a:pPr>
              <a:lnSpc>
                <a:spcPts val="2800"/>
              </a:lnSpc>
            </a:pPr>
            <a:r>
              <a:rPr lang="en-US" sz="2400" dirty="0">
                <a:solidFill>
                  <a:srgbClr val="504C44"/>
                </a:solidFill>
                <a:latin typeface="Inter"/>
              </a:rPr>
              <a:t>Mr. Anil Kumar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5AAEDF1-1B79-3AB6-8158-03B9CAD40C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9337" y="7658100"/>
            <a:ext cx="1554173" cy="1554173"/>
          </a:xfrm>
          <a:prstGeom prst="rect">
            <a:avLst/>
          </a:prstGeom>
        </p:spPr>
      </p:pic>
      <p:sp>
        <p:nvSpPr>
          <p:cNvPr id="14" name="TextBox 5">
            <a:extLst>
              <a:ext uri="{FF2B5EF4-FFF2-40B4-BE49-F238E27FC236}">
                <a16:creationId xmlns:a16="http://schemas.microsoft.com/office/drawing/2014/main" id="{CF97FD92-4C2F-3EA1-1FA1-3CBF9DE74DF7}"/>
              </a:ext>
            </a:extLst>
          </p:cNvPr>
          <p:cNvSpPr txBox="1"/>
          <p:nvPr/>
        </p:nvSpPr>
        <p:spPr>
          <a:xfrm>
            <a:off x="1603445" y="2885706"/>
            <a:ext cx="2029147" cy="422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499"/>
              </a:lnSpc>
            </a:pPr>
            <a:r>
              <a:rPr lang="en-US" sz="2800" dirty="0">
                <a:solidFill>
                  <a:schemeClr val="tx2">
                    <a:lumMod val="60000"/>
                    <a:lumOff val="40000"/>
                  </a:schemeClr>
                </a:solidFill>
                <a:latin typeface="Inter Bold"/>
              </a:rPr>
              <a:t>6</a:t>
            </a:r>
          </a:p>
        </p:txBody>
      </p:sp>
      <p:sp>
        <p:nvSpPr>
          <p:cNvPr id="15" name="TextBox 5">
            <a:extLst>
              <a:ext uri="{FF2B5EF4-FFF2-40B4-BE49-F238E27FC236}">
                <a16:creationId xmlns:a16="http://schemas.microsoft.com/office/drawing/2014/main" id="{D4C08D63-4336-8438-5FC8-E4D3520EB477}"/>
              </a:ext>
            </a:extLst>
          </p:cNvPr>
          <p:cNvSpPr txBox="1"/>
          <p:nvPr/>
        </p:nvSpPr>
        <p:spPr>
          <a:xfrm>
            <a:off x="6779436" y="2931928"/>
            <a:ext cx="2029147" cy="422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499"/>
              </a:lnSpc>
            </a:pPr>
            <a:r>
              <a:rPr lang="en-US" sz="2800" dirty="0">
                <a:solidFill>
                  <a:schemeClr val="tx2">
                    <a:lumMod val="60000"/>
                    <a:lumOff val="40000"/>
                  </a:schemeClr>
                </a:solidFill>
                <a:latin typeface="Inter Bold"/>
              </a:rPr>
              <a:t>9</a:t>
            </a:r>
          </a:p>
        </p:txBody>
      </p:sp>
      <p:sp>
        <p:nvSpPr>
          <p:cNvPr id="16" name="TextBox 5">
            <a:extLst>
              <a:ext uri="{FF2B5EF4-FFF2-40B4-BE49-F238E27FC236}">
                <a16:creationId xmlns:a16="http://schemas.microsoft.com/office/drawing/2014/main" id="{29B8E916-C23B-39BC-77BE-E8A452156C14}"/>
              </a:ext>
            </a:extLst>
          </p:cNvPr>
          <p:cNvSpPr txBox="1"/>
          <p:nvPr/>
        </p:nvSpPr>
        <p:spPr>
          <a:xfrm>
            <a:off x="12274844" y="2842774"/>
            <a:ext cx="2029147" cy="422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499"/>
              </a:lnSpc>
            </a:pPr>
            <a:r>
              <a:rPr lang="en-US" sz="2800" dirty="0">
                <a:solidFill>
                  <a:schemeClr val="tx2">
                    <a:lumMod val="60000"/>
                    <a:lumOff val="40000"/>
                  </a:schemeClr>
                </a:solidFill>
                <a:latin typeface="Inter Bold"/>
              </a:rPr>
              <a:t>16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E04B72F4-26AC-EEF5-21EB-E18328F221EC}"/>
              </a:ext>
            </a:extLst>
          </p:cNvPr>
          <p:cNvCxnSpPr>
            <a:cxnSpLocks/>
          </p:cNvCxnSpPr>
          <p:nvPr/>
        </p:nvCxnSpPr>
        <p:spPr>
          <a:xfrm>
            <a:off x="5943600" y="2931928"/>
            <a:ext cx="0" cy="6402572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B031073E-5DA9-010F-8D1B-3F4E8E1559F6}"/>
              </a:ext>
            </a:extLst>
          </p:cNvPr>
          <p:cNvCxnSpPr>
            <a:cxnSpLocks/>
          </p:cNvCxnSpPr>
          <p:nvPr/>
        </p:nvCxnSpPr>
        <p:spPr>
          <a:xfrm>
            <a:off x="11049000" y="2595102"/>
            <a:ext cx="0" cy="6617171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2" descr="Login | SmartProf Bharati">
            <a:extLst>
              <a:ext uri="{FF2B5EF4-FFF2-40B4-BE49-F238E27FC236}">
                <a16:creationId xmlns:a16="http://schemas.microsoft.com/office/drawing/2014/main" id="{F2365E76-2B30-A0BE-BFD4-A639A76E22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59200" y="342900"/>
            <a:ext cx="1571905" cy="964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5">
            <a:extLst>
              <a:ext uri="{FF2B5EF4-FFF2-40B4-BE49-F238E27FC236}">
                <a16:creationId xmlns:a16="http://schemas.microsoft.com/office/drawing/2014/main" id="{980E5CAD-E42F-6818-1423-06A250EC911D}"/>
              </a:ext>
            </a:extLst>
          </p:cNvPr>
          <p:cNvSpPr txBox="1"/>
          <p:nvPr/>
        </p:nvSpPr>
        <p:spPr>
          <a:xfrm>
            <a:off x="1116543" y="1400758"/>
            <a:ext cx="14656857" cy="10332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IN" sz="2400" dirty="0">
                <a:solidFill>
                  <a:srgbClr val="504C44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We are a team of </a:t>
            </a:r>
            <a:r>
              <a:rPr lang="en-IN" sz="2400" b="1" dirty="0">
                <a:solidFill>
                  <a:srgbClr val="504C44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31</a:t>
            </a:r>
            <a:r>
              <a:rPr lang="en-IN" sz="2400" dirty="0">
                <a:solidFill>
                  <a:srgbClr val="504C44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people having experience in different domains such as Finance, HRM, Marketing, Law, IB, Taxation, Advertising, Banking, Ethics etc.</a:t>
            </a:r>
            <a:endParaRPr lang="en-US" sz="2400" dirty="0">
              <a:solidFill>
                <a:srgbClr val="504C44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452597" y="647700"/>
            <a:ext cx="6930558" cy="6449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599"/>
              </a:lnSpc>
            </a:pPr>
            <a:r>
              <a:rPr lang="en-US" sz="3999" spc="-150" dirty="0">
                <a:solidFill>
                  <a:srgbClr val="504C4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Publications </a:t>
            </a:r>
            <a:endParaRPr lang="en-US" sz="3999" spc="799" dirty="0">
              <a:solidFill>
                <a:srgbClr val="504C4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3576608" y="4782501"/>
            <a:ext cx="2029147" cy="422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499"/>
              </a:lnSpc>
            </a:pPr>
            <a:r>
              <a:rPr lang="en-US" sz="2800" dirty="0">
                <a:solidFill>
                  <a:srgbClr val="504C44"/>
                </a:solidFill>
                <a:latin typeface="Inter Bold"/>
              </a:rPr>
              <a:t>Scopus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7140222" y="4782501"/>
            <a:ext cx="2029147" cy="4210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499"/>
              </a:lnSpc>
            </a:pPr>
            <a:r>
              <a:rPr lang="en-US" sz="2800" dirty="0">
                <a:solidFill>
                  <a:srgbClr val="504C44"/>
                </a:solidFill>
                <a:latin typeface="Inter Bold"/>
              </a:rPr>
              <a:t>UGC Care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9863524" y="4782501"/>
            <a:ext cx="4428760" cy="4210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499"/>
              </a:lnSpc>
            </a:pPr>
            <a:r>
              <a:rPr lang="en-US" sz="2800" dirty="0">
                <a:solidFill>
                  <a:srgbClr val="504C44"/>
                </a:solidFill>
                <a:latin typeface="Inter Bold"/>
              </a:rPr>
              <a:t>Springer, ABDC &amp; Others</a:t>
            </a:r>
          </a:p>
        </p:txBody>
      </p:sp>
      <p:sp>
        <p:nvSpPr>
          <p:cNvPr id="14" name="TextBox 5">
            <a:extLst>
              <a:ext uri="{FF2B5EF4-FFF2-40B4-BE49-F238E27FC236}">
                <a16:creationId xmlns:a16="http://schemas.microsoft.com/office/drawing/2014/main" id="{CF97FD92-4C2F-3EA1-1FA1-3CBF9DE74DF7}"/>
              </a:ext>
            </a:extLst>
          </p:cNvPr>
          <p:cNvSpPr txBox="1"/>
          <p:nvPr/>
        </p:nvSpPr>
        <p:spPr>
          <a:xfrm>
            <a:off x="3880812" y="4283161"/>
            <a:ext cx="2029147" cy="4844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499"/>
              </a:lnSpc>
            </a:pPr>
            <a:r>
              <a:rPr lang="en-US" sz="4900" dirty="0">
                <a:solidFill>
                  <a:schemeClr val="tx2">
                    <a:lumMod val="60000"/>
                    <a:lumOff val="40000"/>
                  </a:schemeClr>
                </a:solidFill>
                <a:latin typeface="Inter Bold"/>
              </a:rPr>
              <a:t>32</a:t>
            </a:r>
          </a:p>
        </p:txBody>
      </p:sp>
      <p:sp>
        <p:nvSpPr>
          <p:cNvPr id="15" name="TextBox 5">
            <a:extLst>
              <a:ext uri="{FF2B5EF4-FFF2-40B4-BE49-F238E27FC236}">
                <a16:creationId xmlns:a16="http://schemas.microsoft.com/office/drawing/2014/main" id="{D4C08D63-4336-8438-5FC8-E4D3520EB477}"/>
              </a:ext>
            </a:extLst>
          </p:cNvPr>
          <p:cNvSpPr txBox="1"/>
          <p:nvPr/>
        </p:nvSpPr>
        <p:spPr>
          <a:xfrm>
            <a:off x="7466489" y="4208146"/>
            <a:ext cx="2029147" cy="4844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499"/>
              </a:lnSpc>
            </a:pPr>
            <a:r>
              <a:rPr lang="en-US" sz="4900" dirty="0">
                <a:solidFill>
                  <a:schemeClr val="tx2">
                    <a:lumMod val="60000"/>
                    <a:lumOff val="40000"/>
                  </a:schemeClr>
                </a:solidFill>
                <a:latin typeface="Inter Bold"/>
              </a:rPr>
              <a:t>56</a:t>
            </a:r>
          </a:p>
        </p:txBody>
      </p:sp>
      <p:sp>
        <p:nvSpPr>
          <p:cNvPr id="16" name="TextBox 5">
            <a:extLst>
              <a:ext uri="{FF2B5EF4-FFF2-40B4-BE49-F238E27FC236}">
                <a16:creationId xmlns:a16="http://schemas.microsoft.com/office/drawing/2014/main" id="{29B8E916-C23B-39BC-77BE-E8A452156C14}"/>
              </a:ext>
            </a:extLst>
          </p:cNvPr>
          <p:cNvSpPr txBox="1"/>
          <p:nvPr/>
        </p:nvSpPr>
        <p:spPr>
          <a:xfrm>
            <a:off x="11758849" y="4251777"/>
            <a:ext cx="2029147" cy="4844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499"/>
              </a:lnSpc>
            </a:pPr>
            <a:r>
              <a:rPr lang="en-US" sz="4900" dirty="0">
                <a:solidFill>
                  <a:schemeClr val="tx2">
                    <a:lumMod val="60000"/>
                    <a:lumOff val="40000"/>
                  </a:schemeClr>
                </a:solidFill>
                <a:latin typeface="Inter Bold"/>
              </a:rPr>
              <a:t>44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E04B72F4-26AC-EEF5-21EB-E18328F221EC}"/>
              </a:ext>
            </a:extLst>
          </p:cNvPr>
          <p:cNvCxnSpPr>
            <a:cxnSpLocks/>
          </p:cNvCxnSpPr>
          <p:nvPr/>
        </p:nvCxnSpPr>
        <p:spPr>
          <a:xfrm>
            <a:off x="6066636" y="2466720"/>
            <a:ext cx="0" cy="602958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B031073E-5DA9-010F-8D1B-3F4E8E1559F6}"/>
              </a:ext>
            </a:extLst>
          </p:cNvPr>
          <p:cNvCxnSpPr>
            <a:cxnSpLocks/>
          </p:cNvCxnSpPr>
          <p:nvPr/>
        </p:nvCxnSpPr>
        <p:spPr>
          <a:xfrm>
            <a:off x="9495636" y="2466720"/>
            <a:ext cx="0" cy="602958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2" descr="Login | SmartProf Bharati">
            <a:extLst>
              <a:ext uri="{FF2B5EF4-FFF2-40B4-BE49-F238E27FC236}">
                <a16:creationId xmlns:a16="http://schemas.microsoft.com/office/drawing/2014/main" id="{F2365E76-2B30-A0BE-BFD4-A639A76E22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59200" y="342900"/>
            <a:ext cx="1571905" cy="964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7">
            <a:extLst>
              <a:ext uri="{FF2B5EF4-FFF2-40B4-BE49-F238E27FC236}">
                <a16:creationId xmlns:a16="http://schemas.microsoft.com/office/drawing/2014/main" id="{4831ED34-058D-9A87-E36B-C174454C8A5A}"/>
              </a:ext>
            </a:extLst>
          </p:cNvPr>
          <p:cNvSpPr txBox="1"/>
          <p:nvPr/>
        </p:nvSpPr>
        <p:spPr>
          <a:xfrm>
            <a:off x="14909788" y="4802600"/>
            <a:ext cx="3606812" cy="4210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499"/>
              </a:lnSpc>
            </a:pPr>
            <a:r>
              <a:rPr lang="en-US" sz="2800" dirty="0">
                <a:solidFill>
                  <a:srgbClr val="504C44"/>
                </a:solidFill>
                <a:latin typeface="Inter Bold"/>
              </a:rPr>
              <a:t>Peer Reviewed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C2EB385-D997-809B-7BE8-F7BB7273E3CE}"/>
              </a:ext>
            </a:extLst>
          </p:cNvPr>
          <p:cNvCxnSpPr>
            <a:cxnSpLocks/>
          </p:cNvCxnSpPr>
          <p:nvPr/>
        </p:nvCxnSpPr>
        <p:spPr>
          <a:xfrm>
            <a:off x="14601036" y="2466720"/>
            <a:ext cx="0" cy="602958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5">
            <a:extLst>
              <a:ext uri="{FF2B5EF4-FFF2-40B4-BE49-F238E27FC236}">
                <a16:creationId xmlns:a16="http://schemas.microsoft.com/office/drawing/2014/main" id="{D2351553-B30C-C994-CBEB-4AF61DE35DE7}"/>
              </a:ext>
            </a:extLst>
          </p:cNvPr>
          <p:cNvSpPr txBox="1"/>
          <p:nvPr/>
        </p:nvSpPr>
        <p:spPr>
          <a:xfrm>
            <a:off x="15540922" y="4318172"/>
            <a:ext cx="2029147" cy="4844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499"/>
              </a:lnSpc>
            </a:pPr>
            <a:r>
              <a:rPr lang="en-US" sz="4900" dirty="0">
                <a:solidFill>
                  <a:schemeClr val="tx2">
                    <a:lumMod val="60000"/>
                    <a:lumOff val="40000"/>
                  </a:schemeClr>
                </a:solidFill>
                <a:latin typeface="Inter Bold"/>
              </a:rPr>
              <a:t>165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DCFEB43-94C9-EED6-6392-14102CD2ED79}"/>
              </a:ext>
            </a:extLst>
          </p:cNvPr>
          <p:cNvCxnSpPr>
            <a:cxnSpLocks/>
          </p:cNvCxnSpPr>
          <p:nvPr/>
        </p:nvCxnSpPr>
        <p:spPr>
          <a:xfrm flipH="1">
            <a:off x="885036" y="6868609"/>
            <a:ext cx="16794931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4BCFFC41-DA28-8724-8E9E-F7A7A491B21A}"/>
              </a:ext>
            </a:extLst>
          </p:cNvPr>
          <p:cNvCxnSpPr>
            <a:cxnSpLocks/>
          </p:cNvCxnSpPr>
          <p:nvPr/>
        </p:nvCxnSpPr>
        <p:spPr>
          <a:xfrm flipH="1">
            <a:off x="885036" y="5344609"/>
            <a:ext cx="16825863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042559F3-F59F-4F11-A215-F0714479B284}"/>
              </a:ext>
            </a:extLst>
          </p:cNvPr>
          <p:cNvCxnSpPr>
            <a:cxnSpLocks/>
          </p:cNvCxnSpPr>
          <p:nvPr/>
        </p:nvCxnSpPr>
        <p:spPr>
          <a:xfrm>
            <a:off x="2713836" y="2578878"/>
            <a:ext cx="0" cy="5917422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5">
            <a:extLst>
              <a:ext uri="{FF2B5EF4-FFF2-40B4-BE49-F238E27FC236}">
                <a16:creationId xmlns:a16="http://schemas.microsoft.com/office/drawing/2014/main" id="{9C8CD63D-443B-29C6-4FD8-07C1C0C8E08D}"/>
              </a:ext>
            </a:extLst>
          </p:cNvPr>
          <p:cNvSpPr txBox="1"/>
          <p:nvPr/>
        </p:nvSpPr>
        <p:spPr>
          <a:xfrm>
            <a:off x="843346" y="5921630"/>
            <a:ext cx="2029147" cy="422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499"/>
              </a:lnSpc>
            </a:pPr>
            <a:r>
              <a:rPr lang="en-US" sz="2800" dirty="0">
                <a:solidFill>
                  <a:srgbClr val="504C44"/>
                </a:solidFill>
                <a:latin typeface="Inter Bold"/>
              </a:rPr>
              <a:t>2023-24</a:t>
            </a:r>
          </a:p>
        </p:txBody>
      </p:sp>
      <p:sp>
        <p:nvSpPr>
          <p:cNvPr id="29" name="TextBox 5">
            <a:extLst>
              <a:ext uri="{FF2B5EF4-FFF2-40B4-BE49-F238E27FC236}">
                <a16:creationId xmlns:a16="http://schemas.microsoft.com/office/drawing/2014/main" id="{A965D69F-D2AC-C1F1-340D-C0285E6A5C16}"/>
              </a:ext>
            </a:extLst>
          </p:cNvPr>
          <p:cNvSpPr txBox="1"/>
          <p:nvPr/>
        </p:nvSpPr>
        <p:spPr>
          <a:xfrm>
            <a:off x="843346" y="7240802"/>
            <a:ext cx="2029147" cy="422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499"/>
              </a:lnSpc>
            </a:pPr>
            <a:r>
              <a:rPr lang="en-US" sz="2800" dirty="0">
                <a:solidFill>
                  <a:srgbClr val="504C44"/>
                </a:solidFill>
                <a:latin typeface="Inter Bold"/>
              </a:rPr>
              <a:t>2024-25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4AFD8398-A3DB-E402-CF46-36F9161B32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3436" y="3019008"/>
            <a:ext cx="2112601" cy="676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Arimaa Nokku UGC CARE Listed Journal-Home">
            <a:extLst>
              <a:ext uri="{FF2B5EF4-FFF2-40B4-BE49-F238E27FC236}">
                <a16:creationId xmlns:a16="http://schemas.microsoft.com/office/drawing/2014/main" id="{CA938E10-9DD8-3114-E4C9-3733E6E646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5316" y="2644061"/>
            <a:ext cx="1127839" cy="1127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Springer Logo PNG Transparent &amp; SVG Vector - Freebie Supply">
            <a:extLst>
              <a:ext uri="{FF2B5EF4-FFF2-40B4-BE49-F238E27FC236}">
                <a16:creationId xmlns:a16="http://schemas.microsoft.com/office/drawing/2014/main" id="{14B30797-67CD-407E-A284-4DFA69DF44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14480" y="3225478"/>
            <a:ext cx="2254119" cy="622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Aus Business Deans on X: &quot;Update: The ABDC will be releasing the 2019  Journal Quality Ranking List on Friday 6 December. This takes into account  the draft journal list feedback process being">
            <a:extLst>
              <a:ext uri="{FF2B5EF4-FFF2-40B4-BE49-F238E27FC236}">
                <a16:creationId xmlns:a16="http://schemas.microsoft.com/office/drawing/2014/main" id="{309CD9F5-38EB-EE34-C398-A7FFE72F5C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5274" y="2525850"/>
            <a:ext cx="1599570" cy="788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FD31657E-6D2D-B0E6-6D9E-584E38CADE8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851864" y="2736834"/>
            <a:ext cx="882666" cy="882666"/>
          </a:xfrm>
          <a:prstGeom prst="rect">
            <a:avLst/>
          </a:prstGeom>
        </p:spPr>
      </p:pic>
      <p:sp>
        <p:nvSpPr>
          <p:cNvPr id="47" name="TextBox 5">
            <a:extLst>
              <a:ext uri="{FF2B5EF4-FFF2-40B4-BE49-F238E27FC236}">
                <a16:creationId xmlns:a16="http://schemas.microsoft.com/office/drawing/2014/main" id="{592A4F96-5B9C-B959-6D88-9149524D8750}"/>
              </a:ext>
            </a:extLst>
          </p:cNvPr>
          <p:cNvSpPr txBox="1"/>
          <p:nvPr/>
        </p:nvSpPr>
        <p:spPr>
          <a:xfrm>
            <a:off x="4066853" y="5916241"/>
            <a:ext cx="2029147" cy="4844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499"/>
              </a:lnSpc>
            </a:pPr>
            <a:r>
              <a:rPr lang="en-US" sz="4900" dirty="0">
                <a:solidFill>
                  <a:schemeClr val="tx2">
                    <a:lumMod val="60000"/>
                    <a:lumOff val="40000"/>
                  </a:schemeClr>
                </a:solidFill>
                <a:latin typeface="Inter Bold"/>
              </a:rPr>
              <a:t>5</a:t>
            </a:r>
          </a:p>
        </p:txBody>
      </p:sp>
      <p:sp>
        <p:nvSpPr>
          <p:cNvPr id="50" name="TextBox 5">
            <a:extLst>
              <a:ext uri="{FF2B5EF4-FFF2-40B4-BE49-F238E27FC236}">
                <a16:creationId xmlns:a16="http://schemas.microsoft.com/office/drawing/2014/main" id="{46217286-EC0E-542E-DF63-2BE60ED79A42}"/>
              </a:ext>
            </a:extLst>
          </p:cNvPr>
          <p:cNvSpPr txBox="1"/>
          <p:nvPr/>
        </p:nvSpPr>
        <p:spPr>
          <a:xfrm>
            <a:off x="11758848" y="5925635"/>
            <a:ext cx="2029147" cy="4844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499"/>
              </a:lnSpc>
            </a:pPr>
            <a:r>
              <a:rPr lang="en-US" sz="4900" dirty="0">
                <a:solidFill>
                  <a:schemeClr val="tx2">
                    <a:lumMod val="60000"/>
                    <a:lumOff val="40000"/>
                  </a:schemeClr>
                </a:solidFill>
                <a:latin typeface="Inter Bold"/>
              </a:rPr>
              <a:t>27</a:t>
            </a:r>
          </a:p>
        </p:txBody>
      </p:sp>
      <p:sp>
        <p:nvSpPr>
          <p:cNvPr id="52" name="TextBox 5">
            <a:extLst>
              <a:ext uri="{FF2B5EF4-FFF2-40B4-BE49-F238E27FC236}">
                <a16:creationId xmlns:a16="http://schemas.microsoft.com/office/drawing/2014/main" id="{8E2C1D09-9648-A220-F29F-3265F36B62A9}"/>
              </a:ext>
            </a:extLst>
          </p:cNvPr>
          <p:cNvSpPr txBox="1"/>
          <p:nvPr/>
        </p:nvSpPr>
        <p:spPr>
          <a:xfrm>
            <a:off x="7431279" y="5916241"/>
            <a:ext cx="2029147" cy="4844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499"/>
              </a:lnSpc>
            </a:pPr>
            <a:r>
              <a:rPr lang="en-US" sz="4900" dirty="0">
                <a:solidFill>
                  <a:schemeClr val="tx2">
                    <a:lumMod val="60000"/>
                    <a:lumOff val="40000"/>
                  </a:schemeClr>
                </a:solidFill>
                <a:latin typeface="Inter Bold"/>
              </a:rPr>
              <a:t>4</a:t>
            </a:r>
          </a:p>
        </p:txBody>
      </p:sp>
      <p:sp>
        <p:nvSpPr>
          <p:cNvPr id="54" name="TextBox 5">
            <a:extLst>
              <a:ext uri="{FF2B5EF4-FFF2-40B4-BE49-F238E27FC236}">
                <a16:creationId xmlns:a16="http://schemas.microsoft.com/office/drawing/2014/main" id="{8FB2C850-6C2A-C7E6-806A-33C6B0E9E109}"/>
              </a:ext>
            </a:extLst>
          </p:cNvPr>
          <p:cNvSpPr txBox="1"/>
          <p:nvPr/>
        </p:nvSpPr>
        <p:spPr>
          <a:xfrm>
            <a:off x="15719956" y="5890553"/>
            <a:ext cx="2029147" cy="4844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499"/>
              </a:lnSpc>
            </a:pPr>
            <a:r>
              <a:rPr lang="en-US" sz="4900" dirty="0">
                <a:solidFill>
                  <a:schemeClr val="tx2">
                    <a:lumMod val="60000"/>
                    <a:lumOff val="40000"/>
                  </a:schemeClr>
                </a:solidFill>
                <a:latin typeface="Inter Bold"/>
              </a:rPr>
              <a:t>-</a:t>
            </a:r>
          </a:p>
        </p:txBody>
      </p:sp>
      <p:sp>
        <p:nvSpPr>
          <p:cNvPr id="56" name="TextBox 5">
            <a:extLst>
              <a:ext uri="{FF2B5EF4-FFF2-40B4-BE49-F238E27FC236}">
                <a16:creationId xmlns:a16="http://schemas.microsoft.com/office/drawing/2014/main" id="{D5355451-28F2-25FD-8EC3-CF19145AA180}"/>
              </a:ext>
            </a:extLst>
          </p:cNvPr>
          <p:cNvSpPr txBox="1"/>
          <p:nvPr/>
        </p:nvSpPr>
        <p:spPr>
          <a:xfrm>
            <a:off x="1452597" y="1579309"/>
            <a:ext cx="14656857" cy="69474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800"/>
              </a:lnSpc>
            </a:pPr>
            <a:r>
              <a:rPr lang="en-IN" sz="2200" dirty="0">
                <a:solidFill>
                  <a:srgbClr val="504C44"/>
                </a:solidFill>
                <a:latin typeface="Inter"/>
              </a:rPr>
              <a:t>Our faculty members have published various research articles in journals of repute with topics ranging from Ethics, Finance to Sustainability </a:t>
            </a:r>
            <a:endParaRPr lang="en-US" sz="2200" dirty="0">
              <a:solidFill>
                <a:srgbClr val="504C44"/>
              </a:solidFill>
              <a:latin typeface="Inter"/>
            </a:endParaRPr>
          </a:p>
        </p:txBody>
      </p:sp>
      <p:sp>
        <p:nvSpPr>
          <p:cNvPr id="59" name="TextBox 5">
            <a:extLst>
              <a:ext uri="{FF2B5EF4-FFF2-40B4-BE49-F238E27FC236}">
                <a16:creationId xmlns:a16="http://schemas.microsoft.com/office/drawing/2014/main" id="{6A0A8455-FD62-204E-DAA3-6704AF2051D3}"/>
              </a:ext>
            </a:extLst>
          </p:cNvPr>
          <p:cNvSpPr txBox="1"/>
          <p:nvPr/>
        </p:nvSpPr>
        <p:spPr>
          <a:xfrm>
            <a:off x="957600" y="4251777"/>
            <a:ext cx="2029147" cy="422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499"/>
              </a:lnSpc>
            </a:pPr>
            <a:r>
              <a:rPr lang="en-US" sz="2800" dirty="0">
                <a:solidFill>
                  <a:srgbClr val="504C44"/>
                </a:solidFill>
                <a:latin typeface="Inter Bold"/>
              </a:rPr>
              <a:t>Till Date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5CD97E9-B6AA-EFDE-B792-AA041ED675A7}"/>
              </a:ext>
            </a:extLst>
          </p:cNvPr>
          <p:cNvSpPr txBox="1"/>
          <p:nvPr/>
        </p:nvSpPr>
        <p:spPr>
          <a:xfrm>
            <a:off x="4119851" y="7510677"/>
            <a:ext cx="1239199" cy="4844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>
            <a:defPPr>
              <a:defRPr lang="en-US"/>
            </a:defPPr>
            <a:lvl1pPr>
              <a:lnSpc>
                <a:spcPts val="3499"/>
              </a:lnSpc>
              <a:defRPr sz="4900">
                <a:solidFill>
                  <a:schemeClr val="tx2">
                    <a:lumMod val="60000"/>
                    <a:lumOff val="40000"/>
                  </a:schemeClr>
                </a:solidFill>
                <a:latin typeface="Inter Bold"/>
              </a:defRPr>
            </a:lvl1pPr>
          </a:lstStyle>
          <a:p>
            <a:r>
              <a:rPr lang="en-US" dirty="0"/>
              <a:t>1</a:t>
            </a:r>
            <a:endParaRPr lang="en-IN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86CE2E8-9583-17C8-4568-79346991CA13}"/>
              </a:ext>
            </a:extLst>
          </p:cNvPr>
          <p:cNvSpPr txBox="1"/>
          <p:nvPr/>
        </p:nvSpPr>
        <p:spPr>
          <a:xfrm>
            <a:off x="7422899" y="7597039"/>
            <a:ext cx="1304346" cy="4844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>
            <a:defPPr>
              <a:defRPr lang="en-US"/>
            </a:defPPr>
            <a:lvl1pPr>
              <a:lnSpc>
                <a:spcPts val="3499"/>
              </a:lnSpc>
              <a:defRPr sz="4900">
                <a:solidFill>
                  <a:schemeClr val="tx2">
                    <a:lumMod val="60000"/>
                    <a:lumOff val="40000"/>
                  </a:schemeClr>
                </a:solidFill>
                <a:latin typeface="Inter Bold"/>
              </a:defRPr>
            </a:lvl1pPr>
          </a:lstStyle>
          <a:p>
            <a:r>
              <a:rPr lang="en-US" dirty="0"/>
              <a:t>6</a:t>
            </a:r>
            <a:endParaRPr lang="en-IN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1C3415B-A679-0E57-F9F2-EF9CD572DEA0}"/>
              </a:ext>
            </a:extLst>
          </p:cNvPr>
          <p:cNvSpPr txBox="1"/>
          <p:nvPr/>
        </p:nvSpPr>
        <p:spPr>
          <a:xfrm>
            <a:off x="11882889" y="7587514"/>
            <a:ext cx="1217879" cy="4844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>
            <a:defPPr>
              <a:defRPr lang="en-US"/>
            </a:defPPr>
            <a:lvl1pPr>
              <a:lnSpc>
                <a:spcPts val="3499"/>
              </a:lnSpc>
              <a:defRPr sz="4900">
                <a:solidFill>
                  <a:schemeClr val="tx2">
                    <a:lumMod val="60000"/>
                    <a:lumOff val="40000"/>
                  </a:schemeClr>
                </a:solidFill>
                <a:latin typeface="Inter Bold"/>
              </a:defRPr>
            </a:lvl1pPr>
          </a:lstStyle>
          <a:p>
            <a:r>
              <a:rPr lang="en-US" dirty="0"/>
              <a:t>6</a:t>
            </a:r>
            <a:endParaRPr lang="en-IN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653C5D1-6A6A-5346-0C3D-CEE924D3D584}"/>
              </a:ext>
            </a:extLst>
          </p:cNvPr>
          <p:cNvSpPr txBox="1"/>
          <p:nvPr/>
        </p:nvSpPr>
        <p:spPr>
          <a:xfrm>
            <a:off x="15640831" y="7509700"/>
            <a:ext cx="689677" cy="4844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>
            <a:defPPr>
              <a:defRPr lang="en-US"/>
            </a:defPPr>
            <a:lvl1pPr>
              <a:lnSpc>
                <a:spcPts val="3499"/>
              </a:lnSpc>
              <a:defRPr sz="4900">
                <a:solidFill>
                  <a:schemeClr val="tx2">
                    <a:lumMod val="60000"/>
                    <a:lumOff val="40000"/>
                  </a:schemeClr>
                </a:solidFill>
                <a:latin typeface="Inter Bold"/>
              </a:defRPr>
            </a:lvl1pPr>
          </a:lstStyle>
          <a:p>
            <a:r>
              <a:rPr lang="en-US" dirty="0"/>
              <a:t>-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4200995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684732" y="647700"/>
            <a:ext cx="5642586" cy="6449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>
              <a:lnSpc>
                <a:spcPts val="5599"/>
              </a:lnSpc>
              <a:defRPr sz="3999" spc="-150">
                <a:solidFill>
                  <a:srgbClr val="504C4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en-US" dirty="0"/>
              <a:t>E-content &amp; Books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4957788" y="4925147"/>
            <a:ext cx="2029147" cy="8699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499"/>
              </a:lnSpc>
            </a:pPr>
            <a:r>
              <a:rPr lang="en-US" sz="2800" dirty="0">
                <a:solidFill>
                  <a:srgbClr val="504C44"/>
                </a:solidFill>
                <a:latin typeface="Inter Bold"/>
              </a:rPr>
              <a:t>Edited Chapters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8486453" y="4961091"/>
            <a:ext cx="2029147" cy="4210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499"/>
              </a:lnSpc>
            </a:pPr>
            <a:r>
              <a:rPr lang="en-US" sz="2800" dirty="0">
                <a:solidFill>
                  <a:srgbClr val="504C44"/>
                </a:solidFill>
                <a:latin typeface="Inter Bold"/>
              </a:rPr>
              <a:t>Books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1609539" y="4966663"/>
            <a:ext cx="4428760" cy="4210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499"/>
              </a:lnSpc>
            </a:pPr>
            <a:r>
              <a:rPr lang="en-US" sz="2800" dirty="0">
                <a:solidFill>
                  <a:srgbClr val="504C44"/>
                </a:solidFill>
                <a:latin typeface="Inter Bold"/>
              </a:rPr>
              <a:t>Patents</a:t>
            </a:r>
          </a:p>
        </p:txBody>
      </p:sp>
      <p:sp>
        <p:nvSpPr>
          <p:cNvPr id="14" name="TextBox 5">
            <a:extLst>
              <a:ext uri="{FF2B5EF4-FFF2-40B4-BE49-F238E27FC236}">
                <a16:creationId xmlns:a16="http://schemas.microsoft.com/office/drawing/2014/main" id="{CF97FD92-4C2F-3EA1-1FA1-3CBF9DE74DF7}"/>
              </a:ext>
            </a:extLst>
          </p:cNvPr>
          <p:cNvSpPr txBox="1"/>
          <p:nvPr/>
        </p:nvSpPr>
        <p:spPr>
          <a:xfrm>
            <a:off x="5217801" y="4351945"/>
            <a:ext cx="2029147" cy="4844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499"/>
              </a:lnSpc>
            </a:pPr>
            <a:r>
              <a:rPr lang="en-US" sz="4900" dirty="0">
                <a:solidFill>
                  <a:schemeClr val="tx2">
                    <a:lumMod val="60000"/>
                    <a:lumOff val="40000"/>
                  </a:schemeClr>
                </a:solidFill>
                <a:latin typeface="Inter Bold"/>
              </a:rPr>
              <a:t>38</a:t>
            </a:r>
          </a:p>
        </p:txBody>
      </p:sp>
      <p:sp>
        <p:nvSpPr>
          <p:cNvPr id="15" name="TextBox 5">
            <a:extLst>
              <a:ext uri="{FF2B5EF4-FFF2-40B4-BE49-F238E27FC236}">
                <a16:creationId xmlns:a16="http://schemas.microsoft.com/office/drawing/2014/main" id="{D4C08D63-4336-8438-5FC8-E4D3520EB477}"/>
              </a:ext>
            </a:extLst>
          </p:cNvPr>
          <p:cNvSpPr txBox="1"/>
          <p:nvPr/>
        </p:nvSpPr>
        <p:spPr>
          <a:xfrm>
            <a:off x="8638853" y="4354272"/>
            <a:ext cx="2029147" cy="4844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499"/>
              </a:lnSpc>
            </a:pPr>
            <a:r>
              <a:rPr lang="en-US" sz="4900" dirty="0">
                <a:solidFill>
                  <a:schemeClr val="tx2">
                    <a:lumMod val="60000"/>
                    <a:lumOff val="40000"/>
                  </a:schemeClr>
                </a:solidFill>
                <a:latin typeface="Inter Bold"/>
              </a:rPr>
              <a:t>44</a:t>
            </a:r>
          </a:p>
        </p:txBody>
      </p:sp>
      <p:sp>
        <p:nvSpPr>
          <p:cNvPr id="16" name="TextBox 5">
            <a:extLst>
              <a:ext uri="{FF2B5EF4-FFF2-40B4-BE49-F238E27FC236}">
                <a16:creationId xmlns:a16="http://schemas.microsoft.com/office/drawing/2014/main" id="{29B8E916-C23B-39BC-77BE-E8A452156C14}"/>
              </a:ext>
            </a:extLst>
          </p:cNvPr>
          <p:cNvSpPr txBox="1"/>
          <p:nvPr/>
        </p:nvSpPr>
        <p:spPr>
          <a:xfrm>
            <a:off x="12087126" y="4440719"/>
            <a:ext cx="2029147" cy="4844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499"/>
              </a:lnSpc>
            </a:pPr>
            <a:r>
              <a:rPr lang="en-US" sz="4900" dirty="0">
                <a:solidFill>
                  <a:schemeClr val="tx2">
                    <a:lumMod val="60000"/>
                    <a:lumOff val="40000"/>
                  </a:schemeClr>
                </a:solidFill>
                <a:latin typeface="Inter Bold"/>
              </a:rPr>
              <a:t>1</a:t>
            </a:r>
          </a:p>
        </p:txBody>
      </p:sp>
      <p:pic>
        <p:nvPicPr>
          <p:cNvPr id="23" name="Picture 2" descr="Login | SmartProf Bharati">
            <a:extLst>
              <a:ext uri="{FF2B5EF4-FFF2-40B4-BE49-F238E27FC236}">
                <a16:creationId xmlns:a16="http://schemas.microsoft.com/office/drawing/2014/main" id="{F2365E76-2B30-A0BE-BFD4-A639A76E22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59200" y="342900"/>
            <a:ext cx="1571905" cy="964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7">
            <a:extLst>
              <a:ext uri="{FF2B5EF4-FFF2-40B4-BE49-F238E27FC236}">
                <a16:creationId xmlns:a16="http://schemas.microsoft.com/office/drawing/2014/main" id="{4831ED34-058D-9A87-E36B-C174454C8A5A}"/>
              </a:ext>
            </a:extLst>
          </p:cNvPr>
          <p:cNvSpPr txBox="1"/>
          <p:nvPr/>
        </p:nvSpPr>
        <p:spPr>
          <a:xfrm>
            <a:off x="14424027" y="4932816"/>
            <a:ext cx="3228544" cy="8699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499"/>
              </a:lnSpc>
            </a:pPr>
            <a:r>
              <a:rPr lang="en-US" sz="2800" dirty="0">
                <a:solidFill>
                  <a:srgbClr val="504C44"/>
                </a:solidFill>
                <a:latin typeface="Inter Bold"/>
              </a:rPr>
              <a:t>Research Papers in Books</a:t>
            </a:r>
          </a:p>
        </p:txBody>
      </p:sp>
      <p:sp>
        <p:nvSpPr>
          <p:cNvPr id="9" name="TextBox 5">
            <a:extLst>
              <a:ext uri="{FF2B5EF4-FFF2-40B4-BE49-F238E27FC236}">
                <a16:creationId xmlns:a16="http://schemas.microsoft.com/office/drawing/2014/main" id="{D2351553-B30C-C994-CBEB-4AF61DE35DE7}"/>
              </a:ext>
            </a:extLst>
          </p:cNvPr>
          <p:cNvSpPr txBox="1"/>
          <p:nvPr/>
        </p:nvSpPr>
        <p:spPr>
          <a:xfrm>
            <a:off x="15370242" y="4348264"/>
            <a:ext cx="2029147" cy="4844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499"/>
              </a:lnSpc>
            </a:pPr>
            <a:r>
              <a:rPr lang="en-US" sz="4900" dirty="0">
                <a:solidFill>
                  <a:schemeClr val="tx2">
                    <a:lumMod val="60000"/>
                    <a:lumOff val="40000"/>
                  </a:schemeClr>
                </a:solidFill>
                <a:latin typeface="Inter Bold"/>
              </a:rPr>
              <a:t>6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042559F3-F59F-4F11-A215-F0714479B284}"/>
              </a:ext>
            </a:extLst>
          </p:cNvPr>
          <p:cNvCxnSpPr>
            <a:cxnSpLocks/>
          </p:cNvCxnSpPr>
          <p:nvPr/>
        </p:nvCxnSpPr>
        <p:spPr>
          <a:xfrm>
            <a:off x="3824024" y="1638300"/>
            <a:ext cx="0" cy="4393422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5">
            <a:extLst>
              <a:ext uri="{FF2B5EF4-FFF2-40B4-BE49-F238E27FC236}">
                <a16:creationId xmlns:a16="http://schemas.microsoft.com/office/drawing/2014/main" id="{67F543F6-80F6-9204-63C2-0083BEC895D2}"/>
              </a:ext>
            </a:extLst>
          </p:cNvPr>
          <p:cNvSpPr txBox="1"/>
          <p:nvPr/>
        </p:nvSpPr>
        <p:spPr>
          <a:xfrm>
            <a:off x="2089649" y="4299243"/>
            <a:ext cx="2029147" cy="4210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499"/>
              </a:lnSpc>
            </a:pPr>
            <a:r>
              <a:rPr lang="en-US" sz="2800" dirty="0">
                <a:solidFill>
                  <a:srgbClr val="504C44"/>
                </a:solidFill>
                <a:latin typeface="Inter Bold"/>
              </a:rPr>
              <a:t>Till date</a:t>
            </a:r>
          </a:p>
        </p:txBody>
      </p:sp>
      <p:pic>
        <p:nvPicPr>
          <p:cNvPr id="5122" name="Picture 2" descr="Urbanbae : Personal Financial And Planning For B.com (hons) And B.com  Students By Rajni (2023)">
            <a:extLst>
              <a:ext uri="{FF2B5EF4-FFF2-40B4-BE49-F238E27FC236}">
                <a16:creationId xmlns:a16="http://schemas.microsoft.com/office/drawing/2014/main" id="{CC1D1B87-278E-E480-8C7A-BEF287BD43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45"/>
          <a:stretch/>
        </p:blipFill>
        <p:spPr bwMode="auto">
          <a:xfrm>
            <a:off x="4242796" y="6640646"/>
            <a:ext cx="2237460" cy="2922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Euro in Economic Monetary Union Crisis To Cohesion- A Decade Long Overview">
            <a:extLst>
              <a:ext uri="{FF2B5EF4-FFF2-40B4-BE49-F238E27FC236}">
                <a16:creationId xmlns:a16="http://schemas.microsoft.com/office/drawing/2014/main" id="{4BA2123B-BA87-7215-20E3-F41078656A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2233" y="6610286"/>
            <a:ext cx="1971195" cy="2922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Teacher Education: Technology, Skills and Practices: Buy Teacher Education:  Technology, Skills and Practices by Dr. Poonam, Dr. Reena Uniyal Tiwari, ...">
            <a:extLst>
              <a:ext uri="{FF2B5EF4-FFF2-40B4-BE49-F238E27FC236}">
                <a16:creationId xmlns:a16="http://schemas.microsoft.com/office/drawing/2014/main" id="{534AA44E-B140-5296-2BA9-0EECF92C4C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6004" y="6572272"/>
            <a:ext cx="1978960" cy="2998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FD7F9D5-8457-702C-2793-37007621A53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7090" y="4054941"/>
            <a:ext cx="777751" cy="777751"/>
          </a:xfrm>
          <a:prstGeom prst="rect">
            <a:avLst/>
          </a:prstGeom>
        </p:spPr>
      </p:pic>
      <p:pic>
        <p:nvPicPr>
          <p:cNvPr id="5128" name="Picture 8" descr="Efficiency of Indian Stock Market">
            <a:extLst>
              <a:ext uri="{FF2B5EF4-FFF2-40B4-BE49-F238E27FC236}">
                <a16:creationId xmlns:a16="http://schemas.microsoft.com/office/drawing/2014/main" id="{5D3CF39B-56D5-9520-4C63-4BC84F9223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9000" y="6572272"/>
            <a:ext cx="2361281" cy="3472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CCA7DE3C-0923-BFA0-8F35-F2AD61858DF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402719" y="6438900"/>
            <a:ext cx="2361281" cy="3325748"/>
          </a:xfrm>
          <a:prstGeom prst="rect">
            <a:avLst/>
          </a:prstGeom>
        </p:spPr>
      </p:pic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AFCFAED3-47D5-1DE5-CCD7-320F984184FE}"/>
              </a:ext>
            </a:extLst>
          </p:cNvPr>
          <p:cNvCxnSpPr>
            <a:cxnSpLocks/>
          </p:cNvCxnSpPr>
          <p:nvPr/>
        </p:nvCxnSpPr>
        <p:spPr>
          <a:xfrm>
            <a:off x="389895" y="3694149"/>
            <a:ext cx="16891833" cy="7596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Picture 36">
            <a:extLst>
              <a:ext uri="{FF2B5EF4-FFF2-40B4-BE49-F238E27FC236}">
                <a16:creationId xmlns:a16="http://schemas.microsoft.com/office/drawing/2014/main" id="{8F9063BD-DAD4-16E8-EA7A-7F9544030E0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38200" y="2071388"/>
            <a:ext cx="1093627" cy="1093627"/>
          </a:xfrm>
          <a:prstGeom prst="rect">
            <a:avLst/>
          </a:prstGeom>
        </p:spPr>
      </p:pic>
      <p:sp>
        <p:nvSpPr>
          <p:cNvPr id="41" name="TextBox 5">
            <a:extLst>
              <a:ext uri="{FF2B5EF4-FFF2-40B4-BE49-F238E27FC236}">
                <a16:creationId xmlns:a16="http://schemas.microsoft.com/office/drawing/2014/main" id="{2CCE35CE-CA7D-D300-AB73-BC135382FD1C}"/>
              </a:ext>
            </a:extLst>
          </p:cNvPr>
          <p:cNvSpPr txBox="1"/>
          <p:nvPr/>
        </p:nvSpPr>
        <p:spPr>
          <a:xfrm>
            <a:off x="2089648" y="2497595"/>
            <a:ext cx="2029147" cy="4210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499"/>
              </a:lnSpc>
            </a:pPr>
            <a:r>
              <a:rPr lang="en-US" sz="2800" dirty="0">
                <a:solidFill>
                  <a:srgbClr val="504C44"/>
                </a:solidFill>
                <a:latin typeface="Inter Bold"/>
              </a:rPr>
              <a:t>Till date</a:t>
            </a:r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5ADB4E92-A366-E146-FE34-DBA51DDFDD91}"/>
              </a:ext>
            </a:extLst>
          </p:cNvPr>
          <p:cNvCxnSpPr>
            <a:cxnSpLocks/>
          </p:cNvCxnSpPr>
          <p:nvPr/>
        </p:nvCxnSpPr>
        <p:spPr>
          <a:xfrm>
            <a:off x="7247400" y="1638300"/>
            <a:ext cx="0" cy="4393422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43F3B16E-8954-0B4E-7895-58B5C543C4C5}"/>
              </a:ext>
            </a:extLst>
          </p:cNvPr>
          <p:cNvCxnSpPr>
            <a:cxnSpLocks/>
          </p:cNvCxnSpPr>
          <p:nvPr/>
        </p:nvCxnSpPr>
        <p:spPr>
          <a:xfrm>
            <a:off x="10766474" y="1638300"/>
            <a:ext cx="0" cy="4393422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49DE2925-FF51-3235-42C0-27A78A2726CC}"/>
              </a:ext>
            </a:extLst>
          </p:cNvPr>
          <p:cNvCxnSpPr>
            <a:cxnSpLocks/>
          </p:cNvCxnSpPr>
          <p:nvPr/>
        </p:nvCxnSpPr>
        <p:spPr>
          <a:xfrm>
            <a:off x="13842571" y="1600412"/>
            <a:ext cx="0" cy="4393422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5">
            <a:extLst>
              <a:ext uri="{FF2B5EF4-FFF2-40B4-BE49-F238E27FC236}">
                <a16:creationId xmlns:a16="http://schemas.microsoft.com/office/drawing/2014/main" id="{4283CB56-9107-3626-F853-E764054F596F}"/>
              </a:ext>
            </a:extLst>
          </p:cNvPr>
          <p:cNvSpPr txBox="1"/>
          <p:nvPr/>
        </p:nvSpPr>
        <p:spPr>
          <a:xfrm>
            <a:off x="4205235" y="2634726"/>
            <a:ext cx="2805534" cy="8699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499"/>
              </a:lnSpc>
            </a:pPr>
            <a:r>
              <a:rPr lang="en-US" sz="2800" dirty="0">
                <a:solidFill>
                  <a:srgbClr val="504C44"/>
                </a:solidFill>
                <a:latin typeface="Inter Bold"/>
              </a:rPr>
              <a:t>E-PG-</a:t>
            </a:r>
            <a:r>
              <a:rPr lang="en-US" sz="2800" dirty="0" err="1">
                <a:solidFill>
                  <a:srgbClr val="504C44"/>
                </a:solidFill>
                <a:latin typeface="Inter Bold"/>
              </a:rPr>
              <a:t>Pathshala</a:t>
            </a:r>
            <a:r>
              <a:rPr lang="en-US" sz="2800" dirty="0">
                <a:solidFill>
                  <a:srgbClr val="504C44"/>
                </a:solidFill>
                <a:latin typeface="Inter Bold"/>
              </a:rPr>
              <a:t> Modules</a:t>
            </a:r>
          </a:p>
        </p:txBody>
      </p:sp>
      <p:sp>
        <p:nvSpPr>
          <p:cNvPr id="55" name="TextBox 5">
            <a:extLst>
              <a:ext uri="{FF2B5EF4-FFF2-40B4-BE49-F238E27FC236}">
                <a16:creationId xmlns:a16="http://schemas.microsoft.com/office/drawing/2014/main" id="{403C2F21-6550-FAB7-D316-3821812080BE}"/>
              </a:ext>
            </a:extLst>
          </p:cNvPr>
          <p:cNvSpPr txBox="1"/>
          <p:nvPr/>
        </p:nvSpPr>
        <p:spPr>
          <a:xfrm>
            <a:off x="5223290" y="1936341"/>
            <a:ext cx="2029147" cy="4844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499"/>
              </a:lnSpc>
            </a:pPr>
            <a:r>
              <a:rPr lang="en-US" sz="4900" dirty="0">
                <a:solidFill>
                  <a:schemeClr val="tx2">
                    <a:lumMod val="60000"/>
                    <a:lumOff val="40000"/>
                  </a:schemeClr>
                </a:solidFill>
                <a:latin typeface="Inter Bold"/>
              </a:rPr>
              <a:t>30</a:t>
            </a:r>
          </a:p>
        </p:txBody>
      </p:sp>
      <p:sp>
        <p:nvSpPr>
          <p:cNvPr id="57" name="TextBox 5">
            <a:extLst>
              <a:ext uri="{FF2B5EF4-FFF2-40B4-BE49-F238E27FC236}">
                <a16:creationId xmlns:a16="http://schemas.microsoft.com/office/drawing/2014/main" id="{BEF23975-1FB2-6E19-358D-A7E03B9AF44A}"/>
              </a:ext>
            </a:extLst>
          </p:cNvPr>
          <p:cNvSpPr txBox="1"/>
          <p:nvPr/>
        </p:nvSpPr>
        <p:spPr>
          <a:xfrm>
            <a:off x="8222996" y="2634562"/>
            <a:ext cx="2029147" cy="8699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499"/>
              </a:lnSpc>
            </a:pPr>
            <a:r>
              <a:rPr lang="en-US" sz="2800" dirty="0" err="1">
                <a:solidFill>
                  <a:srgbClr val="504C44"/>
                </a:solidFill>
                <a:latin typeface="Inter Bold"/>
              </a:rPr>
              <a:t>Youtube</a:t>
            </a:r>
            <a:endParaRPr lang="en-US" sz="2800" dirty="0">
              <a:solidFill>
                <a:srgbClr val="504C44"/>
              </a:solidFill>
              <a:latin typeface="Inter Bold"/>
            </a:endParaRPr>
          </a:p>
          <a:p>
            <a:pPr>
              <a:lnSpc>
                <a:spcPts val="3499"/>
              </a:lnSpc>
            </a:pPr>
            <a:r>
              <a:rPr lang="en-US" sz="2800" dirty="0">
                <a:solidFill>
                  <a:srgbClr val="504C44"/>
                </a:solidFill>
                <a:latin typeface="Inter Bold"/>
              </a:rPr>
              <a:t>Lectures</a:t>
            </a:r>
          </a:p>
        </p:txBody>
      </p:sp>
      <p:sp>
        <p:nvSpPr>
          <p:cNvPr id="58" name="TextBox 5">
            <a:extLst>
              <a:ext uri="{FF2B5EF4-FFF2-40B4-BE49-F238E27FC236}">
                <a16:creationId xmlns:a16="http://schemas.microsoft.com/office/drawing/2014/main" id="{4B3D15EC-67DF-A8AE-9484-90C1F3611FE5}"/>
              </a:ext>
            </a:extLst>
          </p:cNvPr>
          <p:cNvSpPr txBox="1"/>
          <p:nvPr/>
        </p:nvSpPr>
        <p:spPr>
          <a:xfrm>
            <a:off x="8547320" y="1936341"/>
            <a:ext cx="2029147" cy="4844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499"/>
              </a:lnSpc>
            </a:pPr>
            <a:r>
              <a:rPr lang="en-US" sz="4900" dirty="0">
                <a:solidFill>
                  <a:schemeClr val="tx2">
                    <a:lumMod val="60000"/>
                    <a:lumOff val="40000"/>
                  </a:schemeClr>
                </a:solidFill>
                <a:latin typeface="Inter Bold"/>
              </a:rPr>
              <a:t>40+</a:t>
            </a:r>
          </a:p>
        </p:txBody>
      </p:sp>
      <p:sp>
        <p:nvSpPr>
          <p:cNvPr id="59" name="TextBox 5">
            <a:extLst>
              <a:ext uri="{FF2B5EF4-FFF2-40B4-BE49-F238E27FC236}">
                <a16:creationId xmlns:a16="http://schemas.microsoft.com/office/drawing/2014/main" id="{4EDC9E62-5AE8-D9EF-B059-7E2229163922}"/>
              </a:ext>
            </a:extLst>
          </p:cNvPr>
          <p:cNvSpPr txBox="1"/>
          <p:nvPr/>
        </p:nvSpPr>
        <p:spPr>
          <a:xfrm>
            <a:off x="11556571" y="2628900"/>
            <a:ext cx="2029147" cy="8699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499"/>
              </a:lnSpc>
            </a:pPr>
            <a:r>
              <a:rPr lang="en-US" sz="2800" dirty="0">
                <a:solidFill>
                  <a:srgbClr val="504C44"/>
                </a:solidFill>
                <a:latin typeface="Inter Bold"/>
              </a:rPr>
              <a:t>E-learning Modules</a:t>
            </a:r>
          </a:p>
        </p:txBody>
      </p:sp>
      <p:sp>
        <p:nvSpPr>
          <p:cNvPr id="60" name="TextBox 5">
            <a:extLst>
              <a:ext uri="{FF2B5EF4-FFF2-40B4-BE49-F238E27FC236}">
                <a16:creationId xmlns:a16="http://schemas.microsoft.com/office/drawing/2014/main" id="{D5D3F380-A9B6-6A88-0E0F-D40861DF652C}"/>
              </a:ext>
            </a:extLst>
          </p:cNvPr>
          <p:cNvSpPr txBox="1"/>
          <p:nvPr/>
        </p:nvSpPr>
        <p:spPr>
          <a:xfrm>
            <a:off x="11861131" y="2013167"/>
            <a:ext cx="2029147" cy="4844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499"/>
              </a:lnSpc>
            </a:pPr>
            <a:r>
              <a:rPr lang="en-US" sz="4900" dirty="0">
                <a:solidFill>
                  <a:schemeClr val="tx2">
                    <a:lumMod val="60000"/>
                    <a:lumOff val="40000"/>
                  </a:schemeClr>
                </a:solidFill>
                <a:latin typeface="Inter Bold"/>
              </a:rPr>
              <a:t>50+</a:t>
            </a:r>
          </a:p>
        </p:txBody>
      </p:sp>
      <p:sp>
        <p:nvSpPr>
          <p:cNvPr id="61" name="TextBox 5">
            <a:extLst>
              <a:ext uri="{FF2B5EF4-FFF2-40B4-BE49-F238E27FC236}">
                <a16:creationId xmlns:a16="http://schemas.microsoft.com/office/drawing/2014/main" id="{322BA1B1-C613-EF47-7F90-D68F3319F084}"/>
              </a:ext>
            </a:extLst>
          </p:cNvPr>
          <p:cNvSpPr txBox="1"/>
          <p:nvPr/>
        </p:nvSpPr>
        <p:spPr>
          <a:xfrm>
            <a:off x="14477548" y="2678030"/>
            <a:ext cx="2916970" cy="8699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499"/>
              </a:lnSpc>
            </a:pPr>
            <a:r>
              <a:rPr lang="en-US" sz="2800" dirty="0">
                <a:solidFill>
                  <a:srgbClr val="504C44"/>
                </a:solidFill>
                <a:latin typeface="Inter Bold"/>
              </a:rPr>
              <a:t>Modules on ILLL Website</a:t>
            </a:r>
          </a:p>
        </p:txBody>
      </p:sp>
      <p:sp>
        <p:nvSpPr>
          <p:cNvPr id="62" name="TextBox 5">
            <a:extLst>
              <a:ext uri="{FF2B5EF4-FFF2-40B4-BE49-F238E27FC236}">
                <a16:creationId xmlns:a16="http://schemas.microsoft.com/office/drawing/2014/main" id="{CA81044A-85CA-44FB-C50D-23C7A0DE5453}"/>
              </a:ext>
            </a:extLst>
          </p:cNvPr>
          <p:cNvSpPr txBox="1"/>
          <p:nvPr/>
        </p:nvSpPr>
        <p:spPr>
          <a:xfrm>
            <a:off x="15190197" y="2058442"/>
            <a:ext cx="2029147" cy="4844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499"/>
              </a:lnSpc>
            </a:pPr>
            <a:r>
              <a:rPr lang="en-US" sz="4900" dirty="0">
                <a:solidFill>
                  <a:schemeClr val="tx2">
                    <a:lumMod val="60000"/>
                    <a:lumOff val="40000"/>
                  </a:schemeClr>
                </a:solidFill>
                <a:latin typeface="Inter Bold"/>
              </a:rPr>
              <a:t>10+</a:t>
            </a:r>
          </a:p>
        </p:txBody>
      </p:sp>
    </p:spTree>
    <p:extLst>
      <p:ext uri="{BB962C8B-B14F-4D97-AF65-F5344CB8AC3E}">
        <p14:creationId xmlns:p14="http://schemas.microsoft.com/office/powerpoint/2010/main" val="19794296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2566B69-248E-BAB6-C3F3-E596005AEE25}"/>
              </a:ext>
            </a:extLst>
          </p:cNvPr>
          <p:cNvSpPr txBox="1"/>
          <p:nvPr/>
        </p:nvSpPr>
        <p:spPr>
          <a:xfrm>
            <a:off x="1362074" y="647700"/>
            <a:ext cx="11201400" cy="6449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>
              <a:lnSpc>
                <a:spcPts val="5599"/>
              </a:lnSpc>
              <a:defRPr sz="3999" spc="-150">
                <a:solidFill>
                  <a:srgbClr val="504C4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en-US" sz="3600" dirty="0"/>
              <a:t>Research Projects &amp; Other Achievements</a:t>
            </a:r>
            <a:endParaRPr lang="en-IN" sz="3600" dirty="0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A0508C64-7AFF-3EC0-038E-EFADAB1D2CD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85429887"/>
              </p:ext>
            </p:extLst>
          </p:nvPr>
        </p:nvGraphicFramePr>
        <p:xfrm>
          <a:off x="1362074" y="1499870"/>
          <a:ext cx="15473364" cy="813943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590800">
                  <a:extLst>
                    <a:ext uri="{9D8B030D-6E8A-4147-A177-3AD203B41FA5}">
                      <a16:colId xmlns:a16="http://schemas.microsoft.com/office/drawing/2014/main" val="2900756254"/>
                    </a:ext>
                  </a:extLst>
                </a:gridCol>
                <a:gridCol w="5267326">
                  <a:extLst>
                    <a:ext uri="{9D8B030D-6E8A-4147-A177-3AD203B41FA5}">
                      <a16:colId xmlns:a16="http://schemas.microsoft.com/office/drawing/2014/main" val="356973507"/>
                    </a:ext>
                  </a:extLst>
                </a:gridCol>
                <a:gridCol w="2971800">
                  <a:extLst>
                    <a:ext uri="{9D8B030D-6E8A-4147-A177-3AD203B41FA5}">
                      <a16:colId xmlns:a16="http://schemas.microsoft.com/office/drawing/2014/main" val="2230634880"/>
                    </a:ext>
                  </a:extLst>
                </a:gridCol>
                <a:gridCol w="4643438">
                  <a:extLst>
                    <a:ext uri="{9D8B030D-6E8A-4147-A177-3AD203B41FA5}">
                      <a16:colId xmlns:a16="http://schemas.microsoft.com/office/drawing/2014/main" val="19134154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 fontAlgn="t"/>
                      <a:r>
                        <a:rPr lang="en-IN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Name of Faculty</a:t>
                      </a:r>
                    </a:p>
                  </a:txBody>
                  <a:tcPr marL="6350" marR="6350" marT="635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Title</a:t>
                      </a:r>
                    </a:p>
                  </a:txBody>
                  <a:tcPr marL="6350" marR="6350" marT="635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Funding Agency</a:t>
                      </a:r>
                    </a:p>
                  </a:txBody>
                  <a:tcPr marL="6350" marR="6350" marT="635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IN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Funding Received</a:t>
                      </a:r>
                    </a:p>
                  </a:txBody>
                  <a:tcPr marL="6350" marR="6350" marT="6350" marB="0"/>
                </a:tc>
                <a:extLst>
                  <a:ext uri="{0D108BD9-81ED-4DB2-BD59-A6C34878D82A}">
                    <a16:rowId xmlns:a16="http://schemas.microsoft.com/office/drawing/2014/main" val="3208297629"/>
                  </a:ext>
                </a:extLst>
              </a:tr>
              <a:tr h="1270290">
                <a:tc>
                  <a:txBody>
                    <a:bodyPr/>
                    <a:lstStyle/>
                    <a:p>
                      <a:pPr algn="ctr" fontAlgn="ctr"/>
                      <a:r>
                        <a:rPr lang="en-IN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Prof. Mala Rani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Training for IKS Master Trainer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All expenses paid by UGC</a:t>
                      </a:r>
                    </a:p>
                    <a:p>
                      <a:pPr algn="ctr" fontAlgn="ctr"/>
                      <a:endParaRPr lang="en-IN" sz="2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TA &amp; Accommodation for three level training in Delhi, Bhopal &amp; Varanasi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620187140"/>
                  </a:ext>
                </a:extLst>
              </a:tr>
              <a:tr h="316200">
                <a:tc>
                  <a:txBody>
                    <a:bodyPr/>
                    <a:lstStyle/>
                    <a:p>
                      <a:pPr algn="ctr" fontAlgn="ctr"/>
                      <a:r>
                        <a:rPr lang="en-IN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Prof. Mala Rani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Traditional Food Crops &amp; Minor Grain Crops in Indigenous Communities: Pathways to Socio-economic Prosperity through Sustainable Development in North-East Region of India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ICSSR</a:t>
                      </a:r>
                    </a:p>
                    <a:p>
                      <a:pPr algn="ctr" fontAlgn="ctr"/>
                      <a:endParaRPr lang="en-IN" sz="2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Rs. 10,00,000</a:t>
                      </a:r>
                    </a:p>
                    <a:p>
                      <a:pPr algn="ctr" fontAlgn="ctr"/>
                      <a:endParaRPr lang="en-IN" sz="2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4266542300"/>
                  </a:ext>
                </a:extLst>
              </a:tr>
              <a:tr h="3162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Dr. Sonia Kaushik</a:t>
                      </a:r>
                      <a:endParaRPr lang="en-IN" sz="2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Lack of Awareness and Other Dissonance Behind the Low Uptake of The New Income Tax Regime in India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ICSSR</a:t>
                      </a:r>
                    </a:p>
                    <a:p>
                      <a:pPr algn="ctr" fontAlgn="ctr"/>
                      <a:endParaRPr lang="en-IN" sz="2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Rs. 2,00,000</a:t>
                      </a:r>
                      <a:endParaRPr lang="en-IN" sz="2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3810645002"/>
                  </a:ext>
                </a:extLst>
              </a:tr>
              <a:tr h="316200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Prof. Mala Rani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Society &amp; Sustainability for Vision Viksit Bharat @ 2047: Addressing Socio-Economic &amp; Environmental </a:t>
                      </a:r>
                      <a:r>
                        <a:rPr lang="en-US" sz="2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Challanges</a:t>
                      </a:r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in the North East Region of India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ICSSR</a:t>
                      </a:r>
                      <a:endParaRPr lang="en-IN" sz="2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Rs. 1,00,000</a:t>
                      </a:r>
                      <a:endParaRPr lang="en-IN" sz="2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331408533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091224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715D54F-11AE-DC7F-B6D8-4267F9C77CFF}"/>
              </a:ext>
            </a:extLst>
          </p:cNvPr>
          <p:cNvSpPr txBox="1"/>
          <p:nvPr/>
        </p:nvSpPr>
        <p:spPr>
          <a:xfrm>
            <a:off x="1524000" y="4007194"/>
            <a:ext cx="5562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pc="-150" dirty="0">
                <a:solidFill>
                  <a:srgbClr val="504C4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H-Index</a:t>
            </a:r>
            <a:endParaRPr lang="en-IN" sz="3200" spc="-150" dirty="0">
              <a:solidFill>
                <a:srgbClr val="504C4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2D316C74-E80F-03D6-B8DF-F067EDBCF77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16637827"/>
              </p:ext>
            </p:extLst>
          </p:nvPr>
        </p:nvGraphicFramePr>
        <p:xfrm>
          <a:off x="1514474" y="4582444"/>
          <a:ext cx="7748588" cy="55473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557588">
                  <a:extLst>
                    <a:ext uri="{9D8B030D-6E8A-4147-A177-3AD203B41FA5}">
                      <a16:colId xmlns:a16="http://schemas.microsoft.com/office/drawing/2014/main" val="980464124"/>
                    </a:ext>
                  </a:extLst>
                </a:gridCol>
                <a:gridCol w="4191000">
                  <a:extLst>
                    <a:ext uri="{9D8B030D-6E8A-4147-A177-3AD203B41FA5}">
                      <a16:colId xmlns:a16="http://schemas.microsoft.com/office/drawing/2014/main" val="125245314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Name of Faculty</a:t>
                      </a:r>
                      <a:endParaRPr lang="en-IN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H-Index</a:t>
                      </a:r>
                      <a:endParaRPr lang="en-IN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68460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Prof. Saloni Gupta</a:t>
                      </a:r>
                      <a:endParaRPr lang="en-IN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1(Scopus), 3(Google Scholar)</a:t>
                      </a:r>
                      <a:endParaRPr lang="en-IN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448979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Prof. Mala Rani</a:t>
                      </a:r>
                      <a:endParaRPr lang="en-IN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IN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419403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Prof. Anupama</a:t>
                      </a:r>
                      <a:endParaRPr lang="en-IN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IN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168933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Prof. Rajni</a:t>
                      </a:r>
                      <a:endParaRPr lang="en-IN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IN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6606174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l"/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Dr. Nishtha Bhushan</a:t>
                      </a:r>
                      <a:endParaRPr lang="en-IN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IN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46607218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l"/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Prof.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Harikishni</a:t>
                      </a:r>
                      <a:endParaRPr lang="en-IN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IN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344905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Dr. Sonia Kaushik</a:t>
                      </a:r>
                      <a:endParaRPr lang="en-IN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IN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388645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Dr. Kalpana Kataria</a:t>
                      </a:r>
                      <a:endParaRPr lang="en-IN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IN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757867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Dr. Arshi Zareen</a:t>
                      </a:r>
                      <a:endParaRPr lang="en-IN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IN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79169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Dr. Shilpi Sahi</a:t>
                      </a:r>
                      <a:endParaRPr lang="en-IN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IN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745789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Dr. Arif Hussain Haidary</a:t>
                      </a:r>
                      <a:endParaRPr lang="en-IN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IN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86386698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E6BE5FE3-4F60-04C9-424A-D9403DEF05CF}"/>
              </a:ext>
            </a:extLst>
          </p:cNvPr>
          <p:cNvSpPr txBox="1"/>
          <p:nvPr/>
        </p:nvSpPr>
        <p:spPr>
          <a:xfrm>
            <a:off x="1547812" y="342900"/>
            <a:ext cx="5791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pc="-150" dirty="0">
                <a:solidFill>
                  <a:srgbClr val="504C4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Best</a:t>
            </a:r>
            <a:r>
              <a:rPr lang="en-US" sz="1400" dirty="0"/>
              <a:t>  </a:t>
            </a:r>
            <a:r>
              <a:rPr lang="en-US" sz="3200" spc="-150" dirty="0">
                <a:solidFill>
                  <a:srgbClr val="504C4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Paper</a:t>
            </a:r>
            <a:r>
              <a:rPr lang="en-US" sz="1400" dirty="0"/>
              <a:t> </a:t>
            </a:r>
            <a:r>
              <a:rPr lang="en-US" sz="3200" spc="-150" dirty="0">
                <a:solidFill>
                  <a:srgbClr val="504C4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Awards</a:t>
            </a:r>
            <a:endParaRPr lang="en-IN" sz="3200" spc="-150" dirty="0">
              <a:solidFill>
                <a:srgbClr val="504C4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28F31736-532E-81B1-D2B2-7553DE38D6D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95597657"/>
              </p:ext>
            </p:extLst>
          </p:nvPr>
        </p:nvGraphicFramePr>
        <p:xfrm>
          <a:off x="1524000" y="974682"/>
          <a:ext cx="15240000" cy="28956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705100">
                  <a:extLst>
                    <a:ext uri="{9D8B030D-6E8A-4147-A177-3AD203B41FA5}">
                      <a16:colId xmlns:a16="http://schemas.microsoft.com/office/drawing/2014/main" val="3727153046"/>
                    </a:ext>
                  </a:extLst>
                </a:gridCol>
                <a:gridCol w="5422900">
                  <a:extLst>
                    <a:ext uri="{9D8B030D-6E8A-4147-A177-3AD203B41FA5}">
                      <a16:colId xmlns:a16="http://schemas.microsoft.com/office/drawing/2014/main" val="82872998"/>
                    </a:ext>
                  </a:extLst>
                </a:gridCol>
                <a:gridCol w="7112000">
                  <a:extLst>
                    <a:ext uri="{9D8B030D-6E8A-4147-A177-3AD203B41FA5}">
                      <a16:colId xmlns:a16="http://schemas.microsoft.com/office/drawing/2014/main" val="377850296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Name of Faculty</a:t>
                      </a:r>
                      <a:endParaRPr lang="en-IN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Paper Title</a:t>
                      </a:r>
                      <a:endParaRPr lang="en-IN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Institution/Organization</a:t>
                      </a:r>
                      <a:endParaRPr lang="en-IN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5760296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Dr. Shilpi Sahi &amp; </a:t>
                      </a:r>
                    </a:p>
                    <a:p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Dr Roopa Johri</a:t>
                      </a:r>
                      <a:endParaRPr lang="en-IN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Blockchain Beyond Cryptocurrencies – A Study on its Impact on Corporate Governance Practices</a:t>
                      </a:r>
                      <a:endParaRPr lang="en-IN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 International Conference by Department of Commerce, Delhi School of Economics in collaboration with DDU college, University of Delhi</a:t>
                      </a:r>
                      <a:endParaRPr lang="en-IN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291719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Dr. Shilpi Sahi</a:t>
                      </a:r>
                      <a:endParaRPr lang="en-IN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Developing Indigenous Cybersecurity Solutions &amp; Reducing Reliance on Foreign Technologies</a:t>
                      </a:r>
                      <a:endParaRPr lang="en-IN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XXV Annual International Conference of DSPSR (IP University) in collaboration with DDU and Trinity University of Asia, Philippines</a:t>
                      </a:r>
                      <a:endParaRPr lang="en-IN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19128852"/>
                  </a:ext>
                </a:extLst>
              </a:tr>
            </a:tbl>
          </a:graphicData>
        </a:graphic>
      </p:graphicFrame>
      <p:pic>
        <p:nvPicPr>
          <p:cNvPr id="8" name="Picture 7">
            <a:extLst>
              <a:ext uri="{FF2B5EF4-FFF2-40B4-BE49-F238E27FC236}">
                <a16:creationId xmlns:a16="http://schemas.microsoft.com/office/drawing/2014/main" id="{CB5F0F9E-7243-2ABF-F11B-8EAEBED3630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30299" y="6819900"/>
            <a:ext cx="4191000" cy="31432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C247F90-5BD7-6C79-35CF-A818AE1B13A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88" r="13592"/>
          <a:stretch/>
        </p:blipFill>
        <p:spPr>
          <a:xfrm>
            <a:off x="9575201" y="4162669"/>
            <a:ext cx="4283673" cy="30523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527428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>
            <a:extLst>
              <a:ext uri="{FF2B5EF4-FFF2-40B4-BE49-F238E27FC236}">
                <a16:creationId xmlns:a16="http://schemas.microsoft.com/office/drawing/2014/main" id="{D9242E49-B168-598E-254B-1239C2B58FED}"/>
              </a:ext>
            </a:extLst>
          </p:cNvPr>
          <p:cNvSpPr txBox="1"/>
          <p:nvPr/>
        </p:nvSpPr>
        <p:spPr>
          <a:xfrm>
            <a:off x="914400" y="723900"/>
            <a:ext cx="9023522" cy="6449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599"/>
              </a:lnSpc>
            </a:pPr>
            <a:r>
              <a:rPr lang="en-US" sz="3999" spc="-150" dirty="0">
                <a:solidFill>
                  <a:srgbClr val="504C4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Teaching Pedagogy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BE6A878-86D1-4FCA-FD8B-C32FD2249573}"/>
              </a:ext>
            </a:extLst>
          </p:cNvPr>
          <p:cNvSpPr txBox="1"/>
          <p:nvPr/>
        </p:nvSpPr>
        <p:spPr>
          <a:xfrm>
            <a:off x="914400" y="1562100"/>
            <a:ext cx="10515600" cy="98796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800" dirty="0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Quiz on Google Forms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800" dirty="0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You Tube Channel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800" dirty="0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Case Study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800" dirty="0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Role Play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800" dirty="0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Presentations by students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800" dirty="0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Discussion on news Update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800" dirty="0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Debates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800" dirty="0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Flipped Classroom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800" dirty="0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Discussing topic related movies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800" dirty="0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Solving Unsolved numerical questions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800" dirty="0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Peer group discussions for solving similar problems/Questions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800" dirty="0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Sharing Advanced Study materials and Question Bank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800" dirty="0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Discussion on various policy Implications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IN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01C89CE-89AC-3507-ECB1-17C76907840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55" b="21203"/>
          <a:stretch/>
        </p:blipFill>
        <p:spPr>
          <a:xfrm>
            <a:off x="11963400" y="-117293"/>
            <a:ext cx="2459857" cy="37699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E86FA78-2DBB-CDF9-504E-FC4523E4193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82800" y="0"/>
            <a:ext cx="2787478" cy="37166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6459916-5CE7-42FC-A8A1-AA21563BFD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6" t="8492" r="-1966" b="27406"/>
          <a:stretch/>
        </p:blipFill>
        <p:spPr>
          <a:xfrm>
            <a:off x="14928948" y="3652704"/>
            <a:ext cx="2610644" cy="36243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BA08BB2-F556-C635-9390-0BCD84E998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61175" y="425602"/>
            <a:ext cx="1241515" cy="124151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E0F1253-0E57-5334-F7A4-1BB111EE657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062"/>
          <a:stretch/>
        </p:blipFill>
        <p:spPr>
          <a:xfrm>
            <a:off x="10979918" y="3814811"/>
            <a:ext cx="3450266" cy="33614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9602839-BE47-7F4F-B0A1-FB26FAA981E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420600" y="7439207"/>
            <a:ext cx="4381295" cy="24644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259246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371600" y="891147"/>
            <a:ext cx="9023522" cy="6449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599"/>
              </a:lnSpc>
            </a:pPr>
            <a:r>
              <a:rPr lang="en-US" sz="3999" spc="-150" dirty="0">
                <a:solidFill>
                  <a:srgbClr val="504C4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Tutorials Methodology</a:t>
            </a:r>
          </a:p>
        </p:txBody>
      </p:sp>
      <p:pic>
        <p:nvPicPr>
          <p:cNvPr id="7" name="Picture 2" descr="Login | SmartProf Bharati">
            <a:extLst>
              <a:ext uri="{FF2B5EF4-FFF2-40B4-BE49-F238E27FC236}">
                <a16:creationId xmlns:a16="http://schemas.microsoft.com/office/drawing/2014/main" id="{75A9614A-915A-AB4E-5E8F-419E8AF183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59200" y="342900"/>
            <a:ext cx="1571905" cy="964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Content Placeholder 2">
            <a:extLst>
              <a:ext uri="{FF2B5EF4-FFF2-40B4-BE49-F238E27FC236}">
                <a16:creationId xmlns:a16="http://schemas.microsoft.com/office/drawing/2014/main" id="{840BD32A-0F8E-4627-96A2-B49B0BA967D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78202810"/>
              </p:ext>
            </p:extLst>
          </p:nvPr>
        </p:nvGraphicFramePr>
        <p:xfrm>
          <a:off x="533400" y="1866900"/>
          <a:ext cx="16764000" cy="7543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8" name="Picture 7">
            <a:extLst>
              <a:ext uri="{FF2B5EF4-FFF2-40B4-BE49-F238E27FC236}">
                <a16:creationId xmlns:a16="http://schemas.microsoft.com/office/drawing/2014/main" id="{4FB943F1-D440-57A6-7521-538BBCBC15E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62200" y="2628900"/>
            <a:ext cx="787400" cy="7874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C73A762-76B4-F6A5-31FD-8C0C1E4A354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334000" y="2400300"/>
            <a:ext cx="1016000" cy="1016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D23698D-C8F3-1AC7-EBBC-B2455FD9DA3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500872" y="2667000"/>
            <a:ext cx="711200" cy="7112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965B8E2-39B8-95E0-E02F-0E42BB25A33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408793" y="2319782"/>
            <a:ext cx="1058418" cy="105841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2B88A9C-21FD-3B0A-A4F7-888A82FAA5A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4554200" y="2504948"/>
            <a:ext cx="1016000" cy="1016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3B85246-0B97-FE74-0D21-4BBB846D1EB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458200" y="4313428"/>
            <a:ext cx="982472" cy="98247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D1B6FF9-BC78-A694-CD2E-CF469683075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367528" y="4313428"/>
            <a:ext cx="982472" cy="98247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6954883-D3A4-CE57-2BCC-14F784BEC40C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1446766" y="4313428"/>
            <a:ext cx="982472" cy="98247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694BAE2-FF3C-0DB7-1DBC-BE0910436FFD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4562328" y="4313428"/>
            <a:ext cx="982472" cy="98247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0B8471C-FA46-000E-7BA0-3C7EABB954F1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362200" y="4508500"/>
            <a:ext cx="787400" cy="7874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4827825-1489-5413-AC24-9FD8C84737A1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264664" y="6388100"/>
            <a:ext cx="982472" cy="98247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55154A6-9066-15CE-8917-2DD5CD80C47A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367528" y="6442965"/>
            <a:ext cx="855472" cy="85547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1B9CD7F-226B-4ED7-09B9-BD2A0828E85B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4663932" y="6491729"/>
            <a:ext cx="855473" cy="85547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A533F278-0529-4F85-A7D6-876076A78707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0073894" y="8448040"/>
            <a:ext cx="810260" cy="810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15536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1265</TotalTime>
  <Words>1510</Words>
  <Application>Microsoft Office PowerPoint</Application>
  <PresentationFormat>Custom</PresentationFormat>
  <Paragraphs>393</Paragraphs>
  <Slides>20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1" baseType="lpstr">
      <vt:lpstr>Inter</vt:lpstr>
      <vt:lpstr>Wingdings</vt:lpstr>
      <vt:lpstr>Footlight MT Light</vt:lpstr>
      <vt:lpstr>Inter Bold</vt:lpstr>
      <vt:lpstr>Arial</vt:lpstr>
      <vt:lpstr>Times New Roman</vt:lpstr>
      <vt:lpstr>Verdana</vt:lpstr>
      <vt:lpstr>Baskerville Display PT</vt:lpstr>
      <vt:lpstr>Calibri</vt:lpstr>
      <vt:lpstr>Aptos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Arwan</dc:creator>
  <cp:lastModifiedBy>Akshay Chandra</cp:lastModifiedBy>
  <cp:revision>83</cp:revision>
  <dcterms:created xsi:type="dcterms:W3CDTF">2006-08-16T00:00:00Z</dcterms:created>
  <dcterms:modified xsi:type="dcterms:W3CDTF">2025-05-09T07:47:47Z</dcterms:modified>
  <dc:identifier>DAGC8atzcTQ</dc:identifier>
</cp:coreProperties>
</file>