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655CB-6D0D-44A9-A55A-7EB18166CBE9}" type="datetimeFigureOut">
              <a:rPr lang="en-US" smtClean="0"/>
              <a:t>9/14/2020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45863-21BC-46AF-ADC0-52161CE6DED2}" type="slidenum">
              <a:rPr lang="en-US" smtClean="0"/>
              <a:t>‹#›</a:t>
            </a:fld>
            <a:endParaRPr lang="en-US"/>
          </a:p>
        </p:txBody>
      </p:sp>
    </p:spTree>
    <p:extLst>
      <p:ext uri="{BB962C8B-B14F-4D97-AF65-F5344CB8AC3E}">
        <p14:creationId xmlns:p14="http://schemas.microsoft.com/office/powerpoint/2010/main" val="809624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45863-21BC-46AF-ADC0-52161CE6DED2}" type="slidenum">
              <a:rPr lang="en-US" smtClean="0"/>
              <a:t>8</a:t>
            </a:fld>
            <a:endParaRPr lang="en-US"/>
          </a:p>
        </p:txBody>
      </p:sp>
    </p:spTree>
    <p:extLst>
      <p:ext uri="{BB962C8B-B14F-4D97-AF65-F5344CB8AC3E}">
        <p14:creationId xmlns:p14="http://schemas.microsoft.com/office/powerpoint/2010/main" val="843452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45863-21BC-46AF-ADC0-52161CE6DED2}" type="slidenum">
              <a:rPr lang="en-US" smtClean="0"/>
              <a:t>13</a:t>
            </a:fld>
            <a:endParaRPr lang="en-US"/>
          </a:p>
        </p:txBody>
      </p:sp>
    </p:spTree>
    <p:extLst>
      <p:ext uri="{BB962C8B-B14F-4D97-AF65-F5344CB8AC3E}">
        <p14:creationId xmlns:p14="http://schemas.microsoft.com/office/powerpoint/2010/main" val="623189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53925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38198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412663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787627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C9910-7552-4EB8-9991-6CA873E2ED2B}"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423847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C9910-7552-4EB8-9991-6CA873E2ED2B}"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20139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C9910-7552-4EB8-9991-6CA873E2ED2B}" type="datetimeFigureOut">
              <a:rPr lang="en-US" smtClean="0"/>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277785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C9910-7552-4EB8-9991-6CA873E2ED2B}" type="datetimeFigureOut">
              <a:rPr lang="en-US" smtClean="0"/>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3123914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C9910-7552-4EB8-9991-6CA873E2ED2B}" type="datetimeFigureOut">
              <a:rPr lang="en-US" smtClean="0"/>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784306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9910-7552-4EB8-9991-6CA873E2ED2B}"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235682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9910-7552-4EB8-9991-6CA873E2ED2B}"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57166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C9910-7552-4EB8-9991-6CA873E2ED2B}" type="datetimeFigureOut">
              <a:rPr lang="en-US" smtClean="0"/>
              <a:t>9/14/2020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5AD3C-B8ED-48DC-83AC-C8CD8C382752}" type="slidenum">
              <a:rPr lang="en-US" smtClean="0"/>
              <a:t>‹#›</a:t>
            </a:fld>
            <a:endParaRPr lang="en-US"/>
          </a:p>
        </p:txBody>
      </p:sp>
    </p:spTree>
    <p:extLst>
      <p:ext uri="{BB962C8B-B14F-4D97-AF65-F5344CB8AC3E}">
        <p14:creationId xmlns:p14="http://schemas.microsoft.com/office/powerpoint/2010/main" val="3194876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717"/>
            <a:ext cx="11176379" cy="409432"/>
          </a:xfrm>
        </p:spPr>
        <p:txBody>
          <a:bodyPr>
            <a:normAutofit fontScale="90000"/>
          </a:bodyPr>
          <a:lstStyle/>
          <a:p>
            <a:r>
              <a:rPr lang="en-US" dirty="0" smtClean="0"/>
              <a:t> </a:t>
            </a:r>
            <a:r>
              <a:rPr lang="en-US" b="1" dirty="0" smtClean="0"/>
              <a:t>CHAPTER 4 MEMORANDUM </a:t>
            </a:r>
            <a:r>
              <a:rPr lang="en-US" b="1" dirty="0"/>
              <a:t>OF ASSOCIATION</a:t>
            </a:r>
            <a:r>
              <a:rPr lang="en-US" b="1" dirty="0" smtClean="0"/>
              <a:t> </a:t>
            </a:r>
            <a:endParaRPr lang="en-US" b="1" dirty="0"/>
          </a:p>
        </p:txBody>
      </p:sp>
      <p:sp>
        <p:nvSpPr>
          <p:cNvPr id="3" name="Content Placeholder 2"/>
          <p:cNvSpPr>
            <a:spLocks noGrp="1"/>
          </p:cNvSpPr>
          <p:nvPr>
            <p:ph idx="1"/>
          </p:nvPr>
        </p:nvSpPr>
        <p:spPr>
          <a:xfrm>
            <a:off x="0" y="641445"/>
            <a:ext cx="12192000" cy="6216555"/>
          </a:xfrm>
        </p:spPr>
        <p:txBody>
          <a:bodyPr>
            <a:normAutofit lnSpcReduction="10000"/>
          </a:bodyPr>
          <a:lstStyle/>
          <a:p>
            <a:r>
              <a:rPr lang="en-US" dirty="0"/>
              <a:t>The MOA  is the charter, the constitution, the principal document of the company. This document is essential for the formation of the company and that's why it is called its  life giving document. This document decides  the capacity to contract of the company and defines the limitation of powers of the company. As per Lord Macmillan ,the MOA enables the shareholders, creditors and outsiders dealing with the company to know its permitted range of activities.  Any activity, howsoever promising, profitable or lucrative, cannot be undertaken by the company if not covered in its MOA. Since, MOA  is a public document, everyone who deals with the company is presumed to have sufficient knowledge of its contents and so will be bound by its provisions. Any act of the company outside the scope of activities as laid down in MOA is said be </a:t>
            </a:r>
            <a:r>
              <a:rPr lang="en-US" b="1" dirty="0"/>
              <a:t>ultra vires </a:t>
            </a:r>
            <a:r>
              <a:rPr lang="en-US" dirty="0"/>
              <a:t>and not binding on the company.</a:t>
            </a:r>
          </a:p>
          <a:p>
            <a:r>
              <a:rPr lang="en-US" dirty="0"/>
              <a:t>According to Sec.2(56) of the Act, Memorandum means the memorandum of association of a company as originally framed or as altered from time to time in pursuance of any previous company laws or of this Act.</a:t>
            </a:r>
          </a:p>
          <a:p>
            <a:r>
              <a:rPr lang="en-US" dirty="0"/>
              <a:t>The MOA shall have to be in prescribed format as specified in Tables A, B, C, D  and E in Schedule I, annexed to the Act  as may be applicable to the company.</a:t>
            </a:r>
          </a:p>
          <a:p>
            <a:pPr marL="0" indent="0">
              <a:buNone/>
            </a:pPr>
            <a:endParaRPr lang="en-US" dirty="0"/>
          </a:p>
        </p:txBody>
      </p:sp>
    </p:spTree>
    <p:extLst>
      <p:ext uri="{BB962C8B-B14F-4D97-AF65-F5344CB8AC3E}">
        <p14:creationId xmlns:p14="http://schemas.microsoft.com/office/powerpoint/2010/main" val="3949338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1559"/>
          </a:xfrm>
        </p:spPr>
        <p:txBody>
          <a:bodyPr>
            <a:normAutofit fontScale="90000"/>
          </a:bodyPr>
          <a:lstStyle/>
          <a:p>
            <a:r>
              <a:rPr lang="en-US" b="1" dirty="0"/>
              <a:t>ALTERATION OF OBJECTS CLAUSE</a:t>
            </a:r>
            <a:br>
              <a:rPr lang="en-US" b="1" dirty="0"/>
            </a:br>
            <a:endParaRPr lang="en-US" dirty="0"/>
          </a:p>
        </p:txBody>
      </p:sp>
      <p:sp>
        <p:nvSpPr>
          <p:cNvPr id="3" name="Content Placeholder 2"/>
          <p:cNvSpPr>
            <a:spLocks noGrp="1"/>
          </p:cNvSpPr>
          <p:nvPr>
            <p:ph idx="1"/>
          </p:nvPr>
        </p:nvSpPr>
        <p:spPr>
          <a:xfrm>
            <a:off x="0" y="1394460"/>
            <a:ext cx="12192000" cy="5463540"/>
          </a:xfrm>
        </p:spPr>
        <p:txBody>
          <a:bodyPr/>
          <a:lstStyle/>
          <a:p>
            <a:pPr lvl="0"/>
            <a:r>
              <a:rPr lang="en-US" b="1" dirty="0"/>
              <a:t>Passing of SR (either by means of postal ballot or in a general meeting with e voting facility) </a:t>
            </a:r>
            <a:endParaRPr lang="en-US" dirty="0"/>
          </a:p>
          <a:p>
            <a:pPr lvl="0"/>
            <a:r>
              <a:rPr lang="en-US" b="1" dirty="0"/>
              <a:t>Passing of SR+ Publication of justification for alteration in newspapers and company's website+ Giving Exit Opportunity to dissenting shareholders- </a:t>
            </a:r>
            <a:r>
              <a:rPr lang="en-US" dirty="0"/>
              <a:t>when a company has raised public money through prospectus and still has some unutilized amount in it for which it wants to change its objects</a:t>
            </a:r>
          </a:p>
          <a:p>
            <a:pPr marL="0" indent="0">
              <a:buNone/>
            </a:pPr>
            <a:r>
              <a:rPr lang="en-US" dirty="0"/>
              <a:t>The company shall submit to the following documents with ROC</a:t>
            </a:r>
          </a:p>
          <a:p>
            <a:pPr lvl="0"/>
            <a:r>
              <a:rPr lang="en-US" dirty="0"/>
              <a:t>Copy of SR </a:t>
            </a:r>
            <a:r>
              <a:rPr lang="en-US" dirty="0" err="1"/>
              <a:t>authorising</a:t>
            </a:r>
            <a:r>
              <a:rPr lang="en-US" dirty="0"/>
              <a:t> alteration</a:t>
            </a:r>
          </a:p>
          <a:p>
            <a:pPr lvl="0"/>
            <a:r>
              <a:rPr lang="en-US" dirty="0"/>
              <a:t>Copy of MOA as altered</a:t>
            </a:r>
          </a:p>
          <a:p>
            <a:pPr marL="0" indent="0">
              <a:buNone/>
            </a:pPr>
            <a:r>
              <a:rPr lang="en-US" dirty="0"/>
              <a:t>The ROC will do the following</a:t>
            </a:r>
          </a:p>
          <a:p>
            <a:pPr lvl="0"/>
            <a:r>
              <a:rPr lang="en-US" dirty="0"/>
              <a:t>issue Certificate of Registration</a:t>
            </a:r>
          </a:p>
          <a:p>
            <a:endParaRPr lang="en-US" dirty="0"/>
          </a:p>
        </p:txBody>
      </p:sp>
    </p:spTree>
    <p:extLst>
      <p:ext uri="{BB962C8B-B14F-4D97-AF65-F5344CB8AC3E}">
        <p14:creationId xmlns:p14="http://schemas.microsoft.com/office/powerpoint/2010/main" val="887179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96035"/>
          </a:xfrm>
        </p:spPr>
        <p:txBody>
          <a:bodyPr>
            <a:normAutofit/>
          </a:bodyPr>
          <a:lstStyle/>
          <a:p>
            <a:r>
              <a:rPr lang="en-US" b="1"/>
              <a:t>ALTERATION OF LIABILITY CLAUSE</a:t>
            </a:r>
          </a:p>
        </p:txBody>
      </p:sp>
      <p:sp>
        <p:nvSpPr>
          <p:cNvPr id="3" name="Content Placeholder 2"/>
          <p:cNvSpPr>
            <a:spLocks noGrp="1"/>
          </p:cNvSpPr>
          <p:nvPr>
            <p:ph idx="1"/>
          </p:nvPr>
        </p:nvSpPr>
        <p:spPr>
          <a:xfrm>
            <a:off x="0" y="941696"/>
            <a:ext cx="12192000" cy="5916304"/>
          </a:xfrm>
        </p:spPr>
        <p:txBody>
          <a:bodyPr>
            <a:normAutofit lnSpcReduction="10000"/>
          </a:bodyPr>
          <a:lstStyle/>
          <a:p>
            <a:pPr lvl="0"/>
            <a:r>
              <a:rPr lang="en-US" b="1" dirty="0"/>
              <a:t>Passing of Unanimous Resolution</a:t>
            </a:r>
            <a:r>
              <a:rPr lang="en-US" dirty="0"/>
              <a:t>- when a limited liability company wants to make its liability unlimited</a:t>
            </a:r>
          </a:p>
          <a:p>
            <a:pPr lvl="0"/>
            <a:r>
              <a:rPr lang="en-US" b="1" dirty="0"/>
              <a:t>Passing of SR- </a:t>
            </a:r>
            <a:r>
              <a:rPr lang="en-US" dirty="0"/>
              <a:t>when unlimited liability company wants to make its liability limited</a:t>
            </a:r>
            <a:r>
              <a:rPr lang="en-US" dirty="0" smtClean="0"/>
              <a:t>. Such </a:t>
            </a:r>
            <a:r>
              <a:rPr lang="en-US" dirty="0"/>
              <a:t>a company may also provide for creating Reserve Capital which can be called up only in the event of winding up</a:t>
            </a:r>
          </a:p>
          <a:p>
            <a:pPr lvl="0"/>
            <a:r>
              <a:rPr lang="en-US" b="1" dirty="0"/>
              <a:t>Written consent of member- </a:t>
            </a:r>
            <a:r>
              <a:rPr lang="en-US" dirty="0"/>
              <a:t> when a company wants to increase liability of its member</a:t>
            </a:r>
          </a:p>
          <a:p>
            <a:pPr lvl="0"/>
            <a:r>
              <a:rPr lang="en-US" b="1" dirty="0"/>
              <a:t>Passing of SR + written consent of director-</a:t>
            </a:r>
            <a:r>
              <a:rPr lang="en-US" dirty="0"/>
              <a:t>when a company wants to make his liability unlimited</a:t>
            </a:r>
          </a:p>
          <a:p>
            <a:pPr marL="0" indent="0">
              <a:buNone/>
            </a:pPr>
            <a:r>
              <a:rPr lang="en-US" dirty="0"/>
              <a:t>The company shall file the following documents with ROC</a:t>
            </a:r>
          </a:p>
          <a:p>
            <a:pPr lvl="0"/>
            <a:r>
              <a:rPr lang="en-US" dirty="0"/>
              <a:t>Copy of resolution</a:t>
            </a:r>
          </a:p>
          <a:p>
            <a:pPr lvl="0"/>
            <a:r>
              <a:rPr lang="en-US" dirty="0"/>
              <a:t>copy of altered MOA and AOA</a:t>
            </a:r>
          </a:p>
          <a:p>
            <a:pPr marL="0" indent="0">
              <a:buNone/>
            </a:pPr>
            <a:r>
              <a:rPr lang="en-US" dirty="0"/>
              <a:t>The ROC shall do the following</a:t>
            </a:r>
          </a:p>
          <a:p>
            <a:pPr lvl="0"/>
            <a:r>
              <a:rPr lang="en-US" dirty="0"/>
              <a:t>issue Certificate of Registration</a:t>
            </a:r>
          </a:p>
          <a:p>
            <a:endParaRPr lang="en-US" dirty="0"/>
          </a:p>
        </p:txBody>
      </p:sp>
    </p:spTree>
    <p:extLst>
      <p:ext uri="{BB962C8B-B14F-4D97-AF65-F5344CB8AC3E}">
        <p14:creationId xmlns:p14="http://schemas.microsoft.com/office/powerpoint/2010/main" val="3008852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96035"/>
          </a:xfrm>
        </p:spPr>
        <p:txBody>
          <a:bodyPr>
            <a:normAutofit/>
          </a:bodyPr>
          <a:lstStyle/>
          <a:p>
            <a:r>
              <a:rPr lang="en-US" b="1"/>
              <a:t>ALTERATION OF CAPITAL CLAUSE</a:t>
            </a:r>
          </a:p>
        </p:txBody>
      </p:sp>
      <p:sp>
        <p:nvSpPr>
          <p:cNvPr id="3" name="Content Placeholder 2"/>
          <p:cNvSpPr>
            <a:spLocks noGrp="1"/>
          </p:cNvSpPr>
          <p:nvPr>
            <p:ph idx="1"/>
          </p:nvPr>
        </p:nvSpPr>
        <p:spPr>
          <a:xfrm>
            <a:off x="0" y="941696"/>
            <a:ext cx="12192000" cy="5916304"/>
          </a:xfrm>
        </p:spPr>
        <p:txBody>
          <a:bodyPr>
            <a:normAutofit fontScale="92500" lnSpcReduction="20000"/>
          </a:bodyPr>
          <a:lstStyle/>
          <a:p>
            <a:pPr lvl="0"/>
            <a:r>
              <a:rPr lang="en-US" b="1" dirty="0"/>
              <a:t>Passing of BOD resolution-</a:t>
            </a:r>
            <a:r>
              <a:rPr lang="en-US" dirty="0"/>
              <a:t> when there is further issue of unissued capital within the limit of </a:t>
            </a:r>
            <a:r>
              <a:rPr lang="en-US" dirty="0" err="1"/>
              <a:t>authorised</a:t>
            </a:r>
            <a:r>
              <a:rPr lang="en-US" dirty="0"/>
              <a:t> capital- this actually does not alter the MOA </a:t>
            </a:r>
          </a:p>
          <a:p>
            <a:pPr lvl="0"/>
            <a:r>
              <a:rPr lang="en-US" b="1" dirty="0"/>
              <a:t>Passing of Ordinary Resolution </a:t>
            </a:r>
            <a:r>
              <a:rPr lang="en-US" dirty="0"/>
              <a:t>if  </a:t>
            </a:r>
            <a:r>
              <a:rPr lang="en-US" dirty="0" err="1"/>
              <a:t>AoA</a:t>
            </a:r>
            <a:r>
              <a:rPr lang="en-US" dirty="0"/>
              <a:t> </a:t>
            </a:r>
            <a:r>
              <a:rPr lang="en-US" dirty="0" err="1"/>
              <a:t>authorise</a:t>
            </a:r>
            <a:r>
              <a:rPr lang="en-US" dirty="0"/>
              <a:t> it to do so and alteration involves </a:t>
            </a:r>
            <a:endParaRPr lang="en-US" dirty="0" smtClean="0"/>
          </a:p>
          <a:p>
            <a:pPr lvl="1">
              <a:buFont typeface="Wingdings" panose="05000000000000000000" pitchFamily="2" charset="2"/>
              <a:buChar char="ü"/>
            </a:pPr>
            <a:r>
              <a:rPr lang="en-US" dirty="0" smtClean="0"/>
              <a:t>Increase in </a:t>
            </a:r>
            <a:r>
              <a:rPr lang="en-US" dirty="0" err="1" smtClean="0"/>
              <a:t>authorised</a:t>
            </a:r>
            <a:r>
              <a:rPr lang="en-US" dirty="0" smtClean="0"/>
              <a:t> share capital.</a:t>
            </a:r>
          </a:p>
          <a:p>
            <a:pPr lvl="1">
              <a:buFont typeface="Wingdings" panose="05000000000000000000" pitchFamily="2" charset="2"/>
              <a:buChar char="ü"/>
            </a:pPr>
            <a:r>
              <a:rPr lang="en-US" dirty="0" smtClean="0"/>
              <a:t>Consolidation </a:t>
            </a:r>
            <a:r>
              <a:rPr lang="en-US" dirty="0"/>
              <a:t>\ subdivision of its existing shares in shares of larger\ smaller </a:t>
            </a:r>
            <a:r>
              <a:rPr lang="en-US" dirty="0" smtClean="0"/>
              <a:t>denominations</a:t>
            </a:r>
          </a:p>
          <a:p>
            <a:pPr lvl="1">
              <a:buFont typeface="Wingdings" panose="05000000000000000000" pitchFamily="2" charset="2"/>
              <a:buChar char="ü"/>
            </a:pPr>
            <a:r>
              <a:rPr lang="en-US" dirty="0" smtClean="0"/>
              <a:t>Conversion </a:t>
            </a:r>
            <a:r>
              <a:rPr lang="en-US" dirty="0"/>
              <a:t>of fully paid shares into stock or vice </a:t>
            </a:r>
            <a:r>
              <a:rPr lang="en-US" dirty="0" smtClean="0"/>
              <a:t>versa</a:t>
            </a:r>
          </a:p>
          <a:p>
            <a:pPr lvl="1">
              <a:buFont typeface="Wingdings" panose="05000000000000000000" pitchFamily="2" charset="2"/>
              <a:buChar char="ü"/>
            </a:pPr>
            <a:r>
              <a:rPr lang="en-US" dirty="0" smtClean="0"/>
              <a:t>Diminution </a:t>
            </a:r>
            <a:r>
              <a:rPr lang="en-US" dirty="0"/>
              <a:t>of </a:t>
            </a:r>
            <a:r>
              <a:rPr lang="en-US" dirty="0" err="1"/>
              <a:t>authorised</a:t>
            </a:r>
            <a:r>
              <a:rPr lang="en-US" dirty="0"/>
              <a:t> share capital i.e. cancellation of unissued shares</a:t>
            </a:r>
          </a:p>
          <a:p>
            <a:pPr lvl="0"/>
            <a:r>
              <a:rPr lang="en-US" b="1" dirty="0"/>
              <a:t>Passing of Ordinary Resolution+ Alteration of AOA by SR, </a:t>
            </a:r>
            <a:r>
              <a:rPr lang="en-US" dirty="0"/>
              <a:t>if AOA do not </a:t>
            </a:r>
            <a:r>
              <a:rPr lang="en-US" dirty="0" err="1"/>
              <a:t>authorise</a:t>
            </a:r>
            <a:r>
              <a:rPr lang="en-US" dirty="0"/>
              <a:t> alteration of capital</a:t>
            </a:r>
          </a:p>
          <a:p>
            <a:pPr lvl="0"/>
            <a:r>
              <a:rPr lang="en-US" b="1" dirty="0"/>
              <a:t>No need of any resolution- </a:t>
            </a:r>
            <a:r>
              <a:rPr lang="en-US" dirty="0"/>
              <a:t>if authorized capital stands increased due CG order for conversion of any of its loans or debentures into shares</a:t>
            </a:r>
            <a:r>
              <a:rPr lang="en-US" dirty="0" smtClean="0"/>
              <a:t>.</a:t>
            </a:r>
            <a:endParaRPr lang="en-US" dirty="0"/>
          </a:p>
          <a:p>
            <a:pPr marL="0" indent="0">
              <a:buNone/>
            </a:pPr>
            <a:r>
              <a:rPr lang="en-US" dirty="0"/>
              <a:t>The company has to submit the following documents with ROC</a:t>
            </a:r>
          </a:p>
          <a:p>
            <a:pPr lvl="0"/>
            <a:r>
              <a:rPr lang="en-US" dirty="0"/>
              <a:t>Notice of alteration of capital to ROC</a:t>
            </a:r>
          </a:p>
          <a:p>
            <a:pPr lvl="0"/>
            <a:r>
              <a:rPr lang="en-US" dirty="0"/>
              <a:t>Copy of altered MOA to ROC</a:t>
            </a:r>
          </a:p>
          <a:p>
            <a:pPr marL="0" indent="0">
              <a:buNone/>
            </a:pPr>
            <a:r>
              <a:rPr lang="en-US" dirty="0"/>
              <a:t>The ROC shall do the following</a:t>
            </a:r>
          </a:p>
          <a:p>
            <a:pPr lvl="0"/>
            <a:r>
              <a:rPr lang="en-US" dirty="0"/>
              <a:t>issue Certificate of Registration</a:t>
            </a:r>
          </a:p>
          <a:p>
            <a:endParaRPr lang="en-US" dirty="0"/>
          </a:p>
        </p:txBody>
      </p:sp>
    </p:spTree>
    <p:extLst>
      <p:ext uri="{BB962C8B-B14F-4D97-AF65-F5344CB8AC3E}">
        <p14:creationId xmlns:p14="http://schemas.microsoft.com/office/powerpoint/2010/main" val="3896065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96035"/>
          </a:xfrm>
        </p:spPr>
        <p:txBody>
          <a:bodyPr>
            <a:normAutofit/>
          </a:bodyPr>
          <a:lstStyle/>
          <a:p>
            <a:r>
              <a:rPr lang="en-US" b="1" dirty="0"/>
              <a:t>THE DOCTRINE OF ULTRAVIRES</a:t>
            </a:r>
          </a:p>
        </p:txBody>
      </p:sp>
      <p:sp>
        <p:nvSpPr>
          <p:cNvPr id="3" name="Content Placeholder 2"/>
          <p:cNvSpPr>
            <a:spLocks noGrp="1"/>
          </p:cNvSpPr>
          <p:nvPr>
            <p:ph idx="1"/>
          </p:nvPr>
        </p:nvSpPr>
        <p:spPr>
          <a:xfrm>
            <a:off x="0" y="941696"/>
            <a:ext cx="12192000" cy="5916304"/>
          </a:xfrm>
        </p:spPr>
        <p:txBody>
          <a:bodyPr>
            <a:normAutofit fontScale="92500" lnSpcReduction="10000"/>
          </a:bodyPr>
          <a:lstStyle/>
          <a:p>
            <a:r>
              <a:rPr lang="en-US" dirty="0"/>
              <a:t>'</a:t>
            </a:r>
            <a:r>
              <a:rPr lang="en-US" b="1" dirty="0"/>
              <a:t>Ultra 'means beyond and 'vires' means powers. </a:t>
            </a:r>
            <a:r>
              <a:rPr lang="en-US" dirty="0"/>
              <a:t>This doctrine stipulates that those transactions \acts of the company that are outside the ambit of its objects are called  ultra vires transactions\acts .They are  beyond the powers of the company and are wholly null and void and cannot be subsequently ratified \adopted \ validated even by the whole body of shareholders</a:t>
            </a:r>
            <a:r>
              <a:rPr lang="en-US" dirty="0" smtClean="0"/>
              <a:t>. This </a:t>
            </a:r>
            <a:r>
              <a:rPr lang="en-US" dirty="0"/>
              <a:t>doctrine was first explained in the leading case of </a:t>
            </a:r>
            <a:r>
              <a:rPr lang="en-US" b="1" dirty="0"/>
              <a:t>Ashbury Railway Carriage &amp;Iron </a:t>
            </a:r>
            <a:r>
              <a:rPr lang="en-US" b="1" dirty="0" err="1"/>
              <a:t>Co.Ltd.vs</a:t>
            </a:r>
            <a:r>
              <a:rPr lang="en-US" b="1" dirty="0"/>
              <a:t> Riche</a:t>
            </a:r>
            <a:r>
              <a:rPr lang="en-US" b="1" dirty="0" smtClean="0"/>
              <a:t>. </a:t>
            </a:r>
            <a:r>
              <a:rPr lang="en-US" i="1" dirty="0" smtClean="0"/>
              <a:t>In this case, the company was authorized to ‘ construct the railway lines’ which diverted from its objects and started ‘ financing of construction of railway lines’. This act was held to be ultra vires the company and so the directors were held liable for such acts and not the company.</a:t>
            </a:r>
            <a:endParaRPr lang="en-US" i="1" dirty="0"/>
          </a:p>
          <a:p>
            <a:r>
              <a:rPr lang="en-US" b="1" dirty="0"/>
              <a:t>If an act is </a:t>
            </a:r>
            <a:r>
              <a:rPr lang="en-US" b="1" i="1" dirty="0"/>
              <a:t>ultra vires the directors </a:t>
            </a:r>
            <a:r>
              <a:rPr lang="en-US" b="1" dirty="0"/>
              <a:t>only but </a:t>
            </a:r>
            <a:r>
              <a:rPr lang="en-US" b="1" dirty="0" err="1"/>
              <a:t>intravires</a:t>
            </a:r>
            <a:r>
              <a:rPr lang="en-US" b="1" dirty="0"/>
              <a:t> the MOA, the shareholders can ratify it  and make it binding on the company by passing SR. Similarly, if an act is </a:t>
            </a:r>
            <a:r>
              <a:rPr lang="en-US" b="1" i="1" dirty="0"/>
              <a:t>ultra vires the AOA</a:t>
            </a:r>
            <a:r>
              <a:rPr lang="en-US" b="1" dirty="0"/>
              <a:t>, the shareholders can alter the articles by SR so as to make it </a:t>
            </a:r>
            <a:r>
              <a:rPr lang="en-US" b="1" dirty="0" err="1"/>
              <a:t>intravires</a:t>
            </a:r>
            <a:r>
              <a:rPr lang="en-US" b="1" dirty="0"/>
              <a:t> the AOA. But if it is </a:t>
            </a:r>
            <a:r>
              <a:rPr lang="en-US" b="1" i="1" dirty="0"/>
              <a:t>ultra vires the MOA,</a:t>
            </a:r>
            <a:r>
              <a:rPr lang="en-US" b="1" dirty="0"/>
              <a:t> it cannot be ratified even by the whole body of shareholders.</a:t>
            </a:r>
            <a:endParaRPr lang="en-US" dirty="0"/>
          </a:p>
          <a:p>
            <a:r>
              <a:rPr lang="en-US" dirty="0"/>
              <a:t>Since a company is incompetent to enter into transactions that are outside the scope of its memorandum, its position in case of ultra vires acts, is similar to that of a minor. Some of the consequences of ultra vires acts are </a:t>
            </a:r>
          </a:p>
          <a:p>
            <a:endParaRPr lang="en-US" dirty="0"/>
          </a:p>
        </p:txBody>
      </p:sp>
    </p:spTree>
    <p:extLst>
      <p:ext uri="{BB962C8B-B14F-4D97-AF65-F5344CB8AC3E}">
        <p14:creationId xmlns:p14="http://schemas.microsoft.com/office/powerpoint/2010/main" val="1407960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96035"/>
          </a:xfrm>
        </p:spPr>
        <p:txBody>
          <a:bodyPr>
            <a:normAutofit/>
          </a:bodyPr>
          <a:lstStyle/>
          <a:p>
            <a:r>
              <a:rPr lang="en-US" b="1"/>
              <a:t>THE DOCTRINE OF ULTRAVIRES</a:t>
            </a:r>
            <a:endParaRPr lang="en-US" dirty="0"/>
          </a:p>
        </p:txBody>
      </p:sp>
      <p:sp>
        <p:nvSpPr>
          <p:cNvPr id="3" name="Content Placeholder 2"/>
          <p:cNvSpPr>
            <a:spLocks noGrp="1"/>
          </p:cNvSpPr>
          <p:nvPr>
            <p:ph idx="1"/>
          </p:nvPr>
        </p:nvSpPr>
        <p:spPr>
          <a:xfrm>
            <a:off x="0" y="941696"/>
            <a:ext cx="12192000" cy="5916304"/>
          </a:xfrm>
        </p:spPr>
        <p:txBody>
          <a:bodyPr>
            <a:normAutofit fontScale="62500" lnSpcReduction="20000"/>
          </a:bodyPr>
          <a:lstStyle/>
          <a:p>
            <a:r>
              <a:rPr lang="en-US" b="1" dirty="0"/>
              <a:t>Null and Void</a:t>
            </a:r>
            <a:r>
              <a:rPr lang="en-US" dirty="0"/>
              <a:t>- A contract which is ultra vires the MOA is null and void and inoperative and of no legal effect. It is not binding on the company.  Such contract being void </a:t>
            </a:r>
            <a:r>
              <a:rPr lang="en-US" dirty="0" err="1"/>
              <a:t>abinitio</a:t>
            </a:r>
            <a:r>
              <a:rPr lang="en-US" dirty="0"/>
              <a:t> , can never be made binding on company </a:t>
            </a:r>
            <a:r>
              <a:rPr lang="en-US" dirty="0" smtClean="0"/>
              <a:t>, not even by ratification .Anyone </a:t>
            </a:r>
            <a:r>
              <a:rPr lang="en-US" dirty="0"/>
              <a:t>entering into ultra vires contract with company cannot make company liable for his claim. </a:t>
            </a:r>
            <a:r>
              <a:rPr lang="en-US" dirty="0" smtClean="0"/>
              <a:t>CASE-</a:t>
            </a:r>
            <a:r>
              <a:rPr lang="en-US" b="1" dirty="0" smtClean="0"/>
              <a:t> Re John </a:t>
            </a:r>
            <a:r>
              <a:rPr lang="en-US" b="1" dirty="0" err="1" smtClean="0"/>
              <a:t>Beauforte</a:t>
            </a:r>
            <a:r>
              <a:rPr lang="en-US" b="1" dirty="0" smtClean="0"/>
              <a:t> (London ) Ltd</a:t>
            </a:r>
            <a:r>
              <a:rPr lang="en-US" b="1" dirty="0"/>
              <a:t>.</a:t>
            </a:r>
            <a:r>
              <a:rPr lang="en-US" dirty="0"/>
              <a:t> </a:t>
            </a:r>
            <a:r>
              <a:rPr lang="en-US" i="1" dirty="0"/>
              <a:t>A company was formed for carrying on the business of making costumes and gowns. It decided to manufacture </a:t>
            </a:r>
            <a:r>
              <a:rPr lang="en-US" i="1" dirty="0" smtClean="0"/>
              <a:t>plywood sheets </a:t>
            </a:r>
            <a:r>
              <a:rPr lang="en-US" i="1" dirty="0"/>
              <a:t>which was ultra vires. This company entered into contracts for construction of factory; for purchase of </a:t>
            </a:r>
            <a:r>
              <a:rPr lang="en-US" i="1" dirty="0" smtClean="0"/>
              <a:t>plywood sheets; </a:t>
            </a:r>
            <a:r>
              <a:rPr lang="en-US" i="1" dirty="0"/>
              <a:t>and for purchase of coke (fuel) but this venture failed and company went into liquidation . It was held that none of the three suppliers could prove their debts in the company. The court held that the contracts were ultra vires and so the company was not liable for any of the claims arising out of such contracts. This is because outsiders dealing with company are supposed to know its objects and if they act carelessly, they must suffer. </a:t>
            </a:r>
            <a:endParaRPr lang="en-US" dirty="0"/>
          </a:p>
          <a:p>
            <a:pPr lvl="0"/>
            <a:r>
              <a:rPr lang="en-US" b="1" dirty="0"/>
              <a:t>Personal liability of directors</a:t>
            </a:r>
            <a:r>
              <a:rPr lang="en-US" dirty="0"/>
              <a:t>- Director will be personally liable to third parties suffering a loss because of ultra vires transactions entered by them in breach of their warranty of authority. Similarly directors will be personally liable to the company for such acts. Director can be compelled to refund the money to\ compensate  the company for such loss.</a:t>
            </a:r>
          </a:p>
          <a:p>
            <a:pPr lvl="0"/>
            <a:r>
              <a:rPr lang="en-US" b="1" dirty="0"/>
              <a:t>Injunction- </a:t>
            </a:r>
            <a:r>
              <a:rPr lang="en-US" dirty="0"/>
              <a:t>Any member of the company can bring an injunction against the company to restrain it from doing ultra vires </a:t>
            </a:r>
            <a:r>
              <a:rPr lang="en-US" dirty="0" smtClean="0"/>
              <a:t>acts,</a:t>
            </a:r>
          </a:p>
          <a:p>
            <a:pPr lvl="0"/>
            <a:r>
              <a:rPr lang="en-US" b="1" dirty="0" smtClean="0"/>
              <a:t>Ultra </a:t>
            </a:r>
            <a:r>
              <a:rPr lang="en-US" b="1" dirty="0"/>
              <a:t>vires lending-</a:t>
            </a:r>
            <a:r>
              <a:rPr lang="en-US" dirty="0"/>
              <a:t> A person borrowing money from the company under an </a:t>
            </a:r>
            <a:r>
              <a:rPr lang="en-US" dirty="0" err="1"/>
              <a:t>ultravires</a:t>
            </a:r>
            <a:r>
              <a:rPr lang="en-US" dirty="0"/>
              <a:t> contract, can be sued by the company to recover that money lent.</a:t>
            </a:r>
          </a:p>
          <a:p>
            <a:pPr lvl="0"/>
            <a:r>
              <a:rPr lang="en-US" b="1" dirty="0"/>
              <a:t>Ultra vires borrowing</a:t>
            </a:r>
            <a:r>
              <a:rPr lang="en-US" dirty="0"/>
              <a:t>-A person  lending money to the company under an ultra vires contract cannot recover this money from the company . However if that money exists in specie or it can be traced in specie , the lender can get it back. </a:t>
            </a:r>
          </a:p>
          <a:p>
            <a:pPr lvl="0"/>
            <a:r>
              <a:rPr lang="en-US" b="1" dirty="0"/>
              <a:t>Ultra vires acquired property</a:t>
            </a:r>
            <a:r>
              <a:rPr lang="en-US" dirty="0"/>
              <a:t>- If a company has acquired some ultra vires property and has paid for it, , the company's right over that property is held secure and it represents corporeal </a:t>
            </a:r>
            <a:r>
              <a:rPr lang="en-US" dirty="0" smtClean="0"/>
              <a:t>capital  .</a:t>
            </a:r>
            <a:r>
              <a:rPr lang="en-US" dirty="0"/>
              <a:t>However, if payment for an ultra vires acquired property has not been made by the company and the property exists in specie, or can be traced in specie, the vendor can recover the property from the company</a:t>
            </a:r>
            <a:r>
              <a:rPr lang="en-US" dirty="0" smtClean="0"/>
              <a:t>.</a:t>
            </a:r>
          </a:p>
          <a:p>
            <a:pPr lvl="0"/>
            <a:r>
              <a:rPr lang="en-US" b="1" dirty="0" smtClean="0"/>
              <a:t>Ultra vires torts</a:t>
            </a:r>
            <a:r>
              <a:rPr lang="en-US" dirty="0" smtClean="0"/>
              <a:t>- </a:t>
            </a:r>
            <a:r>
              <a:rPr lang="en-US" dirty="0"/>
              <a:t>A company is not liable for torts committed by its officers in connection with matters entirely outside its objects. It can be made liable in torts only if these are committed in the course of </a:t>
            </a:r>
            <a:r>
              <a:rPr lang="en-US" dirty="0" err="1"/>
              <a:t>intravires</a:t>
            </a:r>
            <a:r>
              <a:rPr lang="en-US" dirty="0"/>
              <a:t> activities of its officers or employees within the course of their employment.</a:t>
            </a:r>
          </a:p>
          <a:p>
            <a:endParaRPr lang="en-US" dirty="0"/>
          </a:p>
        </p:txBody>
      </p:sp>
    </p:spTree>
    <p:extLst>
      <p:ext uri="{BB962C8B-B14F-4D97-AF65-F5344CB8AC3E}">
        <p14:creationId xmlns:p14="http://schemas.microsoft.com/office/powerpoint/2010/main" val="255444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176379" cy="911329"/>
          </a:xfrm>
        </p:spPr>
        <p:txBody>
          <a:bodyPr>
            <a:normAutofit fontScale="90000"/>
          </a:bodyPr>
          <a:lstStyle/>
          <a:p>
            <a:r>
              <a:rPr lang="en-US" b="1" dirty="0"/>
              <a:t>Contents of the MOA(Sec.4)</a:t>
            </a:r>
            <a:br>
              <a:rPr lang="en-US" b="1" dirty="0"/>
            </a:br>
            <a:endParaRPr lang="en-US" b="1" dirty="0"/>
          </a:p>
        </p:txBody>
      </p:sp>
      <p:sp>
        <p:nvSpPr>
          <p:cNvPr id="3" name="Content Placeholder 2"/>
          <p:cNvSpPr>
            <a:spLocks noGrp="1"/>
          </p:cNvSpPr>
          <p:nvPr>
            <p:ph idx="1"/>
          </p:nvPr>
        </p:nvSpPr>
        <p:spPr>
          <a:xfrm>
            <a:off x="0" y="1097280"/>
            <a:ext cx="12192000" cy="5760720"/>
          </a:xfrm>
        </p:spPr>
        <p:txBody>
          <a:bodyPr>
            <a:normAutofit fontScale="55000" lnSpcReduction="20000"/>
          </a:bodyPr>
          <a:lstStyle/>
          <a:p>
            <a:pPr lvl="0"/>
            <a:r>
              <a:rPr lang="en-US" dirty="0"/>
              <a:t> Name clause</a:t>
            </a:r>
          </a:p>
          <a:p>
            <a:pPr lvl="0"/>
            <a:r>
              <a:rPr lang="en-US" dirty="0"/>
              <a:t>Registered office clause</a:t>
            </a:r>
          </a:p>
          <a:p>
            <a:pPr lvl="0"/>
            <a:r>
              <a:rPr lang="en-US" dirty="0"/>
              <a:t>Objects clause</a:t>
            </a:r>
          </a:p>
          <a:p>
            <a:pPr lvl="0"/>
            <a:r>
              <a:rPr lang="en-US" dirty="0"/>
              <a:t>Liability clause</a:t>
            </a:r>
          </a:p>
          <a:p>
            <a:pPr lvl="0"/>
            <a:r>
              <a:rPr lang="en-US" dirty="0"/>
              <a:t>Capital clause</a:t>
            </a:r>
          </a:p>
          <a:p>
            <a:pPr lvl="0"/>
            <a:r>
              <a:rPr lang="en-US" dirty="0"/>
              <a:t>Subscription clause</a:t>
            </a:r>
          </a:p>
          <a:p>
            <a:pPr marL="0" indent="0">
              <a:buNone/>
            </a:pPr>
            <a:r>
              <a:rPr lang="en-US" b="1" dirty="0"/>
              <a:t>NAME </a:t>
            </a:r>
            <a:r>
              <a:rPr lang="en-US" b="1" dirty="0" smtClean="0"/>
              <a:t>CLAUSE</a:t>
            </a:r>
            <a:endParaRPr lang="en-US" dirty="0"/>
          </a:p>
          <a:p>
            <a:pPr lvl="0"/>
            <a:r>
              <a:rPr lang="en-US" dirty="0"/>
              <a:t>Name must end with words 'Limited' or 'Private Limited' in case of public and private cos. respectively. However, Charitable Companies u\s 8 are exempted from using these 'limited' or 'Private Limited' words with their </a:t>
            </a:r>
            <a:r>
              <a:rPr lang="en-US" dirty="0" err="1"/>
              <a:t>names.In</a:t>
            </a:r>
            <a:r>
              <a:rPr lang="en-US" dirty="0"/>
              <a:t> case of one person company, the words(OPC) shall be mentioned in brackets below the name of the company wherever it is printed. Further, in case of One person Company, the name of nominee must be stated in the MOA</a:t>
            </a:r>
          </a:p>
          <a:p>
            <a:pPr lvl="0"/>
            <a:r>
              <a:rPr lang="en-US" dirty="0"/>
              <a:t>Name chosen must not be identical\ similar to the name of another existing company. Case-</a:t>
            </a:r>
            <a:r>
              <a:rPr lang="en-US" b="1" dirty="0"/>
              <a:t> Ewing v Buttercup Margarine Company </a:t>
            </a:r>
            <a:r>
              <a:rPr lang="en-US" b="1" dirty="0" err="1"/>
              <a:t>Ltd</a:t>
            </a:r>
            <a:r>
              <a:rPr lang="en-US" dirty="0" err="1"/>
              <a:t>.Ewing</a:t>
            </a:r>
            <a:r>
              <a:rPr lang="en-US" dirty="0"/>
              <a:t> was carrying on the business as Buttercup Dairy Company. A new company named Buttercup Margarine Company Ltd. was incorporated. The plaintiff filed a suit against the company for restraining it from carrying business under the aforesaid name on the ground that the name of newly incorporated company was similar to Buttercup Dairy Company .The court upheld the contention of plaintiff and restrained the new company from using the said name.</a:t>
            </a:r>
          </a:p>
          <a:p>
            <a:pPr lvl="0"/>
            <a:r>
              <a:rPr lang="en-US" dirty="0"/>
              <a:t>Name should not be misleading i.e.name should not unnecessarily connote govt.  participation or patronage </a:t>
            </a:r>
            <a:r>
              <a:rPr lang="en-US" dirty="0" err="1"/>
              <a:t>eg</a:t>
            </a:r>
            <a:r>
              <a:rPr lang="en-US" dirty="0"/>
              <a:t>. words such as Central, Union, National, </a:t>
            </a:r>
            <a:r>
              <a:rPr lang="en-US" dirty="0" err="1"/>
              <a:t>etc.should</a:t>
            </a:r>
            <a:r>
              <a:rPr lang="en-US" dirty="0"/>
              <a:t> not be used </a:t>
            </a:r>
            <a:r>
              <a:rPr lang="en-US" dirty="0" err="1"/>
              <a:t>used</a:t>
            </a:r>
            <a:r>
              <a:rPr lang="en-US" dirty="0"/>
              <a:t> unless circumstances justify.</a:t>
            </a:r>
          </a:p>
          <a:p>
            <a:pPr lvl="0"/>
            <a:r>
              <a:rPr lang="en-US" dirty="0"/>
              <a:t>Name should not be offensive or undesirable in the opinion of the Central </a:t>
            </a:r>
            <a:r>
              <a:rPr lang="en-US" dirty="0" err="1"/>
              <a:t>Govt</a:t>
            </a:r>
            <a:r>
              <a:rPr lang="en-US" dirty="0"/>
              <a:t> </a:t>
            </a:r>
            <a:r>
              <a:rPr lang="en-US" dirty="0" err="1"/>
              <a:t>i.e.the</a:t>
            </a:r>
            <a:r>
              <a:rPr lang="en-US" dirty="0"/>
              <a:t> name adopted must not violate the provisions of the Emblems and Name (Prevention of Improper use)Act 1950.</a:t>
            </a:r>
          </a:p>
          <a:p>
            <a:pPr lvl="0"/>
            <a:r>
              <a:rPr lang="en-US" dirty="0"/>
              <a:t>Publication of name by company- once the name is chosen and company gets registered in that name,  it must appear (in one of the local language) outside everything office \ place of business in a conspicuous manner. The company shall get its name printed on all its official publications, business letters, bill heads, letter heads, notices etc., along with registered office address, CIN, telephone, fax. no., email, website </a:t>
            </a:r>
            <a:r>
              <a:rPr lang="en-US" dirty="0" err="1"/>
              <a:t>address.Where</a:t>
            </a:r>
            <a:r>
              <a:rPr lang="en-US" dirty="0"/>
              <a:t> a company has changed its name during the last two years, it shall also  print its former name along with the  present name.</a:t>
            </a:r>
          </a:p>
          <a:p>
            <a:pPr marL="0" indent="0">
              <a:buNone/>
            </a:pPr>
            <a:endParaRPr lang="en-US" dirty="0"/>
          </a:p>
        </p:txBody>
      </p:sp>
    </p:spTree>
    <p:extLst>
      <p:ext uri="{BB962C8B-B14F-4D97-AF65-F5344CB8AC3E}">
        <p14:creationId xmlns:p14="http://schemas.microsoft.com/office/powerpoint/2010/main" val="373381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717"/>
            <a:ext cx="11176379" cy="409432"/>
          </a:xfrm>
        </p:spPr>
        <p:txBody>
          <a:bodyPr>
            <a:normAutofit fontScale="90000"/>
          </a:bodyPr>
          <a:lstStyle/>
          <a:p>
            <a:r>
              <a:rPr lang="en-US" b="1" dirty="0"/>
              <a:t>REGISTERED OFFICE CLAUSE</a:t>
            </a:r>
            <a:br>
              <a:rPr lang="en-US" b="1" dirty="0"/>
            </a:br>
            <a:r>
              <a:rPr lang="en-US" b="1" dirty="0" smtClean="0"/>
              <a:t> </a:t>
            </a:r>
            <a:endParaRPr lang="en-US" b="1" dirty="0"/>
          </a:p>
        </p:txBody>
      </p:sp>
      <p:sp>
        <p:nvSpPr>
          <p:cNvPr id="3" name="Content Placeholder 2"/>
          <p:cNvSpPr>
            <a:spLocks noGrp="1"/>
          </p:cNvSpPr>
          <p:nvPr>
            <p:ph idx="1"/>
          </p:nvPr>
        </p:nvSpPr>
        <p:spPr>
          <a:xfrm>
            <a:off x="0" y="641445"/>
            <a:ext cx="12192000" cy="6216555"/>
          </a:xfrm>
        </p:spPr>
        <p:txBody>
          <a:bodyPr>
            <a:normAutofit/>
          </a:bodyPr>
          <a:lstStyle/>
          <a:p>
            <a:pPr lvl="0"/>
            <a:r>
              <a:rPr lang="en-US" dirty="0" smtClean="0"/>
              <a:t>This </a:t>
            </a:r>
            <a:r>
              <a:rPr lang="en-US" dirty="0"/>
              <a:t>clause mentions the STATE in which the company's registered office is to be situated . This is required to fix the domicile of the company. The actual address of the registered office is not to be stated in MOA. However, the company is required to have specified premises in that state as its registered office and must file with ROC, the verification of its registered office within 30 days of incorporation.</a:t>
            </a:r>
          </a:p>
          <a:p>
            <a:pPr lvl="0"/>
            <a:r>
              <a:rPr lang="en-US" dirty="0"/>
              <a:t>Whenever there is any change in the address of registered office, a notice of such change must be given to the Registrar for record within 30 days of change.</a:t>
            </a:r>
          </a:p>
          <a:p>
            <a:pPr lvl="0"/>
            <a:r>
              <a:rPr lang="en-US" dirty="0"/>
              <a:t>All the communications  and notices to the company are to be sent at the registered office address. Further, register of members, register of debenture holders, register of charges, minutes books of general meetings </a:t>
            </a:r>
            <a:r>
              <a:rPr lang="en-US" dirty="0" err="1"/>
              <a:t>etc</a:t>
            </a:r>
            <a:r>
              <a:rPr lang="en-US" dirty="0"/>
              <a:t> . are all kept at the registered office.</a:t>
            </a:r>
          </a:p>
          <a:p>
            <a:pPr marL="0" indent="0">
              <a:buNone/>
            </a:pPr>
            <a:endParaRPr lang="en-US" dirty="0"/>
          </a:p>
        </p:txBody>
      </p:sp>
    </p:spTree>
    <p:extLst>
      <p:ext uri="{BB962C8B-B14F-4D97-AF65-F5344CB8AC3E}">
        <p14:creationId xmlns:p14="http://schemas.microsoft.com/office/powerpoint/2010/main" val="537851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717"/>
            <a:ext cx="11176379" cy="409432"/>
          </a:xfrm>
        </p:spPr>
        <p:txBody>
          <a:bodyPr>
            <a:normAutofit fontScale="90000"/>
          </a:bodyPr>
          <a:lstStyle/>
          <a:p>
            <a:r>
              <a:rPr lang="en-US" b="1" dirty="0"/>
              <a:t>OBJECTS CLAUSE</a:t>
            </a:r>
            <a:br>
              <a:rPr lang="en-US" b="1" dirty="0"/>
            </a:br>
            <a:endParaRPr lang="en-US" b="1" dirty="0"/>
          </a:p>
        </p:txBody>
      </p:sp>
      <p:sp>
        <p:nvSpPr>
          <p:cNvPr id="3" name="Content Placeholder 2"/>
          <p:cNvSpPr>
            <a:spLocks noGrp="1"/>
          </p:cNvSpPr>
          <p:nvPr>
            <p:ph idx="1"/>
          </p:nvPr>
        </p:nvSpPr>
        <p:spPr>
          <a:xfrm>
            <a:off x="0" y="641445"/>
            <a:ext cx="12192000" cy="6216555"/>
          </a:xfrm>
        </p:spPr>
        <p:txBody>
          <a:bodyPr>
            <a:normAutofit fontScale="70000" lnSpcReduction="20000"/>
          </a:bodyPr>
          <a:lstStyle/>
          <a:p>
            <a:pPr marL="0" indent="0">
              <a:buNone/>
            </a:pPr>
            <a:endParaRPr lang="en-US" dirty="0"/>
          </a:p>
          <a:p>
            <a:pPr lvl="0"/>
            <a:r>
              <a:rPr lang="en-US" dirty="0"/>
              <a:t>This is the most important clause of MOA because it decides the contractual capacity or vires of the company. A company can only undertake those activities that are covered under the scope of object clause. Activities that are outside the scope of objects clause ,howsoever remunerative, promising or profitable they may appear to be, will be considered </a:t>
            </a:r>
            <a:r>
              <a:rPr lang="en-US" dirty="0" err="1"/>
              <a:t>ultravires</a:t>
            </a:r>
            <a:r>
              <a:rPr lang="en-US" dirty="0"/>
              <a:t>. The purpose of objects clause is to protect the interest of shareholders of the company as well as public. The</a:t>
            </a:r>
            <a:r>
              <a:rPr lang="en-US" b="1" dirty="0"/>
              <a:t> shareholders </a:t>
            </a:r>
            <a:r>
              <a:rPr lang="en-US" dirty="0"/>
              <a:t>know that now their money cannot be misused or diverted elsewhere and will  used only for activities \projects covered in objects clause and</a:t>
            </a:r>
            <a:r>
              <a:rPr lang="en-US" b="1" dirty="0"/>
              <a:t> the public </a:t>
            </a:r>
            <a:r>
              <a:rPr lang="en-US" dirty="0"/>
              <a:t>gets to </a:t>
            </a:r>
            <a:r>
              <a:rPr lang="en-US" b="1" dirty="0"/>
              <a:t> </a:t>
            </a:r>
            <a:r>
              <a:rPr lang="en-US" dirty="0"/>
              <a:t>know the extent of company's powers and whether the particular transaction they are entering with company is valid or ultra vires.</a:t>
            </a:r>
          </a:p>
          <a:p>
            <a:pPr lvl="0"/>
            <a:r>
              <a:rPr lang="en-US" dirty="0"/>
              <a:t>While drafting the objects clause, the following facts should be kept in mind.</a:t>
            </a:r>
          </a:p>
          <a:p>
            <a:pPr lvl="0"/>
            <a:r>
              <a:rPr lang="en-US" dirty="0"/>
              <a:t> objects must not be illegal, e.g. to carry business of prostitution, or lottery or smuggled goods etc.</a:t>
            </a:r>
          </a:p>
          <a:p>
            <a:pPr lvl="0"/>
            <a:r>
              <a:rPr lang="en-US" dirty="0"/>
              <a:t>objects must not b against the provisions of the Companies act, e.g.  to issue shares at discount ( it contravenes sec 53) ,to declare dividend out of capital( it is prohibited u\s 123)</a:t>
            </a:r>
          </a:p>
          <a:p>
            <a:pPr lvl="0"/>
            <a:r>
              <a:rPr lang="en-US" dirty="0"/>
              <a:t>must not be against public policy, </a:t>
            </a:r>
            <a:r>
              <a:rPr lang="en-US" dirty="0" err="1"/>
              <a:t>eg</a:t>
            </a:r>
            <a:r>
              <a:rPr lang="en-US" dirty="0"/>
              <a:t>  , to carry on trade with alien enemy</a:t>
            </a:r>
          </a:p>
          <a:p>
            <a:pPr lvl="0"/>
            <a:r>
              <a:rPr lang="en-US" dirty="0"/>
              <a:t>must not be vague ,ambiguous or indeterminable, e.g. to take up any work which it deems profitable</a:t>
            </a:r>
          </a:p>
          <a:p>
            <a:pPr lvl="0"/>
            <a:r>
              <a:rPr lang="en-US" dirty="0"/>
              <a:t>The object clause shall be divided into </a:t>
            </a:r>
          </a:p>
          <a:p>
            <a:pPr lvl="0"/>
            <a:r>
              <a:rPr lang="en-US" b="1" dirty="0"/>
              <a:t>Main Objects</a:t>
            </a:r>
            <a:r>
              <a:rPr lang="en-US" dirty="0"/>
              <a:t> to be pursued by the company on incorporation ,e.g. to do mining of  coal</a:t>
            </a:r>
          </a:p>
          <a:p>
            <a:pPr lvl="0"/>
            <a:r>
              <a:rPr lang="en-US" b="1" dirty="0"/>
              <a:t>Ancillary Objects </a:t>
            </a:r>
            <a:r>
              <a:rPr lang="en-US" dirty="0"/>
              <a:t>are those which help in achieving main objects i.e. ancillary \conducive\supplementary to attainment of main objects e.g. to buy freehold land surface to dig mines</a:t>
            </a:r>
          </a:p>
          <a:p>
            <a:r>
              <a:rPr lang="en-US" dirty="0"/>
              <a:t>In addition to powers expressly provided in objects clause, a company has certain implied powers (which are not written in objects clause but are assumed to be exercisable by a company) such as - to borrow money, to engage employees or agents, to compromise disputes, to mortgage\ sell \rent\lease land etc.</a:t>
            </a:r>
          </a:p>
          <a:p>
            <a:endParaRPr lang="en-US" dirty="0"/>
          </a:p>
          <a:p>
            <a:pPr marL="0" indent="0">
              <a:buNone/>
            </a:pPr>
            <a:endParaRPr lang="en-US" dirty="0"/>
          </a:p>
        </p:txBody>
      </p:sp>
    </p:spTree>
    <p:extLst>
      <p:ext uri="{BB962C8B-B14F-4D97-AF65-F5344CB8AC3E}">
        <p14:creationId xmlns:p14="http://schemas.microsoft.com/office/powerpoint/2010/main" val="2535598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717"/>
            <a:ext cx="11176379" cy="409432"/>
          </a:xfrm>
        </p:spPr>
        <p:txBody>
          <a:bodyPr>
            <a:normAutofit fontScale="90000"/>
          </a:bodyPr>
          <a:lstStyle/>
          <a:p>
            <a:r>
              <a:rPr lang="en-US" b="1" dirty="0"/>
              <a:t>LIABILITY CLAUSE </a:t>
            </a:r>
            <a:br>
              <a:rPr lang="en-US" b="1" dirty="0"/>
            </a:br>
            <a:endParaRPr lang="en-US" b="1" dirty="0"/>
          </a:p>
        </p:txBody>
      </p:sp>
      <p:sp>
        <p:nvSpPr>
          <p:cNvPr id="3" name="Content Placeholder 2"/>
          <p:cNvSpPr>
            <a:spLocks noGrp="1"/>
          </p:cNvSpPr>
          <p:nvPr>
            <p:ph idx="1"/>
          </p:nvPr>
        </p:nvSpPr>
        <p:spPr>
          <a:xfrm>
            <a:off x="0" y="641445"/>
            <a:ext cx="12192000" cy="6216555"/>
          </a:xfrm>
        </p:spPr>
        <p:txBody>
          <a:bodyPr>
            <a:normAutofit/>
          </a:bodyPr>
          <a:lstStyle/>
          <a:p>
            <a:pPr marL="0" indent="0">
              <a:buNone/>
            </a:pPr>
            <a:endParaRPr lang="en-US" dirty="0"/>
          </a:p>
          <a:p>
            <a:pPr marL="0" indent="0">
              <a:buNone/>
            </a:pPr>
            <a:r>
              <a:rPr lang="en-US" dirty="0"/>
              <a:t>This clause states that the extent of  liability of  members of the company. The liability of members shall be as follows</a:t>
            </a:r>
          </a:p>
          <a:p>
            <a:pPr lvl="0"/>
            <a:r>
              <a:rPr lang="en-US" dirty="0"/>
              <a:t> in case of a company limited by shares, the liability of members shall be </a:t>
            </a:r>
            <a:r>
              <a:rPr lang="en-US" i="1" dirty="0"/>
              <a:t>limited to the amount unpaid on their shares</a:t>
            </a:r>
            <a:r>
              <a:rPr lang="en-US" dirty="0"/>
              <a:t>,</a:t>
            </a:r>
          </a:p>
          <a:p>
            <a:pPr lvl="0"/>
            <a:r>
              <a:rPr lang="en-US" dirty="0"/>
              <a:t>in case of a company limited by guarantee, the liability of members shall be </a:t>
            </a:r>
            <a:r>
              <a:rPr lang="en-US" i="1" dirty="0"/>
              <a:t>limited to the amount each member has undertaken to contribute to the assets of the company  in the event of its winding up</a:t>
            </a:r>
            <a:endParaRPr lang="en-US" dirty="0"/>
          </a:p>
          <a:p>
            <a:pPr lvl="0"/>
            <a:r>
              <a:rPr lang="en-US" dirty="0"/>
              <a:t>in case of unlimited company, the liability of members shall be </a:t>
            </a:r>
            <a:r>
              <a:rPr lang="en-US" i="1" dirty="0"/>
              <a:t>unlimited</a:t>
            </a:r>
            <a:endParaRPr lang="en-US" dirty="0"/>
          </a:p>
          <a:p>
            <a:pPr marL="0" indent="0">
              <a:buNone/>
            </a:pPr>
            <a:endParaRPr lang="en-US" dirty="0"/>
          </a:p>
        </p:txBody>
      </p:sp>
    </p:spTree>
    <p:extLst>
      <p:ext uri="{BB962C8B-B14F-4D97-AF65-F5344CB8AC3E}">
        <p14:creationId xmlns:p14="http://schemas.microsoft.com/office/powerpoint/2010/main" val="91950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774"/>
            <a:ext cx="11353800" cy="351692"/>
          </a:xfrm>
        </p:spPr>
        <p:txBody>
          <a:bodyPr>
            <a:normAutofit fontScale="90000"/>
          </a:bodyPr>
          <a:lstStyle/>
          <a:p>
            <a:r>
              <a:rPr lang="en-US" b="1" dirty="0"/>
              <a:t>CAPITAL CLAUSE</a:t>
            </a:r>
            <a:br>
              <a:rPr lang="en-US" b="1" dirty="0"/>
            </a:br>
            <a:endParaRPr lang="en-US" dirty="0"/>
          </a:p>
        </p:txBody>
      </p:sp>
      <p:sp>
        <p:nvSpPr>
          <p:cNvPr id="3" name="Content Placeholder 2"/>
          <p:cNvSpPr>
            <a:spLocks noGrp="1"/>
          </p:cNvSpPr>
          <p:nvPr>
            <p:ph idx="1"/>
          </p:nvPr>
        </p:nvSpPr>
        <p:spPr>
          <a:xfrm>
            <a:off x="-1" y="562709"/>
            <a:ext cx="12041945" cy="5684594"/>
          </a:xfrm>
        </p:spPr>
        <p:txBody>
          <a:bodyPr>
            <a:normAutofit fontScale="77500" lnSpcReduction="20000"/>
          </a:bodyPr>
          <a:lstStyle/>
          <a:p>
            <a:pPr lvl="0"/>
            <a:r>
              <a:rPr lang="en-US" dirty="0" smtClean="0"/>
              <a:t>This </a:t>
            </a:r>
            <a:r>
              <a:rPr lang="en-US" dirty="0"/>
              <a:t>clause states the share capital with which the company is proposed to be registered . This capital is called </a:t>
            </a:r>
            <a:r>
              <a:rPr lang="en-US" dirty="0" err="1"/>
              <a:t>authorised</a:t>
            </a:r>
            <a:r>
              <a:rPr lang="en-US" dirty="0"/>
              <a:t>, registered or nominal capital. . There is no legal limit on </a:t>
            </a:r>
            <a:r>
              <a:rPr lang="en-US" dirty="0" err="1"/>
              <a:t>authorised</a:t>
            </a:r>
            <a:r>
              <a:rPr lang="en-US" dirty="0"/>
              <a:t> capital. So the </a:t>
            </a:r>
            <a:r>
              <a:rPr lang="en-US" dirty="0" err="1"/>
              <a:t>authorised</a:t>
            </a:r>
            <a:r>
              <a:rPr lang="en-US" dirty="0"/>
              <a:t> capital must be sufficiently high so that issue of shares can be easily done to finance future </a:t>
            </a:r>
            <a:r>
              <a:rPr lang="en-US" dirty="0" err="1"/>
              <a:t>projects.The</a:t>
            </a:r>
            <a:r>
              <a:rPr lang="en-US" dirty="0"/>
              <a:t> stamp duty is payable on this amount.</a:t>
            </a:r>
          </a:p>
          <a:p>
            <a:pPr lvl="0"/>
            <a:r>
              <a:rPr lang="en-US" dirty="0"/>
              <a:t>The clause further states their denomination and their number in total. Equity shares can have denomination of ₹10 or ₹100 and preference shares can only be in denomination of ₹ 100.However, companies which have dematerialized their shares have freedom to issue equity shares in any denomination which should not be less than ₹1.</a:t>
            </a:r>
          </a:p>
          <a:p>
            <a:pPr lvl="0"/>
            <a:r>
              <a:rPr lang="en-US" dirty="0"/>
              <a:t>This clause also states the number of shares which the subscribers to the MOA have agreed to purchase.</a:t>
            </a:r>
          </a:p>
          <a:p>
            <a:pPr marL="0" indent="0">
              <a:buNone/>
            </a:pPr>
            <a:r>
              <a:rPr lang="en-US" sz="5800" dirty="0"/>
              <a:t>ASSOCIATION OR SUBSCRIPTION CLAUSE</a:t>
            </a:r>
          </a:p>
          <a:p>
            <a:pPr lvl="0"/>
            <a:r>
              <a:rPr lang="en-US" dirty="0"/>
              <a:t>This clause contains the "declaration of association" made by signatories of MOA that they desire to be formed into a company and that they agree to purchase shares  indicated against their names. Their signatures are duty attested by witnesses.</a:t>
            </a:r>
          </a:p>
          <a:p>
            <a:pPr lvl="0"/>
            <a:r>
              <a:rPr lang="en-US" dirty="0"/>
              <a:t>Each subscriber must take at least one share. However, this provision is not applicable to companies which are limited by guarantee or having unlimited liability, and which has no share capital.</a:t>
            </a:r>
          </a:p>
          <a:p>
            <a:pPr lvl="0"/>
            <a:r>
              <a:rPr lang="en-US" dirty="0"/>
              <a:t>There must be at least 7 signatories in case of public co.,  at least 2 in case of private company and only 1 in case of One Person Company. The subscribers usually act as the first directors of the company.</a:t>
            </a:r>
          </a:p>
          <a:p>
            <a:endParaRPr lang="en-US" dirty="0"/>
          </a:p>
        </p:txBody>
      </p:sp>
    </p:spTree>
    <p:extLst>
      <p:ext uri="{BB962C8B-B14F-4D97-AF65-F5344CB8AC3E}">
        <p14:creationId xmlns:p14="http://schemas.microsoft.com/office/powerpoint/2010/main" val="1202048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1559"/>
          </a:xfrm>
        </p:spPr>
        <p:txBody>
          <a:bodyPr>
            <a:normAutofit fontScale="90000"/>
          </a:bodyPr>
          <a:lstStyle/>
          <a:p>
            <a:r>
              <a:rPr lang="en-US" b="1" dirty="0"/>
              <a:t>ALTERATION OF THE MEMORANDUM</a:t>
            </a:r>
            <a:br>
              <a:rPr lang="en-US" b="1" dirty="0"/>
            </a:br>
            <a:endParaRPr lang="en-US" dirty="0"/>
          </a:p>
        </p:txBody>
      </p:sp>
      <p:sp>
        <p:nvSpPr>
          <p:cNvPr id="3" name="Content Placeholder 2"/>
          <p:cNvSpPr>
            <a:spLocks noGrp="1"/>
          </p:cNvSpPr>
          <p:nvPr>
            <p:ph idx="1"/>
          </p:nvPr>
        </p:nvSpPr>
        <p:spPr>
          <a:xfrm>
            <a:off x="0" y="1394460"/>
            <a:ext cx="12192000" cy="5463540"/>
          </a:xfrm>
        </p:spPr>
        <p:txBody>
          <a:bodyPr/>
          <a:lstStyle/>
          <a:p>
            <a:r>
              <a:rPr lang="en-US" dirty="0"/>
              <a:t>The provisions of the memorandum can be altered by a </a:t>
            </a:r>
            <a:r>
              <a:rPr lang="en-US" b="1" dirty="0"/>
              <a:t>special resolution(SR) </a:t>
            </a:r>
            <a:r>
              <a:rPr lang="en-US" dirty="0"/>
              <a:t>and as per the </a:t>
            </a:r>
            <a:r>
              <a:rPr lang="en-US" b="1" dirty="0"/>
              <a:t>procedures specified i</a:t>
            </a:r>
            <a:r>
              <a:rPr lang="en-US" dirty="0"/>
              <a:t>n the Companies Act </a:t>
            </a:r>
            <a:r>
              <a:rPr lang="en-US" dirty="0" smtClean="0"/>
              <a:t>.</a:t>
            </a:r>
          </a:p>
          <a:p>
            <a:r>
              <a:rPr lang="en-US" dirty="0" smtClean="0"/>
              <a:t> </a:t>
            </a:r>
            <a:r>
              <a:rPr lang="en-US" dirty="0"/>
              <a:t>The alteration becomes effective only from the date of registration by the ROC. </a:t>
            </a:r>
            <a:endParaRPr lang="en-US" dirty="0" smtClean="0"/>
          </a:p>
          <a:p>
            <a:r>
              <a:rPr lang="en-US" dirty="0" smtClean="0"/>
              <a:t>Where </a:t>
            </a:r>
            <a:r>
              <a:rPr lang="en-US" dirty="0"/>
              <a:t>an alteration is made in MOA, every copy of MOA issued subsequently must be in accordance with alteration otherwise the company and every officer in default shall be fined @₹ 1000 per copy issued without alteration.</a:t>
            </a:r>
          </a:p>
          <a:p>
            <a:endParaRPr lang="en-US" dirty="0"/>
          </a:p>
        </p:txBody>
      </p:sp>
    </p:spTree>
    <p:extLst>
      <p:ext uri="{BB962C8B-B14F-4D97-AF65-F5344CB8AC3E}">
        <p14:creationId xmlns:p14="http://schemas.microsoft.com/office/powerpoint/2010/main" val="4139180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1559"/>
          </a:xfrm>
        </p:spPr>
        <p:txBody>
          <a:bodyPr/>
          <a:lstStyle/>
          <a:p>
            <a:r>
              <a:rPr lang="en-US" b="1" dirty="0"/>
              <a:t>ALTERATION OF NAME CLAUSE</a:t>
            </a:r>
          </a:p>
        </p:txBody>
      </p:sp>
      <p:sp>
        <p:nvSpPr>
          <p:cNvPr id="3" name="Content Placeholder 2"/>
          <p:cNvSpPr>
            <a:spLocks noGrp="1"/>
          </p:cNvSpPr>
          <p:nvPr>
            <p:ph idx="1"/>
          </p:nvPr>
        </p:nvSpPr>
        <p:spPr>
          <a:xfrm>
            <a:off x="0" y="1394460"/>
            <a:ext cx="12192000" cy="5463540"/>
          </a:xfrm>
        </p:spPr>
        <p:txBody>
          <a:bodyPr>
            <a:normAutofit fontScale="70000" lnSpcReduction="20000"/>
          </a:bodyPr>
          <a:lstStyle/>
          <a:p>
            <a:pPr lvl="0"/>
            <a:r>
              <a:rPr lang="en-US" b="1" dirty="0"/>
              <a:t>Passing of SR+ written approval of CG </a:t>
            </a:r>
            <a:r>
              <a:rPr lang="en-US" dirty="0"/>
              <a:t>- whenever any company  wants to change its name</a:t>
            </a:r>
          </a:p>
          <a:p>
            <a:pPr lvl="0"/>
            <a:r>
              <a:rPr lang="en-US" b="1" dirty="0"/>
              <a:t>Passing of SR </a:t>
            </a:r>
            <a:r>
              <a:rPr lang="en-US" dirty="0"/>
              <a:t>only( no need of CG approval) - when change in name involves only addition \ deletion of word "</a:t>
            </a:r>
            <a:r>
              <a:rPr lang="en-US" dirty="0" err="1"/>
              <a:t>private"due</a:t>
            </a:r>
            <a:r>
              <a:rPr lang="en-US" dirty="0"/>
              <a:t> to conversion of a public co. into private or vice versa.</a:t>
            </a:r>
          </a:p>
          <a:p>
            <a:pPr lvl="0"/>
            <a:r>
              <a:rPr lang="en-US" b="1" dirty="0"/>
              <a:t>Passing of OR within 3 months of CG direction</a:t>
            </a:r>
            <a:r>
              <a:rPr lang="en-US" dirty="0"/>
              <a:t> - when through </a:t>
            </a:r>
            <a:r>
              <a:rPr lang="en-US" dirty="0" err="1"/>
              <a:t>inadvertance</a:t>
            </a:r>
            <a:r>
              <a:rPr lang="en-US" dirty="0"/>
              <a:t> or otherwise a company's name gets wrongly registered ,which in the opinion of CG  ,is identical with some existing companies name or is undesirable and so CG directs the company to change its name.</a:t>
            </a:r>
          </a:p>
          <a:p>
            <a:pPr lvl="0"/>
            <a:r>
              <a:rPr lang="en-US" b="1" dirty="0"/>
              <a:t>Passing of OR within 6 months of CG direction</a:t>
            </a:r>
            <a:r>
              <a:rPr lang="en-US" dirty="0"/>
              <a:t>-  when a petition is received by CG ( within three years of incorporation or change of name of the company ) from  a  registered proprietor of a trade mark that the company's name is identical or similar to his registered trademark\name and so CG directs the company to change its name.</a:t>
            </a:r>
          </a:p>
          <a:p>
            <a:pPr marL="0" indent="0">
              <a:buNone/>
            </a:pPr>
            <a:r>
              <a:rPr lang="en-US" dirty="0" smtClean="0"/>
              <a:t>The </a:t>
            </a:r>
            <a:r>
              <a:rPr lang="en-US" dirty="0"/>
              <a:t>company shall submit the following documents with ROC within prescribed time</a:t>
            </a:r>
          </a:p>
          <a:p>
            <a:pPr lvl="0"/>
            <a:r>
              <a:rPr lang="en-US" dirty="0"/>
              <a:t>Notice of change of name </a:t>
            </a:r>
          </a:p>
          <a:p>
            <a:pPr lvl="0"/>
            <a:r>
              <a:rPr lang="en-US" dirty="0"/>
              <a:t>Copy of SR</a:t>
            </a:r>
          </a:p>
          <a:p>
            <a:pPr lvl="0"/>
            <a:r>
              <a:rPr lang="en-US" dirty="0"/>
              <a:t>Copy of CG's approval order\ Copy of CG's direction order</a:t>
            </a:r>
          </a:p>
          <a:p>
            <a:pPr marL="0" indent="0">
              <a:buNone/>
            </a:pPr>
            <a:r>
              <a:rPr lang="en-US" dirty="0"/>
              <a:t>The ROC will do the following</a:t>
            </a:r>
          </a:p>
          <a:p>
            <a:pPr lvl="0"/>
            <a:r>
              <a:rPr lang="en-US" dirty="0"/>
              <a:t>enter new name  on the " Register of Companies"</a:t>
            </a:r>
          </a:p>
          <a:p>
            <a:pPr lvl="0"/>
            <a:r>
              <a:rPr lang="en-US" dirty="0"/>
              <a:t>enter new name in the MOA of company</a:t>
            </a:r>
          </a:p>
          <a:p>
            <a:pPr lvl="0"/>
            <a:r>
              <a:rPr lang="en-US" dirty="0"/>
              <a:t>issue a fresh Certificate of Incorporation in Form no. INC 25 bearing the new name</a:t>
            </a:r>
          </a:p>
          <a:p>
            <a:endParaRPr lang="en-US" dirty="0"/>
          </a:p>
        </p:txBody>
      </p:sp>
    </p:spTree>
    <p:extLst>
      <p:ext uri="{BB962C8B-B14F-4D97-AF65-F5344CB8AC3E}">
        <p14:creationId xmlns:p14="http://schemas.microsoft.com/office/powerpoint/2010/main" val="78503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6411"/>
          </a:xfrm>
        </p:spPr>
        <p:txBody>
          <a:bodyPr>
            <a:normAutofit fontScale="90000"/>
          </a:bodyPr>
          <a:lstStyle/>
          <a:p>
            <a:r>
              <a:rPr lang="en-US" b="1" dirty="0"/>
              <a:t>ALTERATION OF REGISTERED OFFICE CLAUSE</a:t>
            </a:r>
            <a:br>
              <a:rPr lang="en-US" b="1" dirty="0"/>
            </a:br>
            <a:endParaRPr lang="en-US" dirty="0"/>
          </a:p>
        </p:txBody>
      </p:sp>
      <p:sp>
        <p:nvSpPr>
          <p:cNvPr id="3" name="Content Placeholder 2"/>
          <p:cNvSpPr>
            <a:spLocks noGrp="1"/>
          </p:cNvSpPr>
          <p:nvPr>
            <p:ph idx="1"/>
          </p:nvPr>
        </p:nvSpPr>
        <p:spPr>
          <a:xfrm>
            <a:off x="0" y="1244334"/>
            <a:ext cx="12192000" cy="5613665"/>
          </a:xfrm>
        </p:spPr>
        <p:txBody>
          <a:bodyPr>
            <a:normAutofit fontScale="55000" lnSpcReduction="20000"/>
          </a:bodyPr>
          <a:lstStyle/>
          <a:p>
            <a:pPr lvl="0"/>
            <a:r>
              <a:rPr lang="en-US" dirty="0"/>
              <a:t> </a:t>
            </a:r>
            <a:r>
              <a:rPr lang="en-US" b="1" dirty="0"/>
              <a:t>Passing of BOD Resolution -</a:t>
            </a:r>
            <a:r>
              <a:rPr lang="en-US" dirty="0"/>
              <a:t> when a company changes registered office within same city in the same State.</a:t>
            </a:r>
          </a:p>
          <a:p>
            <a:pPr lvl="0"/>
            <a:r>
              <a:rPr lang="en-US" b="1" dirty="0"/>
              <a:t>Passing of SR - </a:t>
            </a:r>
            <a:r>
              <a:rPr lang="en-US" dirty="0"/>
              <a:t>when company changes registered office from one city to another within the same State</a:t>
            </a:r>
          </a:p>
          <a:p>
            <a:pPr lvl="0"/>
            <a:r>
              <a:rPr lang="en-US" b="1" dirty="0"/>
              <a:t>Passing of SR + Confirmation from Regional Director - </a:t>
            </a:r>
            <a:r>
              <a:rPr lang="en-US" dirty="0"/>
              <a:t>when company changes registered office from one city to another within same State but from jurisdiction of one ROC to another ROC e.g. applicable only in two States- </a:t>
            </a:r>
            <a:r>
              <a:rPr lang="en-US" dirty="0" err="1"/>
              <a:t>Tamilnadu</a:t>
            </a:r>
            <a:r>
              <a:rPr lang="en-US" dirty="0"/>
              <a:t>   and Maharashtra -both having two ROC (Chennai and Coimbatore) and (Mumbai and Pune) respectively</a:t>
            </a:r>
          </a:p>
          <a:p>
            <a:pPr lvl="0"/>
            <a:r>
              <a:rPr lang="en-US" b="1" dirty="0"/>
              <a:t>Passing of SR + Sanction of CG </a:t>
            </a:r>
            <a:r>
              <a:rPr lang="en-US" dirty="0"/>
              <a:t>- when company changes registered office from one State to another. CG gives approval only when it is satisfied that the company has given  advertisement in a vernacular and an English newspaper about its shifting; has sent individual notices to creditors and </a:t>
            </a:r>
            <a:r>
              <a:rPr lang="en-US" dirty="0" err="1"/>
              <a:t>debentureholders</a:t>
            </a:r>
            <a:r>
              <a:rPr lang="en-US" dirty="0"/>
              <a:t> ; it has obtained their consent or  fully satisfied \ </a:t>
            </a:r>
            <a:r>
              <a:rPr lang="en-US" dirty="0" err="1"/>
              <a:t>duscharged</a:t>
            </a:r>
            <a:r>
              <a:rPr lang="en-US" dirty="0"/>
              <a:t> dissenting creditors ; it has given affidavit not to retrench employees and has fulfilled other  prescribed terms and conditions.</a:t>
            </a:r>
          </a:p>
          <a:p>
            <a:pPr marL="0" indent="0">
              <a:buNone/>
            </a:pPr>
            <a:r>
              <a:rPr lang="en-US" dirty="0"/>
              <a:t>The company shall submit the following documents with ROC</a:t>
            </a:r>
          </a:p>
          <a:p>
            <a:pPr lvl="0"/>
            <a:r>
              <a:rPr lang="en-US" dirty="0"/>
              <a:t>Notice of new address to the concerned ROC within prescribed time</a:t>
            </a:r>
          </a:p>
          <a:p>
            <a:pPr lvl="0"/>
            <a:r>
              <a:rPr lang="en-US" dirty="0"/>
              <a:t>Copy of SR (in all situations except when shift  is intra city)</a:t>
            </a:r>
          </a:p>
          <a:p>
            <a:pPr lvl="0"/>
            <a:r>
              <a:rPr lang="en-US" dirty="0"/>
              <a:t>Copy of Regional Directors Confirmation Order ( when shift involves cities under jurisdiction of two different ROCs within same state)</a:t>
            </a:r>
          </a:p>
          <a:p>
            <a:pPr lvl="0"/>
            <a:r>
              <a:rPr lang="en-US" dirty="0"/>
              <a:t>Copy of Central Government Confirmation Order and copy of altered MOA- to be submitted to both the ROCs ( when shift involves two different States)</a:t>
            </a:r>
          </a:p>
          <a:p>
            <a:pPr marL="0" indent="0">
              <a:buNone/>
            </a:pPr>
            <a:r>
              <a:rPr lang="en-US" dirty="0"/>
              <a:t>The  ROC will do the following</a:t>
            </a:r>
          </a:p>
          <a:p>
            <a:pPr lvl="0"/>
            <a:r>
              <a:rPr lang="en-US" dirty="0"/>
              <a:t>make changes in his  Register of Companies</a:t>
            </a:r>
          </a:p>
          <a:p>
            <a:pPr lvl="0"/>
            <a:r>
              <a:rPr lang="en-US" dirty="0"/>
              <a:t>issue Certificate of Registration </a:t>
            </a:r>
          </a:p>
          <a:p>
            <a:pPr lvl="0"/>
            <a:r>
              <a:rPr lang="en-US" dirty="0"/>
              <a:t>transfer all the records of the company to the new ROC ( when shift involves cities under jurisdiction of two different ROCs within same state or different States)</a:t>
            </a:r>
          </a:p>
          <a:p>
            <a:pPr lvl="0"/>
            <a:r>
              <a:rPr lang="en-US" dirty="0"/>
              <a:t>issue fresh Certificate of Incorporation (  when shift involves two different States)</a:t>
            </a:r>
          </a:p>
          <a:p>
            <a:pPr marL="0" indent="0">
              <a:buNone/>
            </a:pPr>
            <a:endParaRPr lang="en-US" dirty="0"/>
          </a:p>
        </p:txBody>
      </p:sp>
    </p:spTree>
    <p:extLst>
      <p:ext uri="{BB962C8B-B14F-4D97-AF65-F5344CB8AC3E}">
        <p14:creationId xmlns:p14="http://schemas.microsoft.com/office/powerpoint/2010/main" val="4028320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2089</TotalTime>
  <Words>3304</Words>
  <Application>Microsoft Office PowerPoint</Application>
  <PresentationFormat>Widescreen</PresentationFormat>
  <Paragraphs>125</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 CHAPTER 4 MEMORANDUM OF ASSOCIATION </vt:lpstr>
      <vt:lpstr>Contents of the MOA(Sec.4) </vt:lpstr>
      <vt:lpstr>REGISTERED OFFICE CLAUSE  </vt:lpstr>
      <vt:lpstr>OBJECTS CLAUSE </vt:lpstr>
      <vt:lpstr>LIABILITY CLAUSE  </vt:lpstr>
      <vt:lpstr>CAPITAL CLAUSE </vt:lpstr>
      <vt:lpstr>ALTERATION OF THE MEMORANDUM </vt:lpstr>
      <vt:lpstr>ALTERATION OF NAME CLAUSE</vt:lpstr>
      <vt:lpstr>ALTERATION OF REGISTERED OFFICE CLAUSE </vt:lpstr>
      <vt:lpstr>ALTERATION OF OBJECTS CLAUSE </vt:lpstr>
      <vt:lpstr>ALTERATION OF LIABILITY CLAUSE</vt:lpstr>
      <vt:lpstr>ALTERATION OF CAPITAL CLAUSE</vt:lpstr>
      <vt:lpstr>THE DOCTRINE OF ULTRAVIRES</vt:lpstr>
      <vt:lpstr>THE DOCTRINE OF ULTRAVIRES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FORMATION OF  COMPANY</dc:title>
  <dc:creator>Admin</dc:creator>
  <cp:lastModifiedBy>Admin</cp:lastModifiedBy>
  <cp:revision>49</cp:revision>
  <dcterms:created xsi:type="dcterms:W3CDTF">2020-09-03T04:13:30Z</dcterms:created>
  <dcterms:modified xsi:type="dcterms:W3CDTF">2020-09-14T08:51:04Z</dcterms:modified>
</cp:coreProperties>
</file>