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Lst>
  <p:notesMasterIdLst>
    <p:notesMasterId r:id="rId27"/>
  </p:notesMasterIdLst>
  <p:sldIdLst>
    <p:sldId id="263" r:id="rId2"/>
    <p:sldId id="256" r:id="rId3"/>
    <p:sldId id="257" r:id="rId4"/>
    <p:sldId id="258" r:id="rId5"/>
    <p:sldId id="262" r:id="rId6"/>
    <p:sldId id="260" r:id="rId7"/>
    <p:sldId id="261"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8" r:id="rId21"/>
    <p:sldId id="279" r:id="rId22"/>
    <p:sldId id="281" r:id="rId23"/>
    <p:sldId id="285" r:id="rId24"/>
    <p:sldId id="283" r:id="rId25"/>
    <p:sldId id="28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044" autoAdjust="0"/>
    <p:restoredTop sz="86355" autoAdjust="0"/>
  </p:normalViewPr>
  <p:slideViewPr>
    <p:cSldViewPr snapToGrid="0">
      <p:cViewPr varScale="1">
        <p:scale>
          <a:sx n="64" d="100"/>
          <a:sy n="64" d="100"/>
        </p:scale>
        <p:origin x="660" y="90"/>
      </p:cViewPr>
      <p:guideLst/>
    </p:cSldViewPr>
  </p:slideViewPr>
  <p:outlineViewPr>
    <p:cViewPr>
      <p:scale>
        <a:sx n="33" d="100"/>
        <a:sy n="33" d="100"/>
      </p:scale>
      <p:origin x="0" y="-15234"/>
    </p:cViewPr>
  </p:outlineViewPr>
  <p:notesTextViewPr>
    <p:cViewPr>
      <p:scale>
        <a:sx n="1" d="1"/>
        <a:sy n="1" d="1"/>
      </p:scale>
      <p:origin x="0" y="0"/>
    </p:cViewPr>
  </p:notesTextViewPr>
  <p:sorterViewPr>
    <p:cViewPr>
      <p:scale>
        <a:sx n="100" d="100"/>
        <a:sy n="100" d="100"/>
      </p:scale>
      <p:origin x="0" y="-97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4C4F5A7-6FB6-480C-98B7-654E42817D23}" type="doc">
      <dgm:prSet loTypeId="urn:microsoft.com/office/officeart/2005/8/layout/matrix3" loCatId="matrix" qsTypeId="urn:microsoft.com/office/officeart/2005/8/quickstyle/simple1" qsCatId="simple" csTypeId="urn:microsoft.com/office/officeart/2005/8/colors/accent1_2" csCatId="accent1"/>
      <dgm:spPr/>
      <dgm:t>
        <a:bodyPr/>
        <a:lstStyle/>
        <a:p>
          <a:endParaRPr lang="en-US"/>
        </a:p>
      </dgm:t>
    </dgm:pt>
    <dgm:pt modelId="{8AC3829A-B05A-4905-B91B-3677F04AEC21}">
      <dgm:prSet/>
      <dgm:spPr/>
      <dgm:t>
        <a:bodyPr/>
        <a:lstStyle/>
        <a:p>
          <a:pPr rtl="0"/>
          <a:r>
            <a:rPr lang="en-US" smtClean="0"/>
            <a:t>Privileges available to private companies</a:t>
          </a:r>
          <a:endParaRPr lang="en-US"/>
        </a:p>
      </dgm:t>
    </dgm:pt>
    <dgm:pt modelId="{930672A5-BF42-4AD2-B5E2-203D387CF527}" type="parTrans" cxnId="{0A8475B5-854C-4ECB-A6B9-CC6F215C1217}">
      <dgm:prSet/>
      <dgm:spPr/>
      <dgm:t>
        <a:bodyPr/>
        <a:lstStyle/>
        <a:p>
          <a:endParaRPr lang="en-US"/>
        </a:p>
      </dgm:t>
    </dgm:pt>
    <dgm:pt modelId="{7A37FDBC-FD29-4101-BDDE-4E23E75E867C}" type="sibTrans" cxnId="{0A8475B5-854C-4ECB-A6B9-CC6F215C1217}">
      <dgm:prSet/>
      <dgm:spPr/>
      <dgm:t>
        <a:bodyPr/>
        <a:lstStyle/>
        <a:p>
          <a:endParaRPr lang="en-US"/>
        </a:p>
      </dgm:t>
    </dgm:pt>
    <dgm:pt modelId="{26C8207E-5F4A-48CE-B829-8277443F1367}">
      <dgm:prSet/>
      <dgm:spPr/>
      <dgm:t>
        <a:bodyPr/>
        <a:lstStyle/>
        <a:p>
          <a:pPr rtl="0"/>
          <a:r>
            <a:rPr lang="en-US" smtClean="0"/>
            <a:t>Difference between private and public companies</a:t>
          </a:r>
          <a:endParaRPr lang="en-US"/>
        </a:p>
      </dgm:t>
    </dgm:pt>
    <dgm:pt modelId="{4F34B88E-03E1-4865-B3BA-4A0A56F64CDC}" type="parTrans" cxnId="{9A97395B-9339-44DB-8072-CCFFFA597E9E}">
      <dgm:prSet/>
      <dgm:spPr/>
      <dgm:t>
        <a:bodyPr/>
        <a:lstStyle/>
        <a:p>
          <a:endParaRPr lang="en-US"/>
        </a:p>
      </dgm:t>
    </dgm:pt>
    <dgm:pt modelId="{5B26E899-DCCA-48B9-9A13-726774D5D1B1}" type="sibTrans" cxnId="{9A97395B-9339-44DB-8072-CCFFFA597E9E}">
      <dgm:prSet/>
      <dgm:spPr/>
      <dgm:t>
        <a:bodyPr/>
        <a:lstStyle/>
        <a:p>
          <a:endParaRPr lang="en-US"/>
        </a:p>
      </dgm:t>
    </dgm:pt>
    <dgm:pt modelId="{E63DEB0E-9C89-4C2F-82B4-3E57CD580E50}">
      <dgm:prSet/>
      <dgm:spPr/>
      <dgm:t>
        <a:bodyPr/>
        <a:lstStyle/>
        <a:p>
          <a:pPr rtl="0"/>
          <a:r>
            <a:rPr lang="en-US" smtClean="0"/>
            <a:t>Conversion of Private companies into Public Companies and vice-versa </a:t>
          </a:r>
          <a:endParaRPr lang="en-US"/>
        </a:p>
      </dgm:t>
    </dgm:pt>
    <dgm:pt modelId="{7A6C443E-69BB-4DA0-B703-A3D93772D34D}" type="parTrans" cxnId="{E90AEE04-85BB-495C-A941-A52586C3F8FA}">
      <dgm:prSet/>
      <dgm:spPr/>
      <dgm:t>
        <a:bodyPr/>
        <a:lstStyle/>
        <a:p>
          <a:endParaRPr lang="en-US"/>
        </a:p>
      </dgm:t>
    </dgm:pt>
    <dgm:pt modelId="{1199A193-B7FC-4023-8019-4457EDE78F22}" type="sibTrans" cxnId="{E90AEE04-85BB-495C-A941-A52586C3F8FA}">
      <dgm:prSet/>
      <dgm:spPr/>
      <dgm:t>
        <a:bodyPr/>
        <a:lstStyle/>
        <a:p>
          <a:endParaRPr lang="en-US"/>
        </a:p>
      </dgm:t>
    </dgm:pt>
    <dgm:pt modelId="{A8C31727-24B3-4ACC-B4EC-7C530C888532}">
      <dgm:prSet/>
      <dgm:spPr/>
      <dgm:t>
        <a:bodyPr/>
        <a:lstStyle/>
        <a:p>
          <a:pPr rtl="0"/>
          <a:r>
            <a:rPr lang="en-US" dirty="0" smtClean="0"/>
            <a:t>Difference between private and producer companies</a:t>
          </a:r>
          <a:endParaRPr lang="en-US" dirty="0"/>
        </a:p>
      </dgm:t>
    </dgm:pt>
    <dgm:pt modelId="{D030F364-9F97-49BD-9A06-989764A4385B}" type="parTrans" cxnId="{EA625972-8D18-424F-908E-A8ED5B48FFEC}">
      <dgm:prSet/>
      <dgm:spPr/>
      <dgm:t>
        <a:bodyPr/>
        <a:lstStyle/>
        <a:p>
          <a:endParaRPr lang="en-US"/>
        </a:p>
      </dgm:t>
    </dgm:pt>
    <dgm:pt modelId="{C1DA1B02-1F3A-4D48-B080-AB40778215D2}" type="sibTrans" cxnId="{EA625972-8D18-424F-908E-A8ED5B48FFEC}">
      <dgm:prSet/>
      <dgm:spPr/>
      <dgm:t>
        <a:bodyPr/>
        <a:lstStyle/>
        <a:p>
          <a:endParaRPr lang="en-US"/>
        </a:p>
      </dgm:t>
    </dgm:pt>
    <dgm:pt modelId="{3A642039-FDE9-4BBE-8D05-EEAF4116905E}" type="pres">
      <dgm:prSet presAssocID="{C4C4F5A7-6FB6-480C-98B7-654E42817D23}" presName="matrix" presStyleCnt="0">
        <dgm:presLayoutVars>
          <dgm:chMax val="1"/>
          <dgm:dir/>
          <dgm:resizeHandles val="exact"/>
        </dgm:presLayoutVars>
      </dgm:prSet>
      <dgm:spPr/>
      <dgm:t>
        <a:bodyPr/>
        <a:lstStyle/>
        <a:p>
          <a:endParaRPr lang="en-US"/>
        </a:p>
      </dgm:t>
    </dgm:pt>
    <dgm:pt modelId="{03DF9BF4-29AE-4F41-9E8C-6605F7F8F838}" type="pres">
      <dgm:prSet presAssocID="{C4C4F5A7-6FB6-480C-98B7-654E42817D23}" presName="diamond" presStyleLbl="bgShp" presStyleIdx="0" presStyleCnt="1"/>
      <dgm:spPr/>
    </dgm:pt>
    <dgm:pt modelId="{84041D89-2470-4AD9-9AC6-864B81573B2F}" type="pres">
      <dgm:prSet presAssocID="{C4C4F5A7-6FB6-480C-98B7-654E42817D23}" presName="quad1" presStyleLbl="node1" presStyleIdx="0" presStyleCnt="4">
        <dgm:presLayoutVars>
          <dgm:chMax val="0"/>
          <dgm:chPref val="0"/>
          <dgm:bulletEnabled val="1"/>
        </dgm:presLayoutVars>
      </dgm:prSet>
      <dgm:spPr/>
      <dgm:t>
        <a:bodyPr/>
        <a:lstStyle/>
        <a:p>
          <a:endParaRPr lang="en-US"/>
        </a:p>
      </dgm:t>
    </dgm:pt>
    <dgm:pt modelId="{EF2B6735-0C75-4938-B32B-2C4745C903B1}" type="pres">
      <dgm:prSet presAssocID="{C4C4F5A7-6FB6-480C-98B7-654E42817D23}" presName="quad2" presStyleLbl="node1" presStyleIdx="1" presStyleCnt="4">
        <dgm:presLayoutVars>
          <dgm:chMax val="0"/>
          <dgm:chPref val="0"/>
          <dgm:bulletEnabled val="1"/>
        </dgm:presLayoutVars>
      </dgm:prSet>
      <dgm:spPr/>
      <dgm:t>
        <a:bodyPr/>
        <a:lstStyle/>
        <a:p>
          <a:endParaRPr lang="en-US"/>
        </a:p>
      </dgm:t>
    </dgm:pt>
    <dgm:pt modelId="{E033023B-6D76-45B3-B4AE-D2BC73986490}" type="pres">
      <dgm:prSet presAssocID="{C4C4F5A7-6FB6-480C-98B7-654E42817D23}" presName="quad3" presStyleLbl="node1" presStyleIdx="2" presStyleCnt="4">
        <dgm:presLayoutVars>
          <dgm:chMax val="0"/>
          <dgm:chPref val="0"/>
          <dgm:bulletEnabled val="1"/>
        </dgm:presLayoutVars>
      </dgm:prSet>
      <dgm:spPr/>
      <dgm:t>
        <a:bodyPr/>
        <a:lstStyle/>
        <a:p>
          <a:endParaRPr lang="en-US"/>
        </a:p>
      </dgm:t>
    </dgm:pt>
    <dgm:pt modelId="{32205987-0FCB-4CBD-9ECA-088D8FB95DE7}" type="pres">
      <dgm:prSet presAssocID="{C4C4F5A7-6FB6-480C-98B7-654E42817D23}" presName="quad4" presStyleLbl="node1" presStyleIdx="3" presStyleCnt="4">
        <dgm:presLayoutVars>
          <dgm:chMax val="0"/>
          <dgm:chPref val="0"/>
          <dgm:bulletEnabled val="1"/>
        </dgm:presLayoutVars>
      </dgm:prSet>
      <dgm:spPr/>
      <dgm:t>
        <a:bodyPr/>
        <a:lstStyle/>
        <a:p>
          <a:endParaRPr lang="en-US"/>
        </a:p>
      </dgm:t>
    </dgm:pt>
  </dgm:ptLst>
  <dgm:cxnLst>
    <dgm:cxn modelId="{4166984F-AFC0-4570-8D26-19C7F866335F}" type="presOf" srcId="{26C8207E-5F4A-48CE-B829-8277443F1367}" destId="{EF2B6735-0C75-4938-B32B-2C4745C903B1}" srcOrd="0" destOrd="0" presId="urn:microsoft.com/office/officeart/2005/8/layout/matrix3"/>
    <dgm:cxn modelId="{E90AEE04-85BB-495C-A941-A52586C3F8FA}" srcId="{C4C4F5A7-6FB6-480C-98B7-654E42817D23}" destId="{E63DEB0E-9C89-4C2F-82B4-3E57CD580E50}" srcOrd="2" destOrd="0" parTransId="{7A6C443E-69BB-4DA0-B703-A3D93772D34D}" sibTransId="{1199A193-B7FC-4023-8019-4457EDE78F22}"/>
    <dgm:cxn modelId="{EA625972-8D18-424F-908E-A8ED5B48FFEC}" srcId="{C4C4F5A7-6FB6-480C-98B7-654E42817D23}" destId="{A8C31727-24B3-4ACC-B4EC-7C530C888532}" srcOrd="3" destOrd="0" parTransId="{D030F364-9F97-49BD-9A06-989764A4385B}" sibTransId="{C1DA1B02-1F3A-4D48-B080-AB40778215D2}"/>
    <dgm:cxn modelId="{B426B7EF-6BAC-415E-BF8F-4CA9133A9EBF}" type="presOf" srcId="{8AC3829A-B05A-4905-B91B-3677F04AEC21}" destId="{84041D89-2470-4AD9-9AC6-864B81573B2F}" srcOrd="0" destOrd="0" presId="urn:microsoft.com/office/officeart/2005/8/layout/matrix3"/>
    <dgm:cxn modelId="{8139F2B7-930E-4B0C-9091-723BD42F0AB2}" type="presOf" srcId="{C4C4F5A7-6FB6-480C-98B7-654E42817D23}" destId="{3A642039-FDE9-4BBE-8D05-EEAF4116905E}" srcOrd="0" destOrd="0" presId="urn:microsoft.com/office/officeart/2005/8/layout/matrix3"/>
    <dgm:cxn modelId="{9A97395B-9339-44DB-8072-CCFFFA597E9E}" srcId="{C4C4F5A7-6FB6-480C-98B7-654E42817D23}" destId="{26C8207E-5F4A-48CE-B829-8277443F1367}" srcOrd="1" destOrd="0" parTransId="{4F34B88E-03E1-4865-B3BA-4A0A56F64CDC}" sibTransId="{5B26E899-DCCA-48B9-9A13-726774D5D1B1}"/>
    <dgm:cxn modelId="{72C3135F-5717-479B-BD4B-4762232C969F}" type="presOf" srcId="{E63DEB0E-9C89-4C2F-82B4-3E57CD580E50}" destId="{E033023B-6D76-45B3-B4AE-D2BC73986490}" srcOrd="0" destOrd="0" presId="urn:microsoft.com/office/officeart/2005/8/layout/matrix3"/>
    <dgm:cxn modelId="{0A8475B5-854C-4ECB-A6B9-CC6F215C1217}" srcId="{C4C4F5A7-6FB6-480C-98B7-654E42817D23}" destId="{8AC3829A-B05A-4905-B91B-3677F04AEC21}" srcOrd="0" destOrd="0" parTransId="{930672A5-BF42-4AD2-B5E2-203D387CF527}" sibTransId="{7A37FDBC-FD29-4101-BDDE-4E23E75E867C}"/>
    <dgm:cxn modelId="{A863E5B4-3BE1-4D82-8DAC-A19CE0BE3B8F}" type="presOf" srcId="{A8C31727-24B3-4ACC-B4EC-7C530C888532}" destId="{32205987-0FCB-4CBD-9ECA-088D8FB95DE7}" srcOrd="0" destOrd="0" presId="urn:microsoft.com/office/officeart/2005/8/layout/matrix3"/>
    <dgm:cxn modelId="{C2862013-34ED-4583-829E-C2443A0A7C4A}" type="presParOf" srcId="{3A642039-FDE9-4BBE-8D05-EEAF4116905E}" destId="{03DF9BF4-29AE-4F41-9E8C-6605F7F8F838}" srcOrd="0" destOrd="0" presId="urn:microsoft.com/office/officeart/2005/8/layout/matrix3"/>
    <dgm:cxn modelId="{1489CB4E-EC03-44E3-9311-D4F7F6B6E0AC}" type="presParOf" srcId="{3A642039-FDE9-4BBE-8D05-EEAF4116905E}" destId="{84041D89-2470-4AD9-9AC6-864B81573B2F}" srcOrd="1" destOrd="0" presId="urn:microsoft.com/office/officeart/2005/8/layout/matrix3"/>
    <dgm:cxn modelId="{DE4721A5-FCDF-47BF-923D-8E12674F24B7}" type="presParOf" srcId="{3A642039-FDE9-4BBE-8D05-EEAF4116905E}" destId="{EF2B6735-0C75-4938-B32B-2C4745C903B1}" srcOrd="2" destOrd="0" presId="urn:microsoft.com/office/officeart/2005/8/layout/matrix3"/>
    <dgm:cxn modelId="{DBBF83EB-1CCC-4901-8029-0AE892116559}" type="presParOf" srcId="{3A642039-FDE9-4BBE-8D05-EEAF4116905E}" destId="{E033023B-6D76-45B3-B4AE-D2BC73986490}" srcOrd="3" destOrd="0" presId="urn:microsoft.com/office/officeart/2005/8/layout/matrix3"/>
    <dgm:cxn modelId="{955E088F-47E7-4385-95F2-8CD63E29A160}" type="presParOf" srcId="{3A642039-FDE9-4BBE-8D05-EEAF4116905E}" destId="{32205987-0FCB-4CBD-9ECA-088D8FB95DE7}"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DF9BF4-29AE-4F41-9E8C-6605F7F8F838}">
      <dsp:nvSpPr>
        <dsp:cNvPr id="0" name=""/>
        <dsp:cNvSpPr/>
      </dsp:nvSpPr>
      <dsp:spPr>
        <a:xfrm>
          <a:off x="821915" y="0"/>
          <a:ext cx="4703883" cy="4703883"/>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041D89-2470-4AD9-9AC6-864B81573B2F}">
      <dsp:nvSpPr>
        <dsp:cNvPr id="0" name=""/>
        <dsp:cNvSpPr/>
      </dsp:nvSpPr>
      <dsp:spPr>
        <a:xfrm>
          <a:off x="1268784" y="446868"/>
          <a:ext cx="1834514" cy="18345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t>Privileges available to private companies</a:t>
          </a:r>
          <a:endParaRPr lang="en-US" sz="1800" kern="1200"/>
        </a:p>
      </dsp:txBody>
      <dsp:txXfrm>
        <a:off x="1358338" y="536422"/>
        <a:ext cx="1655406" cy="1655406"/>
      </dsp:txXfrm>
    </dsp:sp>
    <dsp:sp modelId="{EF2B6735-0C75-4938-B32B-2C4745C903B1}">
      <dsp:nvSpPr>
        <dsp:cNvPr id="0" name=""/>
        <dsp:cNvSpPr/>
      </dsp:nvSpPr>
      <dsp:spPr>
        <a:xfrm>
          <a:off x="3244415" y="446868"/>
          <a:ext cx="1834514" cy="18345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t>Difference between private and public companies</a:t>
          </a:r>
          <a:endParaRPr lang="en-US" sz="1800" kern="1200"/>
        </a:p>
      </dsp:txBody>
      <dsp:txXfrm>
        <a:off x="3333969" y="536422"/>
        <a:ext cx="1655406" cy="1655406"/>
      </dsp:txXfrm>
    </dsp:sp>
    <dsp:sp modelId="{E033023B-6D76-45B3-B4AE-D2BC73986490}">
      <dsp:nvSpPr>
        <dsp:cNvPr id="0" name=""/>
        <dsp:cNvSpPr/>
      </dsp:nvSpPr>
      <dsp:spPr>
        <a:xfrm>
          <a:off x="1268784" y="2422499"/>
          <a:ext cx="1834514" cy="18345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smtClean="0"/>
            <a:t>Conversion of Private companies into Public Companies and vice-versa </a:t>
          </a:r>
          <a:endParaRPr lang="en-US" sz="1800" kern="1200"/>
        </a:p>
      </dsp:txBody>
      <dsp:txXfrm>
        <a:off x="1358338" y="2512053"/>
        <a:ext cx="1655406" cy="1655406"/>
      </dsp:txXfrm>
    </dsp:sp>
    <dsp:sp modelId="{32205987-0FCB-4CBD-9ECA-088D8FB95DE7}">
      <dsp:nvSpPr>
        <dsp:cNvPr id="0" name=""/>
        <dsp:cNvSpPr/>
      </dsp:nvSpPr>
      <dsp:spPr>
        <a:xfrm>
          <a:off x="3244415" y="2422499"/>
          <a:ext cx="1834514" cy="183451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kern="1200" dirty="0" smtClean="0"/>
            <a:t>Difference between private and producer companies</a:t>
          </a:r>
          <a:endParaRPr lang="en-US" sz="1800" kern="1200" dirty="0"/>
        </a:p>
      </dsp:txBody>
      <dsp:txXfrm>
        <a:off x="3333969" y="2512053"/>
        <a:ext cx="1655406" cy="1655406"/>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E9B5C-FAD9-4765-A6B8-CC3A7A29102E}" type="datetimeFigureOut">
              <a:rPr lang="en-US" smtClean="0"/>
              <a:t>8/31/2020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C3588-1EFA-4CAC-AF57-57026309FEA3}" type="slidenum">
              <a:rPr lang="en-US" smtClean="0"/>
              <a:t>‹#›</a:t>
            </a:fld>
            <a:endParaRPr lang="en-US"/>
          </a:p>
        </p:txBody>
      </p:sp>
    </p:spTree>
    <p:extLst>
      <p:ext uri="{BB962C8B-B14F-4D97-AF65-F5344CB8AC3E}">
        <p14:creationId xmlns:p14="http://schemas.microsoft.com/office/powerpoint/2010/main" val="1768244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C3588-1EFA-4CAC-AF57-57026309FEA3}" type="slidenum">
              <a:rPr lang="en-US" smtClean="0"/>
              <a:t>1</a:t>
            </a:fld>
            <a:endParaRPr lang="en-US"/>
          </a:p>
        </p:txBody>
      </p:sp>
    </p:spTree>
    <p:extLst>
      <p:ext uri="{BB962C8B-B14F-4D97-AF65-F5344CB8AC3E}">
        <p14:creationId xmlns:p14="http://schemas.microsoft.com/office/powerpoint/2010/main" val="2087737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C3588-1EFA-4CAC-AF57-57026309FEA3}" type="slidenum">
              <a:rPr lang="en-US" smtClean="0"/>
              <a:t>3</a:t>
            </a:fld>
            <a:endParaRPr lang="en-US"/>
          </a:p>
        </p:txBody>
      </p:sp>
    </p:spTree>
    <p:extLst>
      <p:ext uri="{BB962C8B-B14F-4D97-AF65-F5344CB8AC3E}">
        <p14:creationId xmlns:p14="http://schemas.microsoft.com/office/powerpoint/2010/main" val="34380020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C3588-1EFA-4CAC-AF57-57026309FEA3}" type="slidenum">
              <a:rPr lang="en-US" smtClean="0"/>
              <a:t>12</a:t>
            </a:fld>
            <a:endParaRPr lang="en-US"/>
          </a:p>
        </p:txBody>
      </p:sp>
    </p:spTree>
    <p:extLst>
      <p:ext uri="{BB962C8B-B14F-4D97-AF65-F5344CB8AC3E}">
        <p14:creationId xmlns:p14="http://schemas.microsoft.com/office/powerpoint/2010/main" val="12085006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C3588-1EFA-4CAC-AF57-57026309FEA3}" type="slidenum">
              <a:rPr lang="en-US" smtClean="0"/>
              <a:t>19</a:t>
            </a:fld>
            <a:endParaRPr lang="en-US"/>
          </a:p>
        </p:txBody>
      </p:sp>
    </p:spTree>
    <p:extLst>
      <p:ext uri="{BB962C8B-B14F-4D97-AF65-F5344CB8AC3E}">
        <p14:creationId xmlns:p14="http://schemas.microsoft.com/office/powerpoint/2010/main" val="1922778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C3588-1EFA-4CAC-AF57-57026309FEA3}" type="slidenum">
              <a:rPr lang="en-US" smtClean="0"/>
              <a:t>20</a:t>
            </a:fld>
            <a:endParaRPr lang="en-US"/>
          </a:p>
        </p:txBody>
      </p:sp>
    </p:spTree>
    <p:extLst>
      <p:ext uri="{BB962C8B-B14F-4D97-AF65-F5344CB8AC3E}">
        <p14:creationId xmlns:p14="http://schemas.microsoft.com/office/powerpoint/2010/main" val="1727706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C3588-1EFA-4CAC-AF57-57026309FEA3}" type="slidenum">
              <a:rPr lang="en-US" smtClean="0"/>
              <a:t>24</a:t>
            </a:fld>
            <a:endParaRPr lang="en-US"/>
          </a:p>
        </p:txBody>
      </p:sp>
    </p:spTree>
    <p:extLst>
      <p:ext uri="{BB962C8B-B14F-4D97-AF65-F5344CB8AC3E}">
        <p14:creationId xmlns:p14="http://schemas.microsoft.com/office/powerpoint/2010/main" val="40267445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2C3588-1EFA-4CAC-AF57-57026309FEA3}" type="slidenum">
              <a:rPr lang="en-US" smtClean="0"/>
              <a:t>25</a:t>
            </a:fld>
            <a:endParaRPr lang="en-US"/>
          </a:p>
        </p:txBody>
      </p:sp>
    </p:spTree>
    <p:extLst>
      <p:ext uri="{BB962C8B-B14F-4D97-AF65-F5344CB8AC3E}">
        <p14:creationId xmlns:p14="http://schemas.microsoft.com/office/powerpoint/2010/main" val="4144101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6"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6" y="4050836"/>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8B2D1D1-6F13-4FD8-B177-8E48A246DE23}" type="datetimeFigureOut">
              <a:rPr lang="en-US" smtClean="0"/>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3742715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1"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2D1D1-6F13-4FD8-B177-8E48A246DE23}" type="datetimeFigureOut">
              <a:rPr lang="en-US" smtClean="0"/>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2191912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6"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5"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9"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2D1D1-6F13-4FD8-B177-8E48A246DE23}" type="datetimeFigureOut">
              <a:rPr lang="en-US" smtClean="0"/>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t>‹#›</a:t>
            </a:fld>
            <a:endParaRPr lang="en-US"/>
          </a:p>
        </p:txBody>
      </p:sp>
      <p:sp>
        <p:nvSpPr>
          <p:cNvPr id="24" name="TextBox 23"/>
          <p:cNvSpPr txBox="1"/>
          <p:nvPr/>
        </p:nvSpPr>
        <p:spPr>
          <a:xfrm>
            <a:off x="482712"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700"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3697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9"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2D1D1-6F13-4FD8-B177-8E48A246DE23}" type="datetimeFigureOut">
              <a:rPr lang="en-US" smtClean="0"/>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10215457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6"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2D1D1-6F13-4FD8-B177-8E48A246DE23}" type="datetimeFigureOut">
              <a:rPr lang="en-US" smtClean="0"/>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t>‹#›</a:t>
            </a:fld>
            <a:endParaRPr lang="en-US"/>
          </a:p>
        </p:txBody>
      </p:sp>
      <p:sp>
        <p:nvSpPr>
          <p:cNvPr id="24" name="TextBox 23"/>
          <p:cNvSpPr txBox="1"/>
          <p:nvPr/>
        </p:nvSpPr>
        <p:spPr>
          <a:xfrm>
            <a:off x="482712"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700"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954864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9"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9"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2D1D1-6F13-4FD8-B177-8E48A246DE23}" type="datetimeFigureOut">
              <a:rPr lang="en-US" smtClean="0"/>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2545403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B2D1D1-6F13-4FD8-B177-8E48A246DE23}" type="datetimeFigureOut">
              <a:rPr lang="en-US" smtClean="0"/>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15989938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2"/>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609602"/>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B2D1D1-6F13-4FD8-B177-8E48A246DE23}" type="datetimeFigureOut">
              <a:rPr lang="en-US" smtClean="0"/>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1499775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8B2D1D1-6F13-4FD8-B177-8E48A246DE23}" type="datetimeFigureOut">
              <a:rPr lang="en-US" smtClean="0"/>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3062748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9" y="2700870"/>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9"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B2D1D1-6F13-4FD8-B177-8E48A246DE23}" type="datetimeFigureOut">
              <a:rPr lang="en-US" smtClean="0"/>
              <a:t>8/31/2020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45210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1"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8B2D1D1-6F13-4FD8-B177-8E48A246DE23}" type="datetimeFigureOut">
              <a:rPr lang="en-US" smtClean="0"/>
              <a:t>8/31/2020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3768909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8"/>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8"/>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B2D1D1-6F13-4FD8-B177-8E48A246DE23}" type="datetimeFigureOut">
              <a:rPr lang="en-US" smtClean="0"/>
              <a:t>8/31/2020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2546830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8B2D1D1-6F13-4FD8-B177-8E48A246DE23}" type="datetimeFigureOut">
              <a:rPr lang="en-US" smtClean="0"/>
              <a:t>8/31/2020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1067760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B2D1D1-6F13-4FD8-B177-8E48A246DE23}" type="datetimeFigureOut">
              <a:rPr lang="en-US" smtClean="0"/>
              <a:t>8/31/2020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13435598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6" y="514927"/>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600"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B2D1D1-6F13-4FD8-B177-8E48A246DE23}" type="datetimeFigureOut">
              <a:rPr lang="en-US" smtClean="0"/>
              <a:t>8/31/2020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4182921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600"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600"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B2D1D1-6F13-4FD8-B177-8E48A246DE23}" type="datetimeFigureOut">
              <a:rPr lang="en-US" smtClean="0"/>
              <a:t>8/31/2020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A43307-17BF-45AF-A72D-4DE90AD70231}" type="slidenum">
              <a:rPr lang="en-US" smtClean="0"/>
              <a:t>‹#›</a:t>
            </a:fld>
            <a:endParaRPr lang="en-US"/>
          </a:p>
        </p:txBody>
      </p:sp>
    </p:spTree>
    <p:extLst>
      <p:ext uri="{BB962C8B-B14F-4D97-AF65-F5344CB8AC3E}">
        <p14:creationId xmlns:p14="http://schemas.microsoft.com/office/powerpoint/2010/main" val="36790044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6"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600"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5"/>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8B2D1D1-6F13-4FD8-B177-8E48A246DE23}" type="datetimeFigureOut">
              <a:rPr lang="en-US" smtClean="0"/>
              <a:t>8/31/2020</a:t>
            </a:fld>
            <a:endParaRPr lang="en-US"/>
          </a:p>
        </p:txBody>
      </p:sp>
      <p:sp>
        <p:nvSpPr>
          <p:cNvPr id="5" name="Footer Placeholder 4"/>
          <p:cNvSpPr>
            <a:spLocks noGrp="1"/>
          </p:cNvSpPr>
          <p:nvPr>
            <p:ph type="ftr" sz="quarter" idx="3"/>
          </p:nvPr>
        </p:nvSpPr>
        <p:spPr>
          <a:xfrm>
            <a:off x="609599" y="6041365"/>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7" y="6041365"/>
            <a:ext cx="512638" cy="365125"/>
          </a:xfrm>
          <a:prstGeom prst="rect">
            <a:avLst/>
          </a:prstGeom>
        </p:spPr>
        <p:txBody>
          <a:bodyPr vert="horz" lIns="91440" tIns="45720" rIns="91440" bIns="45720" rtlCol="0" anchor="ctr"/>
          <a:lstStyle>
            <a:lvl1pPr algn="r">
              <a:defRPr sz="900">
                <a:solidFill>
                  <a:schemeClr val="accent1"/>
                </a:solidFill>
              </a:defRPr>
            </a:lvl1pPr>
          </a:lstStyle>
          <a:p>
            <a:fld id="{E4A43307-17BF-45AF-A72D-4DE90AD70231}" type="slidenum">
              <a:rPr lang="en-US" smtClean="0"/>
              <a:t>‹#›</a:t>
            </a:fld>
            <a:endParaRPr lang="en-US"/>
          </a:p>
        </p:txBody>
      </p:sp>
    </p:spTree>
    <p:extLst>
      <p:ext uri="{BB962C8B-B14F-4D97-AF65-F5344CB8AC3E}">
        <p14:creationId xmlns:p14="http://schemas.microsoft.com/office/powerpoint/2010/main" val="1031457383"/>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8000" dirty="0"/>
              <a:t>Chapter 2</a:t>
            </a:r>
          </a:p>
        </p:txBody>
      </p:sp>
      <p:sp>
        <p:nvSpPr>
          <p:cNvPr id="3" name="Content Placeholder 2"/>
          <p:cNvSpPr>
            <a:spLocks noGrp="1"/>
          </p:cNvSpPr>
          <p:nvPr>
            <p:ph idx="1"/>
          </p:nvPr>
        </p:nvSpPr>
        <p:spPr/>
        <p:txBody>
          <a:bodyPr/>
          <a:lstStyle/>
          <a:p>
            <a:pPr marL="0" indent="0">
              <a:buNone/>
            </a:pPr>
            <a:r>
              <a:rPr lang="en-US" sz="8000" dirty="0"/>
              <a:t>Kinds of Companies</a:t>
            </a:r>
          </a:p>
          <a:p>
            <a:pPr marL="0" indent="0">
              <a:buNone/>
            </a:pPr>
            <a:endParaRPr lang="en-US" dirty="0"/>
          </a:p>
        </p:txBody>
      </p:sp>
    </p:spTree>
    <p:extLst>
      <p:ext uri="{BB962C8B-B14F-4D97-AF65-F5344CB8AC3E}">
        <p14:creationId xmlns:p14="http://schemas.microsoft.com/office/powerpoint/2010/main" val="2738137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2"/>
            <a:ext cx="6347714" cy="714233"/>
          </a:xfrm>
        </p:spPr>
        <p:txBody>
          <a:bodyPr>
            <a:normAutofit fontScale="90000"/>
          </a:bodyPr>
          <a:lstStyle/>
          <a:p>
            <a:r>
              <a:rPr lang="en-US" dirty="0"/>
              <a:t>Companies Limited by guarantee</a:t>
            </a:r>
            <a:br>
              <a:rPr lang="en-US" dirty="0"/>
            </a:br>
            <a:endParaRPr lang="en-US" dirty="0"/>
          </a:p>
        </p:txBody>
      </p:sp>
      <p:sp>
        <p:nvSpPr>
          <p:cNvPr id="3" name="Content Placeholder 2"/>
          <p:cNvSpPr>
            <a:spLocks noGrp="1"/>
          </p:cNvSpPr>
          <p:nvPr>
            <p:ph idx="1"/>
          </p:nvPr>
        </p:nvSpPr>
        <p:spPr>
          <a:xfrm>
            <a:off x="0" y="1528551"/>
            <a:ext cx="8202304" cy="5329451"/>
          </a:xfrm>
        </p:spPr>
        <p:txBody>
          <a:bodyPr/>
          <a:lstStyle/>
          <a:p>
            <a:pPr lvl="0"/>
            <a:r>
              <a:rPr lang="en-US" dirty="0"/>
              <a:t>In such companies, liability of members is limited by memorandum to the amount guaranteed by them (such amount as they have respectively undertaken to contribute to assets of the company  to meet the deficiency at the time of  its winding up)</a:t>
            </a:r>
          </a:p>
          <a:p>
            <a:pPr lvl="0"/>
            <a:r>
              <a:rPr lang="en-US" dirty="0"/>
              <a:t>This liability/ guarantee can be enforced(demanded) only at the time of winding up  and not before</a:t>
            </a:r>
          </a:p>
          <a:p>
            <a:pPr lvl="0"/>
            <a:r>
              <a:rPr lang="en-US" dirty="0"/>
              <a:t>Non- trading companies formed for the promotion of art, science, commerce, sports, culture etc. are incorporated as guarantee companies. </a:t>
            </a:r>
            <a:r>
              <a:rPr lang="en-US" dirty="0" err="1"/>
              <a:t>Eg</a:t>
            </a:r>
            <a:r>
              <a:rPr lang="en-US" dirty="0"/>
              <a:t>. Chambers of Commerce, sports clubs, trade associations</a:t>
            </a:r>
          </a:p>
          <a:p>
            <a:pPr lvl="0"/>
            <a:r>
              <a:rPr lang="en-US" dirty="0"/>
              <a:t> Memorandum of Association of such companies states what amount each member has guaranteed and this amount may differ from member to member</a:t>
            </a:r>
          </a:p>
          <a:p>
            <a:pPr lvl="0"/>
            <a:r>
              <a:rPr lang="en-US" dirty="0"/>
              <a:t>Such companies may or may not have share capital. If it has share capital, liability of members will be two fold .i.e. they are liable for amount remaining unpaid on shares as well as amount payable under guarantee</a:t>
            </a:r>
          </a:p>
          <a:p>
            <a:pPr marL="0" indent="0">
              <a:buNone/>
            </a:pPr>
            <a:endParaRPr lang="en-US" dirty="0"/>
          </a:p>
        </p:txBody>
      </p:sp>
    </p:spTree>
    <p:extLst>
      <p:ext uri="{BB962C8B-B14F-4D97-AF65-F5344CB8AC3E}">
        <p14:creationId xmlns:p14="http://schemas.microsoft.com/office/powerpoint/2010/main" val="18171200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3"/>
            <a:ext cx="6347714" cy="823415"/>
          </a:xfrm>
        </p:spPr>
        <p:txBody>
          <a:bodyPr>
            <a:normAutofit fontScale="90000"/>
          </a:bodyPr>
          <a:lstStyle/>
          <a:p>
            <a:r>
              <a:rPr lang="en-US" dirty="0"/>
              <a:t>Unlimited Companies</a:t>
            </a:r>
            <a:br>
              <a:rPr lang="en-US" dirty="0"/>
            </a:br>
            <a:endParaRPr lang="en-US" dirty="0"/>
          </a:p>
        </p:txBody>
      </p:sp>
      <p:sp>
        <p:nvSpPr>
          <p:cNvPr id="3" name="Content Placeholder 2"/>
          <p:cNvSpPr>
            <a:spLocks noGrp="1"/>
          </p:cNvSpPr>
          <p:nvPr>
            <p:ph idx="1"/>
          </p:nvPr>
        </p:nvSpPr>
        <p:spPr>
          <a:xfrm>
            <a:off x="2" y="1433017"/>
            <a:ext cx="7765577" cy="5424985"/>
          </a:xfrm>
        </p:spPr>
        <p:txBody>
          <a:bodyPr/>
          <a:lstStyle/>
          <a:p>
            <a:pPr lvl="0"/>
            <a:r>
              <a:rPr lang="en-US" dirty="0"/>
              <a:t>Such companies have no limit on the liability of its members i.e. their liability may extend to their personal property to pay off the liabilities of the </a:t>
            </a:r>
            <a:r>
              <a:rPr lang="en-US" dirty="0" smtClean="0"/>
              <a:t>company</a:t>
            </a:r>
          </a:p>
          <a:p>
            <a:pPr marL="0" indent="0">
              <a:buNone/>
            </a:pPr>
            <a:endParaRPr lang="en-US" dirty="0"/>
          </a:p>
          <a:p>
            <a:pPr lvl="0"/>
            <a:r>
              <a:rPr lang="en-US" dirty="0"/>
              <a:t>Memorandum of such companies must state that liability of its members is </a:t>
            </a:r>
            <a:r>
              <a:rPr lang="en-US" dirty="0" smtClean="0"/>
              <a:t>unlimited</a:t>
            </a:r>
          </a:p>
          <a:p>
            <a:pPr marL="0" indent="0">
              <a:buNone/>
            </a:pPr>
            <a:endParaRPr lang="en-US" dirty="0"/>
          </a:p>
          <a:p>
            <a:pPr lvl="0"/>
            <a:r>
              <a:rPr lang="en-US" dirty="0"/>
              <a:t>Liability of members is enforceable only at the time of winding </a:t>
            </a:r>
            <a:r>
              <a:rPr lang="en-US" dirty="0" smtClean="0"/>
              <a:t>up</a:t>
            </a:r>
          </a:p>
          <a:p>
            <a:pPr marL="0" indent="0">
              <a:buNone/>
            </a:pPr>
            <a:endParaRPr lang="en-US" dirty="0"/>
          </a:p>
          <a:p>
            <a:pPr lvl="0"/>
            <a:r>
              <a:rPr lang="en-US" dirty="0"/>
              <a:t>Every member is liable to contribute in proportion of his interest in the </a:t>
            </a:r>
            <a:r>
              <a:rPr lang="en-US" dirty="0" smtClean="0"/>
              <a:t>company</a:t>
            </a:r>
          </a:p>
          <a:p>
            <a:pPr lvl="0"/>
            <a:r>
              <a:rPr lang="en-US" dirty="0" smtClean="0"/>
              <a:t>  </a:t>
            </a:r>
            <a:endParaRPr lang="en-US" dirty="0"/>
          </a:p>
          <a:p>
            <a:pPr lvl="0"/>
            <a:r>
              <a:rPr lang="en-US" dirty="0"/>
              <a:t>Such companies are very rare .</a:t>
            </a:r>
            <a:r>
              <a:rPr lang="en-US" dirty="0" err="1"/>
              <a:t>Eg</a:t>
            </a:r>
            <a:r>
              <a:rPr lang="en-US" dirty="0"/>
              <a:t>. Nova Scotia (Canada) Unlimited Liability Company, Cyber Ventures </a:t>
            </a:r>
          </a:p>
          <a:p>
            <a:pPr marL="0" indent="0">
              <a:buNone/>
            </a:pPr>
            <a:endParaRPr lang="en-US" dirty="0"/>
          </a:p>
        </p:txBody>
      </p:sp>
    </p:spTree>
    <p:extLst>
      <p:ext uri="{BB962C8B-B14F-4D97-AF65-F5344CB8AC3E}">
        <p14:creationId xmlns:p14="http://schemas.microsoft.com/office/powerpoint/2010/main" val="15127206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
            <a:ext cx="8379724" cy="1201003"/>
          </a:xfrm>
        </p:spPr>
        <p:txBody>
          <a:bodyPr>
            <a:normAutofit fontScale="90000"/>
          </a:bodyPr>
          <a:lstStyle/>
          <a:p>
            <a:r>
              <a:rPr lang="en-US" dirty="0"/>
              <a:t>Companies not </a:t>
            </a:r>
            <a:r>
              <a:rPr lang="en-US" dirty="0" smtClean="0"/>
              <a:t>for Profit/Licensed </a:t>
            </a:r>
            <a:r>
              <a:rPr lang="en-US" dirty="0"/>
              <a:t>Companies (Sec.8)</a:t>
            </a:r>
            <a:br>
              <a:rPr lang="en-US" dirty="0"/>
            </a:br>
            <a:endParaRPr lang="en-US" dirty="0"/>
          </a:p>
        </p:txBody>
      </p:sp>
      <p:sp>
        <p:nvSpPr>
          <p:cNvPr id="3" name="Content Placeholder 2"/>
          <p:cNvSpPr>
            <a:spLocks noGrp="1"/>
          </p:cNvSpPr>
          <p:nvPr>
            <p:ph idx="1"/>
          </p:nvPr>
        </p:nvSpPr>
        <p:spPr>
          <a:xfrm>
            <a:off x="-71284" y="1201005"/>
            <a:ext cx="8137113" cy="6025486"/>
          </a:xfrm>
        </p:spPr>
        <p:txBody>
          <a:bodyPr>
            <a:normAutofit lnSpcReduction="10000"/>
          </a:bodyPr>
          <a:lstStyle/>
          <a:p>
            <a:pPr lvl="0"/>
            <a:r>
              <a:rPr lang="en-US" dirty="0" smtClean="0"/>
              <a:t> </a:t>
            </a:r>
            <a:r>
              <a:rPr lang="en-US" dirty="0"/>
              <a:t>These companies are meant for promoting </a:t>
            </a:r>
            <a:r>
              <a:rPr lang="en-US" dirty="0" err="1"/>
              <a:t>science,art,commerce,sports</a:t>
            </a:r>
            <a:r>
              <a:rPr lang="en-US" dirty="0"/>
              <a:t>, religion, charity, social welfare, environmental protection or other useful objects. </a:t>
            </a:r>
            <a:r>
              <a:rPr lang="en-US" dirty="0" err="1"/>
              <a:t>Eg.FICCI,CII,ASSOCHAM</a:t>
            </a:r>
            <a:r>
              <a:rPr lang="en-US" dirty="0"/>
              <a:t> , National Sports Club of India etc.</a:t>
            </a:r>
          </a:p>
          <a:p>
            <a:pPr lvl="0"/>
            <a:r>
              <a:rPr lang="en-US" dirty="0"/>
              <a:t>Before registration under Company's Act, they have to apply to the Central Govt. for a license which shall be granted on prescribed terms and conditions (this </a:t>
            </a:r>
            <a:r>
              <a:rPr lang="en-US" dirty="0" err="1"/>
              <a:t>licence</a:t>
            </a:r>
            <a:r>
              <a:rPr lang="en-US" dirty="0"/>
              <a:t> can be revoked by CG anytime this company contravenes any  prescribed term\ condition)</a:t>
            </a:r>
          </a:p>
          <a:p>
            <a:pPr lvl="0"/>
            <a:r>
              <a:rPr lang="en-US" dirty="0"/>
              <a:t>These companies are required to apply its income for promoting its objects and are not allowed to pay any dividends to its </a:t>
            </a:r>
            <a:r>
              <a:rPr lang="en-US" dirty="0" err="1"/>
              <a:t>members.Even</a:t>
            </a:r>
            <a:r>
              <a:rPr lang="en-US" dirty="0"/>
              <a:t> on winding up ,if any surplus assets are left after paying off all the debts and liabilities, those surplus assets will either be transferred to another Licensed company having similar objects or may be sold and proceeds shall be credited to Insolvency and Bankruptcy Fund.</a:t>
            </a:r>
          </a:p>
          <a:p>
            <a:pPr lvl="0"/>
            <a:r>
              <a:rPr lang="en-US" dirty="0"/>
              <a:t>These companies have limited liability but are exempted from using words 'limited' or 'private 'limited' with their name</a:t>
            </a:r>
          </a:p>
          <a:p>
            <a:pPr lvl="0"/>
            <a:r>
              <a:rPr lang="en-US" dirty="0"/>
              <a:t>These companies are subject to certain exemptions in form of tax benefits, procuring land and immovable at concessional rates, permission to receive donations etc. Further certain notified Sections of the Companies Act,2013 do not apply to such companies or apply but with some exceptions, modifications and adaptations.</a:t>
            </a:r>
          </a:p>
          <a:p>
            <a:pPr marL="0" indent="0">
              <a:buNone/>
            </a:pPr>
            <a:endParaRPr lang="en-US" dirty="0"/>
          </a:p>
        </p:txBody>
      </p:sp>
    </p:spTree>
    <p:extLst>
      <p:ext uri="{BB962C8B-B14F-4D97-AF65-F5344CB8AC3E}">
        <p14:creationId xmlns:p14="http://schemas.microsoft.com/office/powerpoint/2010/main" val="9310075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 y="1"/>
            <a:ext cx="8679975" cy="914400"/>
          </a:xfrm>
        </p:spPr>
        <p:txBody>
          <a:bodyPr>
            <a:normAutofit fontScale="90000"/>
          </a:bodyPr>
          <a:lstStyle/>
          <a:p>
            <a:r>
              <a:rPr lang="en-US" dirty="0"/>
              <a:t>Foreign Companies</a:t>
            </a:r>
            <a:br>
              <a:rPr lang="en-US" dirty="0"/>
            </a:br>
            <a:endParaRPr lang="en-US" dirty="0"/>
          </a:p>
        </p:txBody>
      </p:sp>
      <p:sp>
        <p:nvSpPr>
          <p:cNvPr id="3" name="Content Placeholder 2"/>
          <p:cNvSpPr>
            <a:spLocks noGrp="1"/>
          </p:cNvSpPr>
          <p:nvPr>
            <p:ph idx="1"/>
          </p:nvPr>
        </p:nvSpPr>
        <p:spPr>
          <a:xfrm>
            <a:off x="1" y="914403"/>
            <a:ext cx="8024884" cy="5943598"/>
          </a:xfrm>
        </p:spPr>
        <p:txBody>
          <a:bodyPr>
            <a:normAutofit fontScale="92500" lnSpcReduction="20000"/>
          </a:bodyPr>
          <a:lstStyle/>
          <a:p>
            <a:pPr lvl="0"/>
            <a:r>
              <a:rPr lang="en-US" dirty="0"/>
              <a:t>Foreign Company is a company incorporated outside India but which has a place of business in India (either by itself/agent/physically/electronically) and conducts any business activity in India in any manner. Such </a:t>
            </a:r>
            <a:r>
              <a:rPr lang="en-US" dirty="0" err="1"/>
              <a:t>companies,if</a:t>
            </a:r>
            <a:r>
              <a:rPr lang="en-US" dirty="0"/>
              <a:t> interested in raising funds from India , can issue IDRs i.e. Indian Depository Receipts after complying with rules made by CG in this regard.</a:t>
            </a:r>
          </a:p>
          <a:p>
            <a:pPr lvl="0"/>
            <a:r>
              <a:rPr lang="en-US" dirty="0"/>
              <a:t>Obligations regarding filing of documents. Within 30 days of establishment of business in India, such companies have to furnish to the Registrar the Charter, Memorandum and Articles of the </a:t>
            </a:r>
            <a:r>
              <a:rPr lang="en-US" dirty="0" err="1"/>
              <a:t>Company;address</a:t>
            </a:r>
            <a:r>
              <a:rPr lang="en-US" dirty="0"/>
              <a:t> of  the Registered office, particulars of directors and secretary; address of principal place of business in India, particulars of persons in India who will receive notices on behalf of the company etc.</a:t>
            </a:r>
          </a:p>
          <a:p>
            <a:pPr lvl="0"/>
            <a:r>
              <a:rPr lang="en-US" dirty="0"/>
              <a:t>Obligation regarding Accounts - Every foreign company has to file every year with the Registrar ,the copy of its Balance </a:t>
            </a:r>
            <a:r>
              <a:rPr lang="en-US" dirty="0" err="1"/>
              <a:t>Sheet,Profit</a:t>
            </a:r>
            <a:r>
              <a:rPr lang="en-US" dirty="0"/>
              <a:t> and Loss Account and other documents as required under the Act .</a:t>
            </a:r>
          </a:p>
          <a:p>
            <a:pPr lvl="0"/>
            <a:r>
              <a:rPr lang="en-US" dirty="0"/>
              <a:t>Obligation regarding Exhibition of the Name- A foreign company is required to exhibit  its name and country of its Incorporation outside its every office in India (in English and regional language) and also on all its business </a:t>
            </a:r>
            <a:r>
              <a:rPr lang="en-US" dirty="0" err="1"/>
              <a:t>letters,bills,advertisements</a:t>
            </a:r>
            <a:r>
              <a:rPr lang="en-US" dirty="0"/>
              <a:t>, notices and its all other official publications (in English language)</a:t>
            </a:r>
          </a:p>
          <a:p>
            <a:pPr lvl="0"/>
            <a:r>
              <a:rPr lang="en-US" dirty="0"/>
              <a:t>In case of contravention of any of the above provisions, foreign company shall be punishable with fine( ranging from 1 to 3 lakhs), additional fine( up to 50000 per day) in case of continuing default in addition to its punishment of imprisonment and\or  fine of its officers in default. Further such defiant company is liable to be sued by others but it cannot file suit on others for counter claim or enforcement of its rights. </a:t>
            </a:r>
          </a:p>
          <a:p>
            <a:pPr marL="0" indent="0">
              <a:buNone/>
            </a:pPr>
            <a:endParaRPr lang="en-US" dirty="0"/>
          </a:p>
        </p:txBody>
      </p:sp>
    </p:spTree>
    <p:extLst>
      <p:ext uri="{BB962C8B-B14F-4D97-AF65-F5344CB8AC3E}">
        <p14:creationId xmlns:p14="http://schemas.microsoft.com/office/powerpoint/2010/main" val="30194484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3"/>
            <a:ext cx="7983941" cy="1187355"/>
          </a:xfrm>
        </p:spPr>
        <p:txBody>
          <a:bodyPr>
            <a:normAutofit fontScale="90000"/>
          </a:bodyPr>
          <a:lstStyle/>
          <a:p>
            <a:r>
              <a:rPr lang="en-US" dirty="0"/>
              <a:t>Government Company </a:t>
            </a:r>
            <a:r>
              <a:rPr lang="en-US" dirty="0" err="1"/>
              <a:t>eg</a:t>
            </a:r>
            <a:r>
              <a:rPr lang="en-US" dirty="0"/>
              <a:t>. Hindustan Machine Tools Ltd., State Trading Corporation of India </a:t>
            </a:r>
            <a:r>
              <a:rPr lang="en-US" dirty="0" err="1"/>
              <a:t>Lmt</a:t>
            </a:r>
            <a:r>
              <a:rPr lang="en-US" dirty="0"/>
              <a:t>.</a:t>
            </a:r>
            <a:br>
              <a:rPr lang="en-US" dirty="0"/>
            </a:br>
            <a:endParaRPr lang="en-US" dirty="0"/>
          </a:p>
        </p:txBody>
      </p:sp>
      <p:sp>
        <p:nvSpPr>
          <p:cNvPr id="3" name="Content Placeholder 2"/>
          <p:cNvSpPr>
            <a:spLocks noGrp="1"/>
          </p:cNvSpPr>
          <p:nvPr>
            <p:ph idx="1"/>
          </p:nvPr>
        </p:nvSpPr>
        <p:spPr>
          <a:xfrm>
            <a:off x="68242" y="1419370"/>
            <a:ext cx="7670043" cy="5438633"/>
          </a:xfrm>
        </p:spPr>
        <p:txBody>
          <a:bodyPr>
            <a:normAutofit fontScale="85000" lnSpcReduction="10000"/>
          </a:bodyPr>
          <a:lstStyle/>
          <a:p>
            <a:pPr lvl="0"/>
            <a:r>
              <a:rPr lang="en-US" dirty="0"/>
              <a:t>A Govt. Company is one in which not less that 51% paid up share capital is held singly or in combination by the Central </a:t>
            </a:r>
            <a:r>
              <a:rPr lang="en-US" dirty="0" err="1"/>
              <a:t>Govt</a:t>
            </a:r>
            <a:r>
              <a:rPr lang="en-US" dirty="0"/>
              <a:t> and/ or one or more State </a:t>
            </a:r>
            <a:r>
              <a:rPr lang="en-US" dirty="0" err="1"/>
              <a:t>govts.A</a:t>
            </a:r>
            <a:r>
              <a:rPr lang="en-US" dirty="0"/>
              <a:t> subsidiary of a Govt. Co. is regarded as a </a:t>
            </a:r>
            <a:r>
              <a:rPr lang="en-US" dirty="0" err="1"/>
              <a:t>Govt</a:t>
            </a:r>
            <a:r>
              <a:rPr lang="en-US" dirty="0"/>
              <a:t> . Co.</a:t>
            </a:r>
          </a:p>
          <a:p>
            <a:pPr lvl="0"/>
            <a:r>
              <a:rPr lang="en-US" dirty="0"/>
              <a:t>It is to be registered under the Companies Act and could be incorporated as a 'public' or a 'private' company.</a:t>
            </a:r>
          </a:p>
          <a:p>
            <a:pPr lvl="0"/>
            <a:r>
              <a:rPr lang="en-US" dirty="0"/>
              <a:t>These companies are governed by the Companies Act like any other limited company but may be granted by the Central </a:t>
            </a:r>
            <a:r>
              <a:rPr lang="en-US" dirty="0" err="1"/>
              <a:t>govt</a:t>
            </a:r>
            <a:r>
              <a:rPr lang="en-US" dirty="0"/>
              <a:t> exemptions from application of certain sections of the Companies Act  or applications of such provisions with certain modifications/exceptions/adaptations </a:t>
            </a:r>
          </a:p>
          <a:p>
            <a:pPr lvl="0"/>
            <a:r>
              <a:rPr lang="en-US" dirty="0"/>
              <a:t>Special provisions as regards audit. CAG of India appoints / reappoints the auditor of such co; CAG can also give directions to such auditors regarding manner of audit; CAG can get supplementary test audit of such Co. being conducted by persons appointed by him; auditor is required to submit copy of his audit report to the CAG ;and the CAG can give his comments on that report which shall also be placed before the annual general meeting (AGM) along with the audit report.</a:t>
            </a:r>
          </a:p>
          <a:p>
            <a:pPr lvl="0"/>
            <a:r>
              <a:rPr lang="en-US" dirty="0"/>
              <a:t>Special provisions as regards annual reports. An Annual Report on working and affairs of such company shall be prepared within 3 months of AGM (where audit report stated above was laid) by the Central </a:t>
            </a:r>
            <a:r>
              <a:rPr lang="en-US" dirty="0" err="1"/>
              <a:t>govt</a:t>
            </a:r>
            <a:r>
              <a:rPr lang="en-US" dirty="0"/>
              <a:t>( if it is member of such </a:t>
            </a:r>
            <a:r>
              <a:rPr lang="en-US" dirty="0" err="1"/>
              <a:t>govt</a:t>
            </a:r>
            <a:r>
              <a:rPr lang="en-US" dirty="0"/>
              <a:t> Co ) or by the member State </a:t>
            </a:r>
            <a:r>
              <a:rPr lang="en-US" dirty="0" err="1"/>
              <a:t>Govt</a:t>
            </a:r>
            <a:r>
              <a:rPr lang="en-US" dirty="0"/>
              <a:t> (if Central </a:t>
            </a:r>
            <a:r>
              <a:rPr lang="en-US" dirty="0" err="1"/>
              <a:t>govt</a:t>
            </a:r>
            <a:r>
              <a:rPr lang="en-US" dirty="0"/>
              <a:t> is not member of such Co).Then the concerned </a:t>
            </a:r>
            <a:r>
              <a:rPr lang="en-US" dirty="0" err="1"/>
              <a:t>govt</a:t>
            </a:r>
            <a:r>
              <a:rPr lang="en-US" dirty="0"/>
              <a:t> (CG and/or SG) shall lay before both its Houses (Parliament or Legislature as the case may be)-the </a:t>
            </a:r>
            <a:r>
              <a:rPr lang="en-US" b="1" dirty="0"/>
              <a:t>annual report</a:t>
            </a:r>
            <a:r>
              <a:rPr lang="en-US" dirty="0"/>
              <a:t>( prepared by the CG/SG as the case may be) + copy of</a:t>
            </a:r>
            <a:r>
              <a:rPr lang="en-US" b="1" dirty="0"/>
              <a:t> audit report</a:t>
            </a:r>
            <a:r>
              <a:rPr lang="en-US" dirty="0"/>
              <a:t> +  </a:t>
            </a:r>
            <a:r>
              <a:rPr lang="en-US" b="1" dirty="0"/>
              <a:t>comments</a:t>
            </a:r>
            <a:r>
              <a:rPr lang="en-US" dirty="0"/>
              <a:t> of CAG.</a:t>
            </a:r>
          </a:p>
          <a:p>
            <a:endParaRPr lang="en-US" dirty="0"/>
          </a:p>
        </p:txBody>
      </p:sp>
    </p:spTree>
    <p:extLst>
      <p:ext uri="{BB962C8B-B14F-4D97-AF65-F5344CB8AC3E}">
        <p14:creationId xmlns:p14="http://schemas.microsoft.com/office/powerpoint/2010/main" val="34843593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 y="-1"/>
            <a:ext cx="7519915" cy="1160060"/>
          </a:xfrm>
        </p:spPr>
        <p:txBody>
          <a:bodyPr>
            <a:normAutofit fontScale="90000"/>
          </a:bodyPr>
          <a:lstStyle/>
          <a:p>
            <a:r>
              <a:rPr lang="en-US" dirty="0"/>
              <a:t>Holding and Subsidiary Company</a:t>
            </a:r>
            <a:br>
              <a:rPr lang="en-US" dirty="0"/>
            </a:br>
            <a:endParaRPr lang="en-US" dirty="0"/>
          </a:p>
        </p:txBody>
      </p:sp>
      <p:sp>
        <p:nvSpPr>
          <p:cNvPr id="3" name="Content Placeholder 2"/>
          <p:cNvSpPr>
            <a:spLocks noGrp="1"/>
          </p:cNvSpPr>
          <p:nvPr>
            <p:ph idx="1"/>
          </p:nvPr>
        </p:nvSpPr>
        <p:spPr>
          <a:xfrm>
            <a:off x="1" y="1433017"/>
            <a:ext cx="7697337" cy="5424985"/>
          </a:xfrm>
        </p:spPr>
        <p:txBody>
          <a:bodyPr/>
          <a:lstStyle/>
          <a:p>
            <a:pPr lvl="0"/>
            <a:r>
              <a:rPr lang="en-US" dirty="0"/>
              <a:t>Holding Company is one which exercises control over the other </a:t>
            </a:r>
            <a:r>
              <a:rPr lang="en-US" dirty="0" err="1"/>
              <a:t>company.This</a:t>
            </a:r>
            <a:r>
              <a:rPr lang="en-US" dirty="0"/>
              <a:t> control may be by virtue of either controlling the composition of BOD of other company or because of controlling (either itself or together with its subsidiaries) more than half(50℅) of the total voting power of the other company.</a:t>
            </a:r>
          </a:p>
          <a:p>
            <a:pPr lvl="0"/>
            <a:r>
              <a:rPr lang="en-US" dirty="0"/>
              <a:t>A company which is subsidiary of a subsidiary company shall also be a subsidiary of the holding company(This is called chain holding).</a:t>
            </a:r>
          </a:p>
          <a:p>
            <a:pPr lvl="0"/>
            <a:r>
              <a:rPr lang="en-US" dirty="0"/>
              <a:t>A private company which is subsidiary of a public company will be deemed to be a public company(* )</a:t>
            </a:r>
          </a:p>
          <a:p>
            <a:pPr lvl="0"/>
            <a:r>
              <a:rPr lang="en-US" dirty="0"/>
              <a:t>A subsidiary company is prohibited from holding shares in the holding company( Sec.19 of Companies Act,2013 prohibits cross holding)</a:t>
            </a:r>
          </a:p>
          <a:p>
            <a:pPr lvl="0"/>
            <a:r>
              <a:rPr lang="en-US" dirty="0"/>
              <a:t>As per sec.129(3), every holding company is required to prepare, in addition to its own financial statements, a consolidated financial statement( of the holding company together with all its subsidiaries )to present the picture of the group as a whole</a:t>
            </a:r>
            <a:r>
              <a:rPr lang="en-US" dirty="0" smtClean="0"/>
              <a:t>.</a:t>
            </a:r>
            <a:endParaRPr lang="en-US" dirty="0"/>
          </a:p>
        </p:txBody>
      </p:sp>
    </p:spTree>
    <p:extLst>
      <p:ext uri="{BB962C8B-B14F-4D97-AF65-F5344CB8AC3E}">
        <p14:creationId xmlns:p14="http://schemas.microsoft.com/office/powerpoint/2010/main" val="30559052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2"/>
            <a:ext cx="7738281" cy="900752"/>
          </a:xfrm>
        </p:spPr>
        <p:txBody>
          <a:bodyPr>
            <a:normAutofit fontScale="90000"/>
          </a:bodyPr>
          <a:lstStyle/>
          <a:p>
            <a:r>
              <a:rPr lang="en-US" dirty="0"/>
              <a:t>Associate Company</a:t>
            </a:r>
            <a:br>
              <a:rPr lang="en-US" dirty="0"/>
            </a:br>
            <a:endParaRPr lang="en-US" dirty="0"/>
          </a:p>
        </p:txBody>
      </p:sp>
      <p:sp>
        <p:nvSpPr>
          <p:cNvPr id="3" name="Content Placeholder 2"/>
          <p:cNvSpPr>
            <a:spLocks noGrp="1"/>
          </p:cNvSpPr>
          <p:nvPr>
            <p:ph idx="1"/>
          </p:nvPr>
        </p:nvSpPr>
        <p:spPr>
          <a:xfrm>
            <a:off x="2" y="900752"/>
            <a:ext cx="7383438" cy="5827595"/>
          </a:xfrm>
        </p:spPr>
        <p:txBody>
          <a:bodyPr/>
          <a:lstStyle/>
          <a:p>
            <a:pPr lvl="0"/>
            <a:r>
              <a:rPr lang="en-US" dirty="0"/>
              <a:t>This concept of associate company is new and has been introduced by Companies Act 2013.</a:t>
            </a:r>
          </a:p>
          <a:p>
            <a:pPr lvl="0"/>
            <a:r>
              <a:rPr lang="en-US" dirty="0"/>
              <a:t>An associate company is one in which that other company has significant influence, but which is not a subsidiary company of that other </a:t>
            </a:r>
            <a:r>
              <a:rPr lang="en-US" dirty="0" err="1"/>
              <a:t>company.Significant</a:t>
            </a:r>
            <a:r>
              <a:rPr lang="en-US" dirty="0"/>
              <a:t> influence means control of </a:t>
            </a:r>
            <a:r>
              <a:rPr lang="en-US" dirty="0" err="1"/>
              <a:t>atleast</a:t>
            </a:r>
            <a:r>
              <a:rPr lang="en-US" dirty="0"/>
              <a:t> 20% of total voting power or of business decisions under an agreement</a:t>
            </a:r>
          </a:p>
          <a:p>
            <a:pPr lvl="0"/>
            <a:r>
              <a:rPr lang="en-US" dirty="0"/>
              <a:t>A  joint venture company will be an associate company</a:t>
            </a:r>
          </a:p>
          <a:p>
            <a:pPr lvl="0"/>
            <a:r>
              <a:rPr lang="en-US" dirty="0"/>
              <a:t>Control of </a:t>
            </a:r>
            <a:r>
              <a:rPr lang="en-US" dirty="0" err="1"/>
              <a:t>atleast</a:t>
            </a:r>
            <a:r>
              <a:rPr lang="en-US" dirty="0"/>
              <a:t> 20% translates to actually 20% to 50% because on exceeding 50%, the associate will actually become the subsidiary company</a:t>
            </a:r>
          </a:p>
          <a:p>
            <a:pPr lvl="0"/>
            <a:r>
              <a:rPr lang="en-US" dirty="0"/>
              <a:t>A parent company is not required to consolidate the associate company's financial statements. Rather the parent company records the associate company's value as an asset in its Balance sheet</a:t>
            </a:r>
          </a:p>
          <a:p>
            <a:pPr marL="0" indent="0">
              <a:buNone/>
            </a:pPr>
            <a:endParaRPr lang="en-US" dirty="0"/>
          </a:p>
        </p:txBody>
      </p:sp>
    </p:spTree>
    <p:extLst>
      <p:ext uri="{BB962C8B-B14F-4D97-AF65-F5344CB8AC3E}">
        <p14:creationId xmlns:p14="http://schemas.microsoft.com/office/powerpoint/2010/main" val="14432375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1"/>
            <a:ext cx="8024884" cy="818866"/>
          </a:xfrm>
        </p:spPr>
        <p:txBody>
          <a:bodyPr>
            <a:noAutofit/>
          </a:bodyPr>
          <a:lstStyle/>
          <a:p>
            <a:r>
              <a:rPr lang="en-US" sz="5401" dirty="0"/>
              <a:t>Small Company</a:t>
            </a:r>
            <a:br>
              <a:rPr lang="en-US" sz="5401" dirty="0"/>
            </a:br>
            <a:endParaRPr lang="en-US" sz="5401" dirty="0"/>
          </a:p>
        </p:txBody>
      </p:sp>
      <p:sp>
        <p:nvSpPr>
          <p:cNvPr id="3" name="Content Placeholder 2"/>
          <p:cNvSpPr>
            <a:spLocks noGrp="1"/>
          </p:cNvSpPr>
          <p:nvPr>
            <p:ph idx="1"/>
          </p:nvPr>
        </p:nvSpPr>
        <p:spPr>
          <a:xfrm>
            <a:off x="3" y="996288"/>
            <a:ext cx="7861109" cy="6141492"/>
          </a:xfrm>
        </p:spPr>
        <p:txBody>
          <a:bodyPr>
            <a:normAutofit lnSpcReduction="10000"/>
          </a:bodyPr>
          <a:lstStyle/>
          <a:p>
            <a:pPr lvl="0"/>
            <a:r>
              <a:rPr lang="en-US" dirty="0"/>
              <a:t>A small company is new class of private limited company (introduced for the first time in Companies Act 2013 via sec.2(85) ) whose paid up share capital does not exceed 50 lakhs  or turnover as per P&amp;L account of the preceding financial year, does not exceed 2 </a:t>
            </a:r>
            <a:r>
              <a:rPr lang="en-US" dirty="0" err="1"/>
              <a:t>crores</a:t>
            </a:r>
            <a:r>
              <a:rPr lang="en-US" dirty="0"/>
              <a:t>. </a:t>
            </a:r>
          </a:p>
          <a:p>
            <a:pPr lvl="0"/>
            <a:r>
              <a:rPr lang="en-US" dirty="0"/>
              <a:t>However a Holding or a Subsidiary company, a licensed company or a company governed by any Special Act will not be regarded as small company even if its capital or turnover </a:t>
            </a:r>
            <a:r>
              <a:rPr lang="en-US" dirty="0" smtClean="0"/>
              <a:t>is ≤ </a:t>
            </a:r>
            <a:r>
              <a:rPr lang="en-US" dirty="0"/>
              <a:t>prescribed limits</a:t>
            </a:r>
          </a:p>
          <a:p>
            <a:pPr lvl="0"/>
            <a:r>
              <a:rPr lang="en-US" dirty="0"/>
              <a:t>These companies enjoy  additional exemptions and privileges in addition to those enjoyed by private </a:t>
            </a:r>
            <a:r>
              <a:rPr lang="en-US" dirty="0" err="1"/>
              <a:t>companies.Eg</a:t>
            </a:r>
            <a:r>
              <a:rPr lang="en-US" dirty="0"/>
              <a:t>. their financial statements may not include cash flow statement, they may hold just 2 board meetings in a year compared to </a:t>
            </a:r>
            <a:r>
              <a:rPr lang="en-US" dirty="0" err="1"/>
              <a:t>atleast</a:t>
            </a:r>
            <a:r>
              <a:rPr lang="en-US" dirty="0"/>
              <a:t> 4 board meetings per year for other </a:t>
            </a:r>
            <a:r>
              <a:rPr lang="en-US" dirty="0" err="1"/>
              <a:t>companies,exemption</a:t>
            </a:r>
            <a:r>
              <a:rPr lang="en-US" dirty="0"/>
              <a:t> from mandatory rotation of auditors  etc.</a:t>
            </a:r>
          </a:p>
          <a:p>
            <a:pPr lvl="0"/>
            <a:r>
              <a:rPr lang="en-US" dirty="0"/>
              <a:t>The Central </a:t>
            </a:r>
            <a:r>
              <a:rPr lang="en-US" dirty="0" err="1"/>
              <a:t>Govt</a:t>
            </a:r>
            <a:r>
              <a:rPr lang="en-US" dirty="0"/>
              <a:t> is empowered to notify those sections of the Companies Act which shall not apply to small companies or shall apply with </a:t>
            </a:r>
            <a:r>
              <a:rPr lang="en-US" dirty="0" err="1"/>
              <a:t>modifications,adaptations</a:t>
            </a:r>
            <a:r>
              <a:rPr lang="en-US" dirty="0"/>
              <a:t> or exceptions</a:t>
            </a:r>
          </a:p>
          <a:p>
            <a:pPr lvl="0"/>
            <a:r>
              <a:rPr lang="en-US" dirty="0"/>
              <a:t>The status of a company as 'small company' may change from year to year depending upon changes in capital or turnover. Accordingly benefits which are available in a particular year may stand withdrawn in subsequent year and become available again the next year.</a:t>
            </a:r>
          </a:p>
          <a:p>
            <a:r>
              <a:rPr lang="en-US" dirty="0"/>
              <a:t> </a:t>
            </a:r>
          </a:p>
          <a:p>
            <a:pPr marL="0" indent="0">
              <a:buNone/>
            </a:pPr>
            <a:endParaRPr lang="en-US" dirty="0"/>
          </a:p>
        </p:txBody>
      </p:sp>
    </p:spTree>
    <p:extLst>
      <p:ext uri="{BB962C8B-B14F-4D97-AF65-F5344CB8AC3E}">
        <p14:creationId xmlns:p14="http://schemas.microsoft.com/office/powerpoint/2010/main" val="37058451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 y="3"/>
            <a:ext cx="7096836" cy="955342"/>
          </a:xfrm>
        </p:spPr>
        <p:txBody>
          <a:bodyPr>
            <a:normAutofit/>
          </a:bodyPr>
          <a:lstStyle/>
          <a:p>
            <a:r>
              <a:rPr lang="en-US" sz="5401" dirty="0"/>
              <a:t>Dormant Company</a:t>
            </a:r>
          </a:p>
        </p:txBody>
      </p:sp>
      <p:sp>
        <p:nvSpPr>
          <p:cNvPr id="3" name="Content Placeholder 2"/>
          <p:cNvSpPr>
            <a:spLocks noGrp="1"/>
          </p:cNvSpPr>
          <p:nvPr>
            <p:ph idx="1"/>
          </p:nvPr>
        </p:nvSpPr>
        <p:spPr>
          <a:xfrm>
            <a:off x="1" y="955346"/>
            <a:ext cx="7888405" cy="5902658"/>
          </a:xfrm>
        </p:spPr>
        <p:txBody>
          <a:bodyPr>
            <a:normAutofit fontScale="85000" lnSpcReduction="20000"/>
          </a:bodyPr>
          <a:lstStyle/>
          <a:p>
            <a:pPr lvl="0"/>
            <a:r>
              <a:rPr lang="en-US" dirty="0"/>
              <a:t>The Companies Act ,2013 </a:t>
            </a:r>
            <a:r>
              <a:rPr lang="en-US" dirty="0" err="1"/>
              <a:t>introducedfor</a:t>
            </a:r>
            <a:r>
              <a:rPr lang="en-US" dirty="0"/>
              <a:t> the first time , the concept of dormant company by virtue of Sec.455. This concept is relevant where a company is not presently active because say, promoters have incorporated a company but there is either a dispute among them, or the ultimate project for which company was formed has failed through or company has been formed for holding some asset or IPR for some business activity to be undertaken in future. In such cases, by obtaining dormant status, the legal status of the company remains intact and the name is available to the company for future business programs and at the same time it has to comply with some minimum prescribed legal formalities.</a:t>
            </a:r>
          </a:p>
          <a:p>
            <a:pPr lvl="0"/>
            <a:r>
              <a:rPr lang="en-US" dirty="0"/>
              <a:t>A dormant company is one which is- formed and registered under this Act for a future project or to hold an asset or intellectual property and has no significant accounting transaction or -is an inactive company . An inactive company is that which, from the last two years, has not been carrying any business or operation or has not made significant accounting transaction or has not filed financial statements and annual returns.</a:t>
            </a:r>
          </a:p>
          <a:p>
            <a:pPr lvl="0"/>
            <a:r>
              <a:rPr lang="en-US" dirty="0"/>
              <a:t>Such a company has to apply to ROC in prescribed manner to obtain status of dormant </a:t>
            </a:r>
            <a:r>
              <a:rPr lang="en-US" dirty="0" err="1"/>
              <a:t>company.Even</a:t>
            </a:r>
            <a:r>
              <a:rPr lang="en-US" dirty="0"/>
              <a:t> ROC, on not having received financial statements and annual returns for two consecutive years, may </a:t>
            </a:r>
            <a:r>
              <a:rPr lang="en-US" dirty="0" err="1"/>
              <a:t>suo</a:t>
            </a:r>
            <a:r>
              <a:rPr lang="en-US" dirty="0"/>
              <a:t> motto issue notice to the defaulting company and accord it dormant status.e.g.20th Century Orient Leasing </a:t>
            </a:r>
            <a:r>
              <a:rPr lang="en-US" dirty="0" err="1"/>
              <a:t>Pvt</a:t>
            </a:r>
            <a:r>
              <a:rPr lang="en-US" dirty="0"/>
              <a:t> </a:t>
            </a:r>
            <a:r>
              <a:rPr lang="en-US" dirty="0" err="1"/>
              <a:t>Lmt</a:t>
            </a:r>
            <a:r>
              <a:rPr lang="en-US" dirty="0"/>
              <a:t>.</a:t>
            </a:r>
          </a:p>
          <a:p>
            <a:pPr lvl="0"/>
            <a:r>
              <a:rPr lang="en-US" dirty="0"/>
              <a:t>When the ROC grants the dormant status to a company , it records its name in the register of dormant companies and issues it a certificate to that </a:t>
            </a:r>
            <a:r>
              <a:rPr lang="en-US" dirty="0" err="1"/>
              <a:t>effect.Once</a:t>
            </a:r>
            <a:r>
              <a:rPr lang="en-US" dirty="0"/>
              <a:t> the company gets a dormant status, it is just required to have minimum directors, hold minimum two Board meetings and file minimum one annual financial document with the </a:t>
            </a:r>
            <a:r>
              <a:rPr lang="en-US" dirty="0" err="1"/>
              <a:t>ROC.On</a:t>
            </a:r>
            <a:r>
              <a:rPr lang="en-US" dirty="0"/>
              <a:t> failing to comply even with these requirements, the ROC can strike off the company's name from the register of dormant companies</a:t>
            </a:r>
          </a:p>
          <a:p>
            <a:pPr lvl="0"/>
            <a:r>
              <a:rPr lang="en-US" dirty="0"/>
              <a:t> A dormant company can enjoy this status for max. 5 years. It should make an application to Registrar to revert to an active status within 5 years  and or else the ROC can strike off its name from the register of </a:t>
            </a:r>
            <a:r>
              <a:rPr lang="en-US" dirty="0" smtClean="0"/>
              <a:t>companies</a:t>
            </a:r>
            <a:r>
              <a:rPr lang="en-US" dirty="0"/>
              <a:t>.</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16014314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 y="3"/>
            <a:ext cx="7178722" cy="1078172"/>
          </a:xfrm>
        </p:spPr>
        <p:txBody>
          <a:bodyPr>
            <a:normAutofit fontScale="90000"/>
          </a:bodyPr>
          <a:lstStyle/>
          <a:p>
            <a:r>
              <a:rPr lang="en-US" sz="6000" dirty="0"/>
              <a:t>PRODUCER COMPANIES</a:t>
            </a:r>
            <a:r>
              <a:rPr lang="en-US" dirty="0"/>
              <a:t/>
            </a:r>
            <a:br>
              <a:rPr lang="en-US" dirty="0"/>
            </a:br>
            <a:endParaRPr lang="en-US" dirty="0"/>
          </a:p>
        </p:txBody>
      </p:sp>
      <p:sp>
        <p:nvSpPr>
          <p:cNvPr id="3" name="Content Placeholder 2"/>
          <p:cNvSpPr>
            <a:spLocks noGrp="1"/>
          </p:cNvSpPr>
          <p:nvPr>
            <p:ph idx="1"/>
          </p:nvPr>
        </p:nvSpPr>
        <p:spPr>
          <a:xfrm>
            <a:off x="3" y="1078173"/>
            <a:ext cx="7915701" cy="5779826"/>
          </a:xfrm>
        </p:spPr>
        <p:txBody>
          <a:bodyPr>
            <a:normAutofit fontScale="70000" lnSpcReduction="20000"/>
          </a:bodyPr>
          <a:lstStyle/>
          <a:p>
            <a:pPr lvl="0"/>
            <a:r>
              <a:rPr lang="en-US" dirty="0"/>
              <a:t>Provisions governing Producer Companies are contained in Part IXA of Companies Act,1956 under sections 581A to 581ZT. </a:t>
            </a:r>
            <a:r>
              <a:rPr lang="en-US" dirty="0" err="1"/>
              <a:t>Eg</a:t>
            </a:r>
            <a:r>
              <a:rPr lang="en-US" dirty="0"/>
              <a:t>. Coconut Producer Company Limited, Madhya Bharat Consortium of Farmers Producer </a:t>
            </a:r>
            <a:r>
              <a:rPr lang="en-US" dirty="0" err="1"/>
              <a:t>Co.Ltd.etc</a:t>
            </a:r>
            <a:r>
              <a:rPr lang="en-US" dirty="0"/>
              <a:t>.</a:t>
            </a:r>
          </a:p>
          <a:p>
            <a:pPr lvl="0"/>
            <a:r>
              <a:rPr lang="en-US" dirty="0"/>
              <a:t>Producer Companies come into existence either by  incorporation under the Companies Act as a private limited company  or by conversion of existing Cooperatives into private limited companies on optional basis. These companies work on cooperative principles of </a:t>
            </a:r>
            <a:r>
              <a:rPr lang="en-US" b="1" dirty="0"/>
              <a:t>mutual assistance, patronage and limited return</a:t>
            </a:r>
            <a:r>
              <a:rPr lang="en-US" dirty="0"/>
              <a:t> and their names must end with words' Producer Company </a:t>
            </a:r>
            <a:r>
              <a:rPr lang="en-US" dirty="0" err="1"/>
              <a:t>Limited'.These</a:t>
            </a:r>
            <a:r>
              <a:rPr lang="en-US" dirty="0"/>
              <a:t> companies enable farmers and primary producers to formulate collective production and marketing strategies, negotiate better terms with buyers, buy inputs and fertilizers in bulk and receive technical guidance at their doorsteps. A producer company is a hybrid between a cooperative society and a private limited company and thus enjoys advantages of limited company with minimal administrative control of the government.</a:t>
            </a:r>
          </a:p>
          <a:p>
            <a:pPr lvl="0"/>
            <a:r>
              <a:rPr lang="en-US" dirty="0"/>
              <a:t>The members of a producer company must necessarily be primary producers </a:t>
            </a:r>
            <a:r>
              <a:rPr lang="en-US" dirty="0" err="1"/>
              <a:t>i.e..persons</a:t>
            </a:r>
            <a:r>
              <a:rPr lang="en-US" dirty="0"/>
              <a:t> engaged in an activities such ad agriculture, </a:t>
            </a:r>
            <a:r>
              <a:rPr lang="en-US" dirty="0" err="1"/>
              <a:t>beefarming</a:t>
            </a:r>
            <a:r>
              <a:rPr lang="en-US" dirty="0"/>
              <a:t>, cattle rearing, dairy farming , floriculture, horticulture, handloom, handicrafts, cottage </a:t>
            </a:r>
            <a:r>
              <a:rPr lang="en-US" dirty="0" err="1"/>
              <a:t>etc.A</a:t>
            </a:r>
            <a:r>
              <a:rPr lang="en-US" dirty="0"/>
              <a:t> minimum of 10 Individual producers or 2 Producer Institutions or any combination of them can form a Producer Company. But despite being incorporated as a private company there is no limit on maximum number of members. For registration it is required to submit prescribed documents such as AOA and MOA to the registrar, who shall after scrutinizing the documents issue it a Certificate of Incorporation and thereafter it become a body </a:t>
            </a:r>
            <a:r>
              <a:rPr lang="en-US" dirty="0" err="1"/>
              <a:t>corporate.Like</a:t>
            </a:r>
            <a:r>
              <a:rPr lang="en-US" dirty="0"/>
              <a:t> an ordinary company, the liability of its members shall be limited to the amount unpaid on shares but its equity cannot be publicly traded and can only be transferred with the approval of BODs. Such a company can never become or deemed to become a public limited company under any circumstance.</a:t>
            </a:r>
          </a:p>
          <a:p>
            <a:pPr lvl="0"/>
            <a:r>
              <a:rPr lang="en-US" dirty="0"/>
              <a:t> A Producer Company can only carryout the objects as specified in Sec 581B of the Act like production\ processing\marketing\selling\export of primary produce of its members, </a:t>
            </a:r>
            <a:r>
              <a:rPr lang="en-US" dirty="0" err="1"/>
              <a:t>maufacture</a:t>
            </a:r>
            <a:r>
              <a:rPr lang="en-US" dirty="0"/>
              <a:t>\sale\supply of machinery requirements consumables to its members, providing educational\technical\consultancy services to members, providing financial\credit facilities to members , arranging electricity\water\power to its members etc.</a:t>
            </a:r>
          </a:p>
          <a:p>
            <a:pPr lvl="0"/>
            <a:r>
              <a:rPr lang="en-US" dirty="0"/>
              <a:t>Producer Company is differs from a private company on various grounds.</a:t>
            </a:r>
          </a:p>
          <a:p>
            <a:pPr marL="0" indent="0">
              <a:buNone/>
            </a:pPr>
            <a:endParaRPr lang="en-US" dirty="0"/>
          </a:p>
        </p:txBody>
      </p:sp>
    </p:spTree>
    <p:extLst>
      <p:ext uri="{BB962C8B-B14F-4D97-AF65-F5344CB8AC3E}">
        <p14:creationId xmlns:p14="http://schemas.microsoft.com/office/powerpoint/2010/main" val="1508369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8519" y="404740"/>
            <a:ext cx="4572000" cy="5678093"/>
          </a:xfrm>
          <a:prstGeom prst="rect">
            <a:avLst/>
          </a:prstGeom>
        </p:spPr>
        <p:txBody>
          <a:bodyPr>
            <a:spAutoFit/>
          </a:bodyPr>
          <a:lstStyle/>
          <a:p>
            <a:pPr algn="just">
              <a:spcAft>
                <a:spcPts val="1125"/>
              </a:spcAft>
            </a:pPr>
            <a:r>
              <a:rPr lang="en-US" sz="3001" kern="1400" spc="20" dirty="0">
                <a:solidFill>
                  <a:srgbClr val="17365D"/>
                </a:solidFill>
                <a:latin typeface="Cambria" panose="02040503050406030204" pitchFamily="18" charset="0"/>
                <a:ea typeface="SimSun" panose="02010600030101010101" pitchFamily="2" charset="-122"/>
                <a:cs typeface="SimSun" panose="02010600030101010101" pitchFamily="2" charset="-122"/>
              </a:rPr>
              <a:t>Kinds of Companies</a:t>
            </a:r>
          </a:p>
          <a:p>
            <a:pPr algn="just"/>
            <a:r>
              <a:rPr lang="en-US" sz="1349" b="1" kern="100" dirty="0">
                <a:latin typeface="Times New Roman" panose="02020603050405020304" pitchFamily="18" charset="0"/>
                <a:ea typeface="SimSun" panose="02010600030101010101" pitchFamily="2" charset="-122"/>
              </a:rPr>
              <a:t> </a:t>
            </a:r>
          </a:p>
          <a:p>
            <a:pPr algn="just"/>
            <a:r>
              <a:rPr lang="en-US" sz="1349" b="1" kern="100" dirty="0">
                <a:latin typeface="Times New Roman" panose="02020603050405020304" pitchFamily="18" charset="0"/>
                <a:ea typeface="SimSun" panose="02010600030101010101" pitchFamily="2" charset="-122"/>
              </a:rPr>
              <a:t>According to mode of incorporation</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Statutory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Registered Company </a:t>
            </a:r>
            <a:endParaRPr lang="en-US" sz="1051" kern="100" dirty="0">
              <a:latin typeface="Times New Roman" panose="02020603050405020304" pitchFamily="18" charset="0"/>
              <a:ea typeface="SimSun" panose="02010600030101010101" pitchFamily="2" charset="-122"/>
            </a:endParaRPr>
          </a:p>
          <a:p>
            <a:pPr algn="just"/>
            <a:r>
              <a:rPr lang="en-US" sz="1349" b="1" kern="100" dirty="0">
                <a:latin typeface="Times New Roman" panose="02020603050405020304" pitchFamily="18" charset="0"/>
                <a:ea typeface="SimSun" panose="02010600030101010101" pitchFamily="2" charset="-122"/>
              </a:rPr>
              <a:t> </a:t>
            </a:r>
            <a:endParaRPr lang="en-US" sz="1051" kern="100" dirty="0">
              <a:latin typeface="Times New Roman" panose="02020603050405020304" pitchFamily="18" charset="0"/>
              <a:ea typeface="SimSun" panose="02010600030101010101" pitchFamily="2" charset="-122"/>
            </a:endParaRPr>
          </a:p>
          <a:p>
            <a:pPr algn="just"/>
            <a:r>
              <a:rPr lang="en-US" sz="1349" b="1" kern="100" dirty="0">
                <a:latin typeface="Times New Roman" panose="02020603050405020304" pitchFamily="18" charset="0"/>
                <a:ea typeface="SimSun" panose="02010600030101010101" pitchFamily="2" charset="-122"/>
              </a:rPr>
              <a:t>According to number of members</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Private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Public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One person Company</a:t>
            </a:r>
            <a:endParaRPr lang="en-US" sz="1051" kern="100" dirty="0">
              <a:latin typeface="Times New Roman" panose="02020603050405020304" pitchFamily="18" charset="0"/>
              <a:ea typeface="SimSun" panose="02010600030101010101" pitchFamily="2" charset="-122"/>
            </a:endParaRPr>
          </a:p>
          <a:p>
            <a:pPr algn="just"/>
            <a:r>
              <a:rPr lang="en-US" sz="1349" b="1" kern="100" dirty="0">
                <a:latin typeface="Times New Roman" panose="02020603050405020304" pitchFamily="18" charset="0"/>
                <a:ea typeface="SimSun" panose="02010600030101010101" pitchFamily="2" charset="-122"/>
              </a:rPr>
              <a:t> </a:t>
            </a:r>
            <a:endParaRPr lang="en-US" sz="1051" kern="100" dirty="0">
              <a:latin typeface="Times New Roman" panose="02020603050405020304" pitchFamily="18" charset="0"/>
              <a:ea typeface="SimSun" panose="02010600030101010101" pitchFamily="2" charset="-122"/>
            </a:endParaRPr>
          </a:p>
          <a:p>
            <a:pPr algn="just"/>
            <a:r>
              <a:rPr lang="en-US" sz="1349" b="1" kern="100" dirty="0">
                <a:latin typeface="Times New Roman" panose="02020603050405020304" pitchFamily="18" charset="0"/>
                <a:ea typeface="SimSun" panose="02010600030101010101" pitchFamily="2" charset="-122"/>
              </a:rPr>
              <a:t>According to liability of members</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Company limited by shares</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Company limited by guarantee</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Unlimited Company</a:t>
            </a:r>
            <a:endParaRPr lang="en-US" sz="1051" kern="100" dirty="0">
              <a:latin typeface="Times New Roman" panose="02020603050405020304" pitchFamily="18" charset="0"/>
              <a:ea typeface="SimSun" panose="02010600030101010101" pitchFamily="2" charset="-122"/>
            </a:endParaRPr>
          </a:p>
          <a:p>
            <a:pPr algn="just"/>
            <a:r>
              <a:rPr lang="en-US" sz="1349" b="1" kern="100" dirty="0">
                <a:latin typeface="Times New Roman" panose="02020603050405020304" pitchFamily="18" charset="0"/>
                <a:ea typeface="SimSun" panose="02010600030101010101" pitchFamily="2" charset="-122"/>
              </a:rPr>
              <a:t> </a:t>
            </a:r>
            <a:endParaRPr lang="en-US" sz="1051" kern="100" dirty="0">
              <a:latin typeface="Times New Roman" panose="02020603050405020304" pitchFamily="18" charset="0"/>
              <a:ea typeface="SimSun" panose="02010600030101010101" pitchFamily="2" charset="-122"/>
            </a:endParaRPr>
          </a:p>
          <a:p>
            <a:pPr algn="just"/>
            <a:r>
              <a:rPr lang="en-US" sz="1349" b="1" kern="100" dirty="0">
                <a:latin typeface="Times New Roman" panose="02020603050405020304" pitchFamily="18" charset="0"/>
                <a:ea typeface="SimSun" panose="02010600030101010101" pitchFamily="2" charset="-122"/>
              </a:rPr>
              <a:t>Other kinds of Companies</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Companies not for profit</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Foreign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Government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Holding Company and Subsidiary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Associate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Small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Dormant Company</a:t>
            </a:r>
            <a:endParaRPr lang="en-US" sz="1051" kern="100" dirty="0">
              <a:latin typeface="Times New Roman" panose="02020603050405020304" pitchFamily="18" charset="0"/>
              <a:ea typeface="SimSun" panose="02010600030101010101" pitchFamily="2" charset="-122"/>
            </a:endParaRPr>
          </a:p>
          <a:p>
            <a:pPr marL="257178" indent="-257178" algn="just">
              <a:buFont typeface="WPS Special 3"/>
              <a:buChar char=""/>
            </a:pPr>
            <a:r>
              <a:rPr lang="en-US" sz="1349" kern="100" dirty="0">
                <a:latin typeface="Times New Roman" panose="02020603050405020304" pitchFamily="18" charset="0"/>
                <a:ea typeface="SimSun" panose="02010600030101010101" pitchFamily="2" charset="-122"/>
              </a:rPr>
              <a:t>Producer </a:t>
            </a:r>
            <a:r>
              <a:rPr lang="en-US" sz="1349" kern="100" dirty="0" smtClean="0">
                <a:latin typeface="Times New Roman" panose="02020603050405020304" pitchFamily="18" charset="0"/>
                <a:ea typeface="SimSun" panose="02010600030101010101" pitchFamily="2" charset="-122"/>
              </a:rPr>
              <a:t>company</a:t>
            </a:r>
            <a:endParaRPr lang="en-US" sz="1051" kern="100" dirty="0">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11426115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96145760"/>
              </p:ext>
            </p:extLst>
          </p:nvPr>
        </p:nvGraphicFramePr>
        <p:xfrm>
          <a:off x="-944380" y="-374753"/>
          <a:ext cx="11332564" cy="7317975"/>
        </p:xfrm>
        <a:graphic>
          <a:graphicData uri="http://schemas.openxmlformats.org/drawingml/2006/table">
            <a:tbl>
              <a:tblPr firstRow="1" bandRow="1">
                <a:tableStyleId>{5C22544A-7EE6-4342-B048-85BDC9FD1C3A}</a:tableStyleId>
              </a:tblPr>
              <a:tblGrid>
                <a:gridCol w="1049311"/>
                <a:gridCol w="5657337"/>
                <a:gridCol w="4625916"/>
              </a:tblGrid>
              <a:tr h="623455">
                <a:tc>
                  <a:txBody>
                    <a:bodyPr/>
                    <a:lstStyle/>
                    <a:p>
                      <a:pPr marL="0" marR="0" algn="just">
                        <a:spcBef>
                          <a:spcPts val="0"/>
                        </a:spcBef>
                        <a:spcAft>
                          <a:spcPts val="0"/>
                        </a:spcAft>
                      </a:pPr>
                      <a:r>
                        <a:rPr lang="en-US" sz="3200" kern="100" dirty="0">
                          <a:effectLst/>
                          <a:latin typeface="Times New Roman" panose="02020603050405020304" pitchFamily="18" charset="0"/>
                          <a:ea typeface="SimSun" panose="02010600030101010101" pitchFamily="2" charset="-122"/>
                        </a:rPr>
                        <a:t>Basis</a:t>
                      </a:r>
                    </a:p>
                  </a:txBody>
                  <a:tcPr marL="68580" marR="68580" marT="0" marB="0"/>
                </a:tc>
                <a:tc>
                  <a:txBody>
                    <a:bodyPr/>
                    <a:lstStyle/>
                    <a:p>
                      <a:pPr marL="0" marR="0" algn="ctr">
                        <a:spcBef>
                          <a:spcPts val="0"/>
                        </a:spcBef>
                        <a:spcAft>
                          <a:spcPts val="0"/>
                        </a:spcAft>
                      </a:pPr>
                      <a:r>
                        <a:rPr lang="en-US" sz="3600" kern="100" dirty="0">
                          <a:effectLst/>
                          <a:latin typeface="Times New Roman" panose="02020603050405020304" pitchFamily="18" charset="0"/>
                          <a:ea typeface="SimSun" panose="02010600030101010101" pitchFamily="2" charset="-122"/>
                        </a:rPr>
                        <a:t>Private Company</a:t>
                      </a:r>
                    </a:p>
                  </a:txBody>
                  <a:tcPr marL="68580" marR="68580" marT="0" marB="0"/>
                </a:tc>
                <a:tc>
                  <a:txBody>
                    <a:bodyPr/>
                    <a:lstStyle/>
                    <a:p>
                      <a:pPr marL="0" marR="0" algn="just">
                        <a:spcBef>
                          <a:spcPts val="0"/>
                        </a:spcBef>
                        <a:spcAft>
                          <a:spcPts val="0"/>
                        </a:spcAft>
                      </a:pPr>
                      <a:r>
                        <a:rPr lang="en-US" sz="3600" kern="100" dirty="0">
                          <a:effectLst/>
                          <a:latin typeface="Times New Roman" panose="02020603050405020304" pitchFamily="18" charset="0"/>
                          <a:ea typeface="SimSun" panose="02010600030101010101" pitchFamily="2" charset="-122"/>
                        </a:rPr>
                        <a:t>Producer Company</a:t>
                      </a:r>
                    </a:p>
                  </a:txBody>
                  <a:tcPr marL="68580" marR="68580" marT="0" marB="0"/>
                </a:tc>
              </a:tr>
              <a:tr h="623455">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Section</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Defined in Sec.2(68) of Companies Act,2013</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Defined in Sec 581A of Companies Act,1956</a:t>
                      </a:r>
                      <a:endParaRPr lang="en-US" sz="1050" kern="100" dirty="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Definition</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A company which by its AOA restricts the right to transfer its shares, limits membership to 200 and prohibits any invitation to public for subscription of its securities.</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A body corporate registered under Companies Act and having objects specified in Sec.581B </a:t>
                      </a:r>
                      <a:endParaRPr lang="en-US" sz="1050" kern="100" dirty="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Name </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Name must end with words "pvt Lmt" eg.  XYZ pvt Ltd.</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Name must end with words "Producer Company Limited" .eg. Coconut Producer Company Lmt.</a:t>
                      </a:r>
                      <a:endParaRPr lang="en-US" sz="1050" kern="10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Purpose</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Profit or gain</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Mutual assistance</a:t>
                      </a:r>
                      <a:endParaRPr lang="en-US" sz="1050" kern="10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Objects</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Can carry out any object provided its not against provisions of Co. Act, public policy or  any law</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Can carry only those objects as are specified in Sec. 581B</a:t>
                      </a:r>
                      <a:endParaRPr lang="en-US" sz="1050" kern="10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Members</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Min.    2</a:t>
                      </a:r>
                      <a:endParaRPr lang="en-US" sz="1050" kern="100">
                        <a:effectLst/>
                        <a:latin typeface="Times New Roman" panose="02020603050405020304" pitchFamily="18" charset="0"/>
                        <a:ea typeface="SimSun" panose="02010600030101010101" pitchFamily="2" charset="-122"/>
                      </a:endParaRPr>
                    </a:p>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Max    200</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Min. 10 Individuals\ 2Prod. Inst.</a:t>
                      </a:r>
                      <a:endParaRPr lang="en-US" sz="1050" kern="100">
                        <a:effectLst/>
                        <a:latin typeface="Times New Roman" panose="02020603050405020304" pitchFamily="18" charset="0"/>
                        <a:ea typeface="SimSun" panose="02010600030101010101" pitchFamily="2" charset="-122"/>
                      </a:endParaRPr>
                    </a:p>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Max. No limit</a:t>
                      </a:r>
                      <a:endParaRPr lang="en-US" sz="1050" kern="10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Membership criteria</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No such criteria</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Members must be primary producers</a:t>
                      </a:r>
                      <a:endParaRPr lang="en-US" sz="1050" kern="10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Directors</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Min. </a:t>
                      </a:r>
                      <a:r>
                        <a:rPr lang="en-US" sz="1400" kern="100" dirty="0" smtClean="0">
                          <a:effectLst/>
                          <a:latin typeface="Times New Roman" panose="02020603050405020304" pitchFamily="18" charset="0"/>
                          <a:ea typeface="SimSun" panose="02010600030101010101" pitchFamily="2" charset="-122"/>
                        </a:rPr>
                        <a:t>2</a:t>
                      </a:r>
                      <a:r>
                        <a:rPr lang="en-US" sz="1050" kern="100" baseline="0" dirty="0" smtClean="0">
                          <a:effectLst/>
                          <a:latin typeface="Times New Roman" panose="02020603050405020304" pitchFamily="18" charset="0"/>
                          <a:ea typeface="SimSun" panose="02010600030101010101" pitchFamily="2" charset="-122"/>
                        </a:rPr>
                        <a:t>            </a:t>
                      </a:r>
                      <a:r>
                        <a:rPr lang="en-US" sz="1400" kern="100" dirty="0" smtClean="0">
                          <a:effectLst/>
                          <a:latin typeface="Times New Roman" panose="02020603050405020304" pitchFamily="18" charset="0"/>
                          <a:ea typeface="SimSun" panose="02010600030101010101" pitchFamily="2" charset="-122"/>
                        </a:rPr>
                        <a:t>Max</a:t>
                      </a:r>
                      <a:r>
                        <a:rPr lang="en-US" sz="1400" kern="100" dirty="0">
                          <a:effectLst/>
                          <a:latin typeface="Times New Roman" panose="02020603050405020304" pitchFamily="18" charset="0"/>
                          <a:ea typeface="SimSun" panose="02010600030101010101" pitchFamily="2" charset="-122"/>
                        </a:rPr>
                        <a:t>. as fixed by AOA</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smtClean="0">
                          <a:effectLst/>
                          <a:latin typeface="Times New Roman" panose="02020603050405020304" pitchFamily="18" charset="0"/>
                          <a:ea typeface="SimSun" panose="02010600030101010101" pitchFamily="2" charset="-122"/>
                        </a:rPr>
                        <a:t>Min.5</a:t>
                      </a:r>
                      <a:r>
                        <a:rPr lang="en-US" sz="1050" kern="100" baseline="0" dirty="0" smtClean="0">
                          <a:effectLst/>
                          <a:latin typeface="Times New Roman" panose="02020603050405020304" pitchFamily="18" charset="0"/>
                          <a:ea typeface="SimSun" panose="02010600030101010101" pitchFamily="2" charset="-122"/>
                        </a:rPr>
                        <a:t>                 </a:t>
                      </a:r>
                      <a:r>
                        <a:rPr lang="en-US" sz="1400" kern="100" dirty="0" smtClean="0">
                          <a:effectLst/>
                          <a:latin typeface="Times New Roman" panose="02020603050405020304" pitchFamily="18" charset="0"/>
                          <a:ea typeface="SimSun" panose="02010600030101010101" pitchFamily="2" charset="-122"/>
                        </a:rPr>
                        <a:t>Max</a:t>
                      </a:r>
                      <a:r>
                        <a:rPr lang="en-US" sz="1400" kern="100" dirty="0">
                          <a:effectLst/>
                          <a:latin typeface="Times New Roman" panose="02020603050405020304" pitchFamily="18" charset="0"/>
                          <a:ea typeface="SimSun" panose="02010600030101010101" pitchFamily="2" charset="-122"/>
                        </a:rPr>
                        <a:t>. 15</a:t>
                      </a:r>
                      <a:endParaRPr lang="en-US" sz="1050" kern="100" dirty="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Voting Rights</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Voting rights of members are in proportion to the paid up capital held by them i.e. one share one vote</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 If only producer institutions are members, then voting power depends on their participation rate in the business of Producer </a:t>
                      </a:r>
                      <a:r>
                        <a:rPr lang="en-US" sz="1400" kern="100" dirty="0" err="1">
                          <a:effectLst/>
                          <a:latin typeface="Times New Roman" panose="02020603050405020304" pitchFamily="18" charset="0"/>
                          <a:ea typeface="SimSun" panose="02010600030101010101" pitchFamily="2" charset="-122"/>
                        </a:rPr>
                        <a:t>Company.In</a:t>
                      </a:r>
                      <a:r>
                        <a:rPr lang="en-US" sz="1400" kern="100" dirty="0">
                          <a:effectLst/>
                          <a:latin typeface="Times New Roman" panose="02020603050405020304" pitchFamily="18" charset="0"/>
                          <a:ea typeface="SimSun" panose="02010600030101010101" pitchFamily="2" charset="-122"/>
                        </a:rPr>
                        <a:t> all other cases </a:t>
                      </a:r>
                      <a:r>
                        <a:rPr lang="en-US" sz="1400" kern="100" dirty="0" err="1">
                          <a:effectLst/>
                          <a:latin typeface="Times New Roman" panose="02020603050405020304" pitchFamily="18" charset="0"/>
                          <a:ea typeface="SimSun" panose="02010600030101010101" pitchFamily="2" charset="-122"/>
                        </a:rPr>
                        <a:t>i.e.where</a:t>
                      </a:r>
                      <a:r>
                        <a:rPr lang="en-US" sz="1400" kern="100" dirty="0">
                          <a:effectLst/>
                          <a:latin typeface="Times New Roman" panose="02020603050405020304" pitchFamily="18" charset="0"/>
                          <a:ea typeface="SimSun" panose="02010600030101010101" pitchFamily="2" charset="-122"/>
                        </a:rPr>
                        <a:t> only individual are members or combination of individuals and Producer Institutions then one member one vote.</a:t>
                      </a:r>
                      <a:endParaRPr lang="en-US" sz="1050" kern="100" dirty="0">
                        <a:effectLst/>
                        <a:latin typeface="Times New Roman" panose="02020603050405020304" pitchFamily="18" charset="0"/>
                        <a:ea typeface="SimSun" panose="02010600030101010101" pitchFamily="2" charset="-122"/>
                      </a:endParaRPr>
                    </a:p>
                  </a:txBody>
                  <a:tcPr marL="68580" marR="68580" marT="0" marB="0"/>
                </a:tc>
              </a:tr>
              <a:tr h="623455">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Conversion</a:t>
                      </a:r>
                      <a:endParaRPr lang="en-US" sz="105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a:effectLst/>
                          <a:latin typeface="Times New Roman" panose="02020603050405020304" pitchFamily="18" charset="0"/>
                          <a:ea typeface="SimSun" panose="02010600030101010101" pitchFamily="2" charset="-122"/>
                        </a:rPr>
                        <a:t>Pvt company can be easily converted into public limited company.</a:t>
                      </a:r>
                      <a:endParaRPr lang="en-US" sz="1050" kern="10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r>
                        <a:rPr lang="en-US" sz="1400" kern="100" dirty="0">
                          <a:effectLst/>
                          <a:latin typeface="Times New Roman" panose="02020603050405020304" pitchFamily="18" charset="0"/>
                          <a:ea typeface="SimSun" panose="02010600030101010101" pitchFamily="2" charset="-122"/>
                        </a:rPr>
                        <a:t>Producer Company can never become a public limited company</a:t>
                      </a:r>
                      <a:endParaRPr lang="en-US" sz="1050" kern="100" dirty="0">
                        <a:effectLst/>
                        <a:latin typeface="Times New Roman" panose="02020603050405020304" pitchFamily="18" charset="0"/>
                        <a:ea typeface="SimSun" panose="02010600030101010101" pitchFamily="2" charset="-122"/>
                      </a:endParaRPr>
                    </a:p>
                  </a:txBody>
                  <a:tcPr marL="68580" marR="68580" marT="0" marB="0"/>
                </a:tc>
              </a:tr>
            </a:tbl>
          </a:graphicData>
        </a:graphic>
      </p:graphicFrame>
    </p:spTree>
    <p:extLst>
      <p:ext uri="{BB962C8B-B14F-4D97-AF65-F5344CB8AC3E}">
        <p14:creationId xmlns:p14="http://schemas.microsoft.com/office/powerpoint/2010/main" val="18327299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44984" cy="1079292"/>
          </a:xfrm>
        </p:spPr>
        <p:txBody>
          <a:bodyPr>
            <a:normAutofit fontScale="90000"/>
          </a:bodyPr>
          <a:lstStyle/>
          <a:p>
            <a:r>
              <a:rPr lang="en-US" dirty="0" smtClean="0"/>
              <a:t>Conversion of private co. into public co.&amp; vice versa (</a:t>
            </a:r>
            <a:r>
              <a:rPr lang="en-US" dirty="0" err="1" smtClean="0">
                <a:solidFill>
                  <a:srgbClr val="FF0000"/>
                </a:solidFill>
              </a:rPr>
              <a:t>Delibrate</a:t>
            </a:r>
            <a:r>
              <a:rPr lang="en-US" dirty="0" smtClean="0">
                <a:solidFill>
                  <a:srgbClr val="FF0000"/>
                </a:solidFill>
              </a:rPr>
              <a:t> conversion</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65652879"/>
              </p:ext>
            </p:extLst>
          </p:nvPr>
        </p:nvGraphicFramePr>
        <p:xfrm>
          <a:off x="119920" y="1079292"/>
          <a:ext cx="8229600" cy="5778708"/>
        </p:xfrm>
        <a:graphic>
          <a:graphicData uri="http://schemas.openxmlformats.org/drawingml/2006/table">
            <a:tbl>
              <a:tblPr firstRow="1" bandRow="1">
                <a:tableStyleId>{5C22544A-7EE6-4342-B048-85BDC9FD1C3A}</a:tableStyleId>
              </a:tblPr>
              <a:tblGrid>
                <a:gridCol w="4272197"/>
                <a:gridCol w="3957403"/>
              </a:tblGrid>
              <a:tr h="793513">
                <a:tc>
                  <a:txBody>
                    <a:bodyPr/>
                    <a:lstStyle/>
                    <a:p>
                      <a:pPr marL="0" marR="0" algn="just">
                        <a:spcBef>
                          <a:spcPts val="0"/>
                        </a:spcBef>
                        <a:spcAft>
                          <a:spcPts val="0"/>
                        </a:spcAft>
                      </a:pPr>
                      <a:r>
                        <a:rPr lang="en-US" sz="2000" kern="100" dirty="0" smtClean="0">
                          <a:effectLst/>
                          <a:latin typeface="Times New Roman" panose="02020603050405020304" pitchFamily="18" charset="0"/>
                          <a:ea typeface="SimSun" panose="02010600030101010101" pitchFamily="2" charset="-122"/>
                        </a:rPr>
                        <a:t>PRIVATE</a:t>
                      </a:r>
                      <a:r>
                        <a:rPr lang="en-US" sz="2000" kern="100" baseline="0" dirty="0" smtClean="0">
                          <a:effectLst/>
                          <a:latin typeface="Times New Roman" panose="02020603050405020304" pitchFamily="18" charset="0"/>
                          <a:ea typeface="SimSun" panose="02010600030101010101" pitchFamily="2" charset="-122"/>
                        </a:rPr>
                        <a:t>  </a:t>
                      </a:r>
                      <a:r>
                        <a:rPr lang="en-US" sz="2000" kern="100" dirty="0" smtClean="0">
                          <a:effectLst/>
                          <a:latin typeface="Times New Roman" panose="02020603050405020304" pitchFamily="18" charset="0"/>
                          <a:ea typeface="SimSun" panose="02010600030101010101" pitchFamily="2" charset="-122"/>
                        </a:rPr>
                        <a:t>CO.</a:t>
                      </a:r>
                      <a:r>
                        <a:rPr lang="en-US" sz="2000" kern="100" baseline="0" dirty="0" smtClean="0">
                          <a:effectLst/>
                          <a:latin typeface="Times New Roman" panose="02020603050405020304" pitchFamily="18" charset="0"/>
                          <a:ea typeface="SimSun" panose="02010600030101010101" pitchFamily="2" charset="-122"/>
                        </a:rPr>
                        <a:t>   </a:t>
                      </a:r>
                      <a:r>
                        <a:rPr lang="en-US" sz="2000" kern="100" dirty="0" smtClean="0">
                          <a:effectLst/>
                          <a:latin typeface="Times New Roman" panose="02020603050405020304" pitchFamily="18" charset="0"/>
                          <a:ea typeface="SimSun" panose="02010600030101010101" pitchFamily="2" charset="-122"/>
                        </a:rPr>
                        <a:t>CONVERSION </a:t>
                      </a:r>
                      <a:r>
                        <a:rPr lang="en-US" sz="2000" kern="100" dirty="0">
                          <a:effectLst/>
                          <a:latin typeface="Times New Roman" panose="02020603050405020304" pitchFamily="18" charset="0"/>
                          <a:ea typeface="SimSun" panose="02010600030101010101" pitchFamily="2" charset="-122"/>
                        </a:rPr>
                        <a:t>INTO </a:t>
                      </a:r>
                      <a:r>
                        <a:rPr lang="en-US" sz="2000" kern="100" dirty="0" smtClean="0">
                          <a:effectLst/>
                          <a:latin typeface="Times New Roman" panose="02020603050405020304" pitchFamily="18" charset="0"/>
                          <a:ea typeface="SimSun" panose="02010600030101010101" pitchFamily="2" charset="-122"/>
                        </a:rPr>
                        <a:t>   PUBLIC </a:t>
                      </a:r>
                      <a:r>
                        <a:rPr lang="en-US" sz="2000" kern="100" dirty="0">
                          <a:effectLst/>
                          <a:latin typeface="Times New Roman" panose="02020603050405020304" pitchFamily="18" charset="0"/>
                          <a:ea typeface="SimSun" panose="02010600030101010101" pitchFamily="2" charset="-122"/>
                        </a:rPr>
                        <a:t>CO.</a:t>
                      </a:r>
                    </a:p>
                  </a:txBody>
                  <a:tcPr marL="68580" marR="68580" marT="0" marB="0"/>
                </a:tc>
                <a:tc>
                  <a:txBody>
                    <a:bodyPr/>
                    <a:lstStyle/>
                    <a:p>
                      <a:pPr marL="0" marR="0" algn="just">
                        <a:spcBef>
                          <a:spcPts val="0"/>
                        </a:spcBef>
                        <a:spcAft>
                          <a:spcPts val="0"/>
                        </a:spcAft>
                      </a:pPr>
                      <a:r>
                        <a:rPr lang="en-US" sz="2000" kern="100" dirty="0">
                          <a:effectLst/>
                          <a:latin typeface="Times New Roman" panose="02020603050405020304" pitchFamily="18" charset="0"/>
                          <a:ea typeface="SimSun" panose="02010600030101010101" pitchFamily="2" charset="-122"/>
                        </a:rPr>
                        <a:t>PUBLIC </a:t>
                      </a:r>
                      <a:r>
                        <a:rPr lang="en-US" sz="2000" kern="100" dirty="0" smtClean="0">
                          <a:effectLst/>
                          <a:latin typeface="Times New Roman" panose="02020603050405020304" pitchFamily="18" charset="0"/>
                          <a:ea typeface="SimSun" panose="02010600030101010101" pitchFamily="2" charset="-122"/>
                        </a:rPr>
                        <a:t> CO</a:t>
                      </a:r>
                      <a:r>
                        <a:rPr lang="en-US" sz="2000" kern="100" dirty="0">
                          <a:effectLst/>
                          <a:latin typeface="Times New Roman" panose="02020603050405020304" pitchFamily="18" charset="0"/>
                          <a:ea typeface="SimSun" panose="02010600030101010101" pitchFamily="2" charset="-122"/>
                        </a:rPr>
                        <a:t>. CONVERSION </a:t>
                      </a:r>
                      <a:r>
                        <a:rPr lang="en-US" sz="2000" kern="100" dirty="0" smtClean="0">
                          <a:effectLst/>
                          <a:latin typeface="Times New Roman" panose="02020603050405020304" pitchFamily="18" charset="0"/>
                          <a:ea typeface="SimSun" panose="02010600030101010101" pitchFamily="2" charset="-122"/>
                        </a:rPr>
                        <a:t>INTO  </a:t>
                      </a:r>
                      <a:r>
                        <a:rPr lang="en-US" sz="2000" kern="100" dirty="0">
                          <a:effectLst/>
                          <a:latin typeface="Times New Roman" panose="02020603050405020304" pitchFamily="18" charset="0"/>
                          <a:ea typeface="SimSun" panose="02010600030101010101" pitchFamily="2" charset="-122"/>
                        </a:rPr>
                        <a:t>PRIVATE </a:t>
                      </a:r>
                      <a:r>
                        <a:rPr lang="en-US" sz="2000" kern="100" dirty="0" smtClean="0">
                          <a:effectLst/>
                          <a:latin typeface="Times New Roman" panose="02020603050405020304" pitchFamily="18" charset="0"/>
                          <a:ea typeface="SimSun" panose="02010600030101010101" pitchFamily="2" charset="-122"/>
                        </a:rPr>
                        <a:t>  CO</a:t>
                      </a:r>
                      <a:r>
                        <a:rPr lang="en-US" sz="2000" kern="100" dirty="0">
                          <a:effectLst/>
                          <a:latin typeface="Times New Roman" panose="02020603050405020304" pitchFamily="18" charset="0"/>
                          <a:ea typeface="SimSun" panose="02010600030101010101" pitchFamily="2" charset="-122"/>
                        </a:rPr>
                        <a:t>.</a:t>
                      </a:r>
                    </a:p>
                  </a:txBody>
                  <a:tcPr marL="68580" marR="68580" marT="0" marB="0"/>
                </a:tc>
              </a:tr>
              <a:tr h="1048104">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Passing of SR deleting from AOA the three compulsory restrictions u\s2(68)</a:t>
                      </a:r>
                    </a:p>
                  </a:txBody>
                  <a:tcPr marL="68580" marR="68580" marT="0" marB="0"/>
                </a:tc>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Passing of SR incorporating into AOA the three compulsory restrictions u\s2(68) + Obtaining sanction of CG on alteration of articles </a:t>
                      </a:r>
                    </a:p>
                  </a:txBody>
                  <a:tcPr marL="68580" marR="68580" marT="0" marB="0"/>
                </a:tc>
              </a:tr>
              <a:tr h="1048104">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Filing with ROC the copy of SR and copy of altered AOA within 15 days of SR</a:t>
                      </a:r>
                    </a:p>
                  </a:txBody>
                  <a:tcPr marL="68580" marR="68580" marT="0" marB="0"/>
                </a:tc>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Filing with ROC, the copy of SR within 15 days of SR +copy of altered AOA and approval letter of CG within 15 days of approval</a:t>
                      </a:r>
                    </a:p>
                  </a:txBody>
                  <a:tcPr marL="68580" marR="68580" marT="0" marB="0"/>
                </a:tc>
              </a:tr>
              <a:tr h="735476">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Company becomes public from date of passing SR altering AOA</a:t>
                      </a:r>
                    </a:p>
                  </a:txBody>
                  <a:tcPr marL="68580" marR="68580" marT="0" marB="0"/>
                </a:tc>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Company becomes private from date of approval from CG</a:t>
                      </a:r>
                    </a:p>
                  </a:txBody>
                  <a:tcPr marL="68580" marR="68580" marT="0" marB="0"/>
                </a:tc>
              </a:tr>
              <a:tr h="843382">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ROC will close the former registration and issue a new Certificate of Incorporation</a:t>
                      </a:r>
                    </a:p>
                  </a:txBody>
                  <a:tcPr marL="68580" marR="68580" marT="0" marB="0"/>
                </a:tc>
                <a:tc>
                  <a:txBody>
                    <a:bodyPr/>
                    <a:lstStyle/>
                    <a:p>
                      <a:pPr marL="457200" marR="0" algn="just">
                        <a:spcBef>
                          <a:spcPts val="0"/>
                        </a:spcBef>
                        <a:spcAft>
                          <a:spcPts val="0"/>
                        </a:spcAft>
                      </a:pPr>
                      <a:r>
                        <a:rPr lang="en-US" sz="1600" kern="100">
                          <a:effectLst/>
                          <a:latin typeface="Times New Roman" panose="02020603050405020304" pitchFamily="18" charset="0"/>
                          <a:ea typeface="SimSun" panose="02010600030101010101" pitchFamily="2" charset="-122"/>
                        </a:rPr>
                        <a:t>ROC will close the former registration and issue a new Certificate of Incorporation.</a:t>
                      </a:r>
                    </a:p>
                  </a:txBody>
                  <a:tcPr marL="68580" marR="68580" marT="0" marB="0"/>
                </a:tc>
              </a:tr>
              <a:tr h="1310129">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Company will have to increase the number of members to at least 7; increase directors to at least 3; and delete word 'Private' from its name and make other necessary alterations in MOA</a:t>
                      </a:r>
                    </a:p>
                  </a:txBody>
                  <a:tcPr marL="68580" marR="68580" marT="0" marB="0"/>
                </a:tc>
                <a:tc>
                  <a:txBody>
                    <a:bodyPr/>
                    <a:lstStyle/>
                    <a:p>
                      <a:pPr marL="457200" marR="0" algn="just">
                        <a:spcBef>
                          <a:spcPts val="0"/>
                        </a:spcBef>
                        <a:spcAft>
                          <a:spcPts val="0"/>
                        </a:spcAft>
                      </a:pPr>
                      <a:r>
                        <a:rPr lang="en-US" sz="1600" kern="100" dirty="0">
                          <a:effectLst/>
                          <a:latin typeface="Times New Roman" panose="02020603050405020304" pitchFamily="18" charset="0"/>
                          <a:ea typeface="SimSun" panose="02010600030101010101" pitchFamily="2" charset="-122"/>
                        </a:rPr>
                        <a:t>Company will have to reduce members to 200; and add the word 'Private' in its name</a:t>
                      </a:r>
                    </a:p>
                  </a:txBody>
                  <a:tcPr marL="68580" marR="68580" marT="0" marB="0"/>
                </a:tc>
              </a:tr>
            </a:tbl>
          </a:graphicData>
        </a:graphic>
      </p:graphicFrame>
    </p:spTree>
    <p:extLst>
      <p:ext uri="{BB962C8B-B14F-4D97-AF65-F5344CB8AC3E}">
        <p14:creationId xmlns:p14="http://schemas.microsoft.com/office/powerpoint/2010/main" val="42766079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644984" cy="1079292"/>
          </a:xfrm>
        </p:spPr>
        <p:txBody>
          <a:bodyPr>
            <a:normAutofit fontScale="90000"/>
          </a:bodyPr>
          <a:lstStyle/>
          <a:p>
            <a:r>
              <a:rPr lang="en-US" dirty="0" smtClean="0"/>
              <a:t>Conversion of private co. into public co.&amp; vice versa (</a:t>
            </a:r>
            <a:r>
              <a:rPr lang="en-US" dirty="0" smtClean="0">
                <a:solidFill>
                  <a:srgbClr val="FF0000"/>
                </a:solidFill>
              </a:rPr>
              <a:t>Automatic conversion</a:t>
            </a:r>
            <a:r>
              <a:rPr lang="en-US" dirty="0" smtClean="0"/>
              <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8761343"/>
              </p:ext>
            </p:extLst>
          </p:nvPr>
        </p:nvGraphicFramePr>
        <p:xfrm>
          <a:off x="119920" y="1049312"/>
          <a:ext cx="8229600" cy="5793645"/>
        </p:xfrm>
        <a:graphic>
          <a:graphicData uri="http://schemas.openxmlformats.org/drawingml/2006/table">
            <a:tbl>
              <a:tblPr firstRow="1" bandRow="1">
                <a:tableStyleId>{5C22544A-7EE6-4342-B048-85BDC9FD1C3A}</a:tableStyleId>
              </a:tblPr>
              <a:tblGrid>
                <a:gridCol w="5186598"/>
                <a:gridCol w="3043002"/>
              </a:tblGrid>
              <a:tr h="974360">
                <a:tc>
                  <a:txBody>
                    <a:bodyPr/>
                    <a:lstStyle/>
                    <a:p>
                      <a:pPr marL="0" marR="0" algn="just">
                        <a:spcBef>
                          <a:spcPts val="0"/>
                        </a:spcBef>
                        <a:spcAft>
                          <a:spcPts val="0"/>
                        </a:spcAft>
                      </a:pPr>
                      <a:r>
                        <a:rPr lang="en-US" sz="2000" kern="100" dirty="0">
                          <a:effectLst/>
                          <a:latin typeface="Times New Roman" panose="02020603050405020304" pitchFamily="18" charset="0"/>
                          <a:ea typeface="SimSun" panose="02010600030101010101" pitchFamily="2" charset="-122"/>
                        </a:rPr>
                        <a:t>PRIVATE CO. CONVERSION INTO PUBLIC CO.</a:t>
                      </a:r>
                    </a:p>
                  </a:txBody>
                  <a:tcPr marL="68580" marR="68580" marT="0" marB="0"/>
                </a:tc>
                <a:tc>
                  <a:txBody>
                    <a:bodyPr/>
                    <a:lstStyle/>
                    <a:p>
                      <a:pPr marL="0" marR="0" algn="l">
                        <a:spcBef>
                          <a:spcPts val="0"/>
                        </a:spcBef>
                        <a:spcAft>
                          <a:spcPts val="0"/>
                        </a:spcAft>
                      </a:pPr>
                      <a:r>
                        <a:rPr lang="en-US" sz="2000" kern="100" dirty="0">
                          <a:effectLst/>
                          <a:latin typeface="Times New Roman" panose="02020603050405020304" pitchFamily="18" charset="0"/>
                          <a:ea typeface="SimSun" panose="02010600030101010101" pitchFamily="2" charset="-122"/>
                        </a:rPr>
                        <a:t>PUBLIC CO. CONVERSION INTO PRIVATE CO.</a:t>
                      </a:r>
                    </a:p>
                  </a:txBody>
                  <a:tcPr marL="68580" marR="68580" marT="0" marB="0"/>
                </a:tc>
              </a:tr>
              <a:tr h="704538">
                <a:tc>
                  <a:txBody>
                    <a:bodyPr/>
                    <a:lstStyle/>
                    <a:p>
                      <a:pPr marL="457200" marR="0" algn="l">
                        <a:spcBef>
                          <a:spcPts val="0"/>
                        </a:spcBef>
                        <a:spcAft>
                          <a:spcPts val="0"/>
                        </a:spcAft>
                      </a:pPr>
                      <a:r>
                        <a:rPr lang="en-US" sz="1400" kern="100" dirty="0">
                          <a:effectLst/>
                          <a:latin typeface="Times New Roman" panose="02020603050405020304" pitchFamily="18" charset="0"/>
                          <a:ea typeface="SimSun" panose="02010600030101010101" pitchFamily="2" charset="-122"/>
                        </a:rPr>
                        <a:t>Takes place by operation of law and such company is not required to comply with any legal formalities as are prescribed for deliberate conversion.</a:t>
                      </a:r>
                    </a:p>
                    <a:p>
                      <a:pPr marL="457200" marR="0" algn="l">
                        <a:spcBef>
                          <a:spcPts val="0"/>
                        </a:spcBef>
                        <a:spcAft>
                          <a:spcPts val="0"/>
                        </a:spcAft>
                      </a:pPr>
                      <a:r>
                        <a:rPr lang="en-US" sz="1400" kern="100" dirty="0">
                          <a:effectLst/>
                          <a:latin typeface="Times New Roman" panose="02020603050405020304" pitchFamily="18" charset="0"/>
                          <a:ea typeface="SimSun" panose="02010600030101010101" pitchFamily="2" charset="-122"/>
                        </a:rPr>
                        <a:t> </a:t>
                      </a:r>
                    </a:p>
                  </a:txBody>
                  <a:tcPr marL="68580" marR="68580" marT="0" marB="0"/>
                </a:tc>
                <a:tc>
                  <a:txBody>
                    <a:bodyPr/>
                    <a:lstStyle/>
                    <a:p>
                      <a:pPr marL="0" marR="0" algn="just">
                        <a:spcBef>
                          <a:spcPts val="0"/>
                        </a:spcBef>
                        <a:spcAft>
                          <a:spcPts val="0"/>
                        </a:spcAft>
                      </a:pPr>
                      <a:r>
                        <a:rPr lang="en-US" sz="2800" kern="100" dirty="0">
                          <a:effectLst/>
                          <a:latin typeface="Times New Roman" panose="02020603050405020304" pitchFamily="18" charset="0"/>
                          <a:ea typeface="SimSun" panose="02010600030101010101" pitchFamily="2" charset="-122"/>
                        </a:rPr>
                        <a:t>  </a:t>
                      </a:r>
                      <a:r>
                        <a:rPr lang="en-US" sz="2800" b="1" kern="100" dirty="0">
                          <a:effectLst/>
                          <a:latin typeface="Times New Roman" panose="02020603050405020304" pitchFamily="18" charset="0"/>
                          <a:ea typeface="SimSun" panose="02010600030101010101" pitchFamily="2" charset="-122"/>
                        </a:rPr>
                        <a:t>NOT ALLOWED</a:t>
                      </a:r>
                      <a:endParaRPr lang="en-US" sz="2800" kern="100" dirty="0">
                        <a:effectLst/>
                        <a:latin typeface="Times New Roman" panose="02020603050405020304" pitchFamily="18" charset="0"/>
                        <a:ea typeface="SimSun" panose="02010600030101010101" pitchFamily="2" charset="-122"/>
                      </a:endParaRPr>
                    </a:p>
                  </a:txBody>
                  <a:tcPr marL="68580" marR="68580" marT="0" marB="0"/>
                </a:tc>
              </a:tr>
              <a:tr h="945380">
                <a:tc>
                  <a:txBody>
                    <a:bodyPr/>
                    <a:lstStyle/>
                    <a:p>
                      <a:pPr marL="457200" marR="0" algn="l">
                        <a:spcBef>
                          <a:spcPts val="0"/>
                        </a:spcBef>
                        <a:spcAft>
                          <a:spcPts val="0"/>
                        </a:spcAft>
                      </a:pPr>
                      <a:r>
                        <a:rPr lang="en-US" sz="1400" kern="100" dirty="0" smtClean="0">
                          <a:effectLst/>
                          <a:latin typeface="Times New Roman" panose="02020603050405020304" pitchFamily="18" charset="0"/>
                          <a:ea typeface="SimSun" panose="02010600030101010101" pitchFamily="2" charset="-122"/>
                        </a:rPr>
                        <a:t>Takes place when a private co. makes default in complying with the restrictions specified in Sec.2(68) of the Act (</a:t>
                      </a:r>
                      <a:r>
                        <a:rPr lang="en-US" sz="1400" kern="100" dirty="0" err="1" smtClean="0">
                          <a:effectLst/>
                          <a:latin typeface="Times New Roman" panose="02020603050405020304" pitchFamily="18" charset="0"/>
                          <a:ea typeface="SimSun" panose="02010600030101010101" pitchFamily="2" charset="-122"/>
                        </a:rPr>
                        <a:t>i.e.if</a:t>
                      </a:r>
                      <a:r>
                        <a:rPr lang="en-US" sz="1400" kern="100" dirty="0" smtClean="0">
                          <a:effectLst/>
                          <a:latin typeface="Times New Roman" panose="02020603050405020304" pitchFamily="18" charset="0"/>
                          <a:ea typeface="SimSun" panose="02010600030101010101" pitchFamily="2" charset="-122"/>
                        </a:rPr>
                        <a:t> its membership &gt;200 or it allows free transfer of shares or invites public subscription of its securities)</a:t>
                      </a:r>
                    </a:p>
                    <a:p>
                      <a:pPr marL="457200" marR="0" algn="l">
                        <a:spcBef>
                          <a:spcPts val="0"/>
                        </a:spcBef>
                        <a:spcAft>
                          <a:spcPts val="0"/>
                        </a:spcAft>
                      </a:pPr>
                      <a:endParaRPr lang="en-US" sz="140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0" marR="0" algn="just">
                        <a:spcBef>
                          <a:spcPts val="0"/>
                        </a:spcBef>
                        <a:spcAft>
                          <a:spcPts val="0"/>
                        </a:spcAft>
                      </a:pPr>
                      <a:endParaRPr lang="en-US" sz="2800" kern="100" dirty="0">
                        <a:effectLst/>
                        <a:latin typeface="Times New Roman" panose="02020603050405020304" pitchFamily="18" charset="0"/>
                        <a:ea typeface="SimSun" panose="02010600030101010101" pitchFamily="2" charset="-122"/>
                      </a:endParaRPr>
                    </a:p>
                  </a:txBody>
                  <a:tcPr marL="68580" marR="68580" marT="0" marB="0"/>
                </a:tc>
              </a:tr>
              <a:tr h="735476">
                <a:tc>
                  <a:txBody>
                    <a:bodyPr/>
                    <a:lstStyle/>
                    <a:p>
                      <a:pPr marL="457200" marR="0" indent="0" algn="l" defTabSz="457200" rtl="0" eaLnBrk="1" fontAlgn="auto" latinLnBrk="0" hangingPunct="1">
                        <a:lnSpc>
                          <a:spcPct val="100000"/>
                        </a:lnSpc>
                        <a:spcBef>
                          <a:spcPts val="0"/>
                        </a:spcBef>
                        <a:spcAft>
                          <a:spcPts val="0"/>
                        </a:spcAft>
                        <a:buClrTx/>
                        <a:buSzTx/>
                        <a:buFontTx/>
                        <a:buNone/>
                        <a:tabLst/>
                        <a:defRPr/>
                      </a:pPr>
                      <a:r>
                        <a:rPr lang="en-US" sz="1400" kern="100" dirty="0" smtClean="0">
                          <a:effectLst/>
                          <a:latin typeface="Times New Roman" panose="02020603050405020304" pitchFamily="18" charset="0"/>
                          <a:ea typeface="SimSun" panose="02010600030101010101" pitchFamily="2" charset="-122"/>
                        </a:rPr>
                        <a:t>Such a company can no longer enjoy privileges and exemptions conferred on a private co. &amp; be regulated like a public company.</a:t>
                      </a:r>
                    </a:p>
                    <a:p>
                      <a:pPr marL="457200" marR="0" algn="l">
                        <a:spcBef>
                          <a:spcPts val="0"/>
                        </a:spcBef>
                        <a:spcAft>
                          <a:spcPts val="0"/>
                        </a:spcAft>
                      </a:pPr>
                      <a:endParaRPr lang="en-US" sz="140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457200" marR="0" algn="just">
                        <a:spcBef>
                          <a:spcPts val="0"/>
                        </a:spcBef>
                        <a:spcAft>
                          <a:spcPts val="0"/>
                        </a:spcAft>
                      </a:pPr>
                      <a:endParaRPr lang="en-US" sz="1600" kern="100" dirty="0">
                        <a:effectLst/>
                        <a:latin typeface="Times New Roman" panose="02020603050405020304" pitchFamily="18" charset="0"/>
                        <a:ea typeface="SimSun" panose="02010600030101010101" pitchFamily="2" charset="-122"/>
                      </a:endParaRPr>
                    </a:p>
                  </a:txBody>
                  <a:tcPr marL="68580" marR="68580" marT="0" marB="0"/>
                </a:tc>
              </a:tr>
              <a:tr h="843382">
                <a:tc>
                  <a:txBody>
                    <a:bodyPr/>
                    <a:lstStyle/>
                    <a:p>
                      <a:pPr marL="457200" marR="0" algn="l">
                        <a:spcBef>
                          <a:spcPts val="0"/>
                        </a:spcBef>
                        <a:spcAft>
                          <a:spcPts val="0"/>
                        </a:spcAft>
                      </a:pPr>
                      <a:r>
                        <a:rPr lang="en-US" sz="1400" kern="100" dirty="0" smtClean="0">
                          <a:effectLst/>
                          <a:latin typeface="Times New Roman" panose="02020603050405020304" pitchFamily="18" charset="0"/>
                          <a:ea typeface="SimSun" panose="02010600030101010101" pitchFamily="2" charset="-122"/>
                        </a:rPr>
                        <a:t>However, if Tribunal (NCLT) is convinced that the default took place due to inadvertence or accident or some sufficient cause, it may relieve</a:t>
                      </a:r>
                      <a:r>
                        <a:rPr lang="en-US" sz="1400" kern="100" baseline="0" dirty="0" smtClean="0">
                          <a:effectLst/>
                          <a:latin typeface="Times New Roman" panose="02020603050405020304" pitchFamily="18" charset="0"/>
                          <a:ea typeface="SimSun" panose="02010600030101010101" pitchFamily="2" charset="-122"/>
                        </a:rPr>
                        <a:t> th</a:t>
                      </a:r>
                      <a:r>
                        <a:rPr lang="en-US" sz="1400" kern="100" dirty="0" smtClean="0">
                          <a:effectLst/>
                          <a:latin typeface="Times New Roman" panose="02020603050405020304" pitchFamily="18" charset="0"/>
                          <a:ea typeface="SimSun" panose="02010600030101010101" pitchFamily="2" charset="-122"/>
                        </a:rPr>
                        <a:t>e </a:t>
                      </a:r>
                      <a:r>
                        <a:rPr lang="en-US" sz="1400" kern="100" dirty="0" err="1" smtClean="0">
                          <a:effectLst/>
                          <a:latin typeface="Times New Roman" panose="02020603050405020304" pitchFamily="18" charset="0"/>
                          <a:ea typeface="SimSun" panose="02010600030101010101" pitchFamily="2" charset="-122"/>
                        </a:rPr>
                        <a:t>co.from</a:t>
                      </a:r>
                      <a:r>
                        <a:rPr lang="en-US" sz="1400" kern="100" dirty="0" smtClean="0">
                          <a:effectLst/>
                          <a:latin typeface="Times New Roman" panose="02020603050405020304" pitchFamily="18" charset="0"/>
                          <a:ea typeface="SimSun" panose="02010600030101010101" pitchFamily="2" charset="-122"/>
                        </a:rPr>
                        <a:t> being treated like a public company</a:t>
                      </a:r>
                    </a:p>
                    <a:p>
                      <a:pPr marL="457200" marR="0" algn="l">
                        <a:spcBef>
                          <a:spcPts val="0"/>
                        </a:spcBef>
                        <a:spcAft>
                          <a:spcPts val="0"/>
                        </a:spcAft>
                      </a:pPr>
                      <a:endParaRPr lang="en-US" sz="140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457200" marR="0" algn="just">
                        <a:spcBef>
                          <a:spcPts val="0"/>
                        </a:spcBef>
                        <a:spcAft>
                          <a:spcPts val="0"/>
                        </a:spcAft>
                      </a:pPr>
                      <a:endParaRPr lang="en-US" sz="1600" kern="100" dirty="0">
                        <a:effectLst/>
                        <a:latin typeface="Times New Roman" panose="02020603050405020304" pitchFamily="18" charset="0"/>
                        <a:ea typeface="SimSun" panose="02010600030101010101" pitchFamily="2" charset="-122"/>
                      </a:endParaRPr>
                    </a:p>
                  </a:txBody>
                  <a:tcPr marL="68580" marR="68580" marT="0" marB="0"/>
                </a:tc>
              </a:tr>
              <a:tr h="1310129">
                <a:tc>
                  <a:txBody>
                    <a:bodyPr/>
                    <a:lstStyle/>
                    <a:p>
                      <a:pPr marL="457200" marR="0" indent="0" algn="l" defTabSz="457200" rtl="0" eaLnBrk="1" fontAlgn="auto" latinLnBrk="0" hangingPunct="1">
                        <a:lnSpc>
                          <a:spcPct val="100000"/>
                        </a:lnSpc>
                        <a:spcBef>
                          <a:spcPts val="0"/>
                        </a:spcBef>
                        <a:spcAft>
                          <a:spcPts val="0"/>
                        </a:spcAft>
                        <a:buClrTx/>
                        <a:buSzTx/>
                        <a:buFontTx/>
                        <a:buNone/>
                        <a:tabLst/>
                        <a:defRPr/>
                      </a:pPr>
                      <a:r>
                        <a:rPr lang="en-US" sz="1400" kern="100" dirty="0" smtClean="0">
                          <a:effectLst/>
                          <a:latin typeface="Times New Roman" panose="02020603050405020304" pitchFamily="18" charset="0"/>
                          <a:ea typeface="SimSun" panose="02010600030101010101" pitchFamily="2" charset="-122"/>
                        </a:rPr>
                        <a:t>Where automatic conversion takes place, the company may retain characteristics of a private company i.e. can have restrictions pertaining to membership, or transferability or public subscription, may continue to have 2 members or directors. Only the exemptions and privileges are withdrawn.</a:t>
                      </a:r>
                    </a:p>
                    <a:p>
                      <a:pPr marL="457200" marR="0" algn="l">
                        <a:spcBef>
                          <a:spcPts val="0"/>
                        </a:spcBef>
                        <a:spcAft>
                          <a:spcPts val="0"/>
                        </a:spcAft>
                      </a:pPr>
                      <a:endParaRPr lang="en-US" sz="1400" kern="100" dirty="0">
                        <a:effectLst/>
                        <a:latin typeface="Times New Roman" panose="02020603050405020304" pitchFamily="18" charset="0"/>
                        <a:ea typeface="SimSun" panose="02010600030101010101" pitchFamily="2" charset="-122"/>
                      </a:endParaRPr>
                    </a:p>
                  </a:txBody>
                  <a:tcPr marL="68580" marR="68580" marT="0" marB="0"/>
                </a:tc>
                <a:tc>
                  <a:txBody>
                    <a:bodyPr/>
                    <a:lstStyle/>
                    <a:p>
                      <a:pPr marL="457200" marR="0" algn="just">
                        <a:spcBef>
                          <a:spcPts val="0"/>
                        </a:spcBef>
                        <a:spcAft>
                          <a:spcPts val="0"/>
                        </a:spcAft>
                      </a:pPr>
                      <a:endParaRPr lang="en-US" sz="1600" kern="100" dirty="0">
                        <a:effectLst/>
                        <a:latin typeface="Times New Roman" panose="02020603050405020304" pitchFamily="18" charset="0"/>
                        <a:ea typeface="SimSun" panose="02010600030101010101" pitchFamily="2" charset="-122"/>
                      </a:endParaRPr>
                    </a:p>
                  </a:txBody>
                  <a:tcPr marL="68580" marR="68580" marT="0" marB="0"/>
                </a:tc>
              </a:tr>
            </a:tbl>
          </a:graphicData>
        </a:graphic>
      </p:graphicFrame>
    </p:spTree>
    <p:extLst>
      <p:ext uri="{BB962C8B-B14F-4D97-AF65-F5344CB8AC3E}">
        <p14:creationId xmlns:p14="http://schemas.microsoft.com/office/powerpoint/2010/main" val="16365434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989757" cy="839449"/>
          </a:xfrm>
        </p:spPr>
        <p:txBody>
          <a:bodyPr>
            <a:normAutofit fontScale="90000"/>
          </a:bodyPr>
          <a:lstStyle/>
          <a:p>
            <a:r>
              <a:rPr lang="en-US" dirty="0" smtClean="0"/>
              <a:t>Privileges/exemptions of a private co.</a:t>
            </a:r>
            <a:endParaRPr lang="en-US" dirty="0"/>
          </a:p>
        </p:txBody>
      </p:sp>
      <p:sp>
        <p:nvSpPr>
          <p:cNvPr id="3" name="Content Placeholder 2"/>
          <p:cNvSpPr>
            <a:spLocks noGrp="1"/>
          </p:cNvSpPr>
          <p:nvPr>
            <p:ph idx="1"/>
          </p:nvPr>
        </p:nvSpPr>
        <p:spPr>
          <a:xfrm>
            <a:off x="-1" y="839449"/>
            <a:ext cx="7989757" cy="6018551"/>
          </a:xfrm>
        </p:spPr>
        <p:txBody>
          <a:bodyPr>
            <a:normAutofit fontScale="85000" lnSpcReduction="10000"/>
          </a:bodyPr>
          <a:lstStyle/>
          <a:p>
            <a:r>
              <a:rPr lang="en-US" dirty="0" smtClean="0"/>
              <a:t>Only 2 persons may form themselves into  a private co.</a:t>
            </a:r>
          </a:p>
          <a:p>
            <a:r>
              <a:rPr lang="en-US" dirty="0" smtClean="0"/>
              <a:t>May work with only 2 directors</a:t>
            </a:r>
          </a:p>
          <a:p>
            <a:r>
              <a:rPr lang="en-US" dirty="0"/>
              <a:t>It can allot shares without receiving the minimum subscription</a:t>
            </a:r>
          </a:p>
          <a:p>
            <a:r>
              <a:rPr lang="en-US" dirty="0" smtClean="0"/>
              <a:t>It is not required to prepare and file prospectus with the Registrar</a:t>
            </a:r>
          </a:p>
          <a:p>
            <a:r>
              <a:rPr lang="en-US" dirty="0" smtClean="0"/>
              <a:t>Directors of a private company </a:t>
            </a:r>
            <a:r>
              <a:rPr lang="en-US" dirty="0"/>
              <a:t>are not required to retire by rotation. All its directors can be permanent. </a:t>
            </a:r>
          </a:p>
          <a:p>
            <a:pPr fontAlgn="t"/>
            <a:r>
              <a:rPr lang="en-US" dirty="0"/>
              <a:t>It is not required to appoint independent </a:t>
            </a:r>
            <a:r>
              <a:rPr lang="en-US" dirty="0" smtClean="0"/>
              <a:t>directors, woman directors, small shareholders directors etc.</a:t>
            </a:r>
            <a:endParaRPr lang="en-US" b="1" dirty="0" smtClean="0"/>
          </a:p>
          <a:p>
            <a:pPr fontAlgn="t"/>
            <a:r>
              <a:rPr lang="en-US" dirty="0" smtClean="0"/>
              <a:t> </a:t>
            </a:r>
            <a:r>
              <a:rPr lang="en-US" dirty="0"/>
              <a:t>It may by its AOA, provide special disqualifications for appointment of directors .</a:t>
            </a:r>
          </a:p>
          <a:p>
            <a:pPr fontAlgn="t"/>
            <a:r>
              <a:rPr lang="en-US" dirty="0"/>
              <a:t>No restriction on payment of remuneration to directors, managing directors etc.</a:t>
            </a:r>
          </a:p>
          <a:p>
            <a:pPr fontAlgn="t"/>
            <a:r>
              <a:rPr lang="en-US" dirty="0"/>
              <a:t>Exempted from constituting committees like Audit Committee, Nomination and Remuneration Committee.</a:t>
            </a:r>
          </a:p>
          <a:p>
            <a:pPr fontAlgn="t"/>
            <a:r>
              <a:rPr lang="en-US" dirty="0"/>
              <a:t>Exempted from Secretarial Audit </a:t>
            </a:r>
          </a:p>
          <a:p>
            <a:pPr fontAlgn="t"/>
            <a:r>
              <a:rPr lang="en-US" dirty="0"/>
              <a:t>Not required to rotate auditor/ audit firm</a:t>
            </a:r>
          </a:p>
          <a:p>
            <a:pPr fontAlgn="t"/>
            <a:r>
              <a:rPr lang="en-US" dirty="0"/>
              <a:t>Unless AOA provide for a larger no., quorum for general meeting -2 members personally present</a:t>
            </a:r>
          </a:p>
          <a:p>
            <a:endParaRPr lang="en-US" dirty="0" smtClean="0"/>
          </a:p>
          <a:p>
            <a:endParaRPr lang="en-US" dirty="0"/>
          </a:p>
          <a:p>
            <a:pPr marL="0" indent="0">
              <a:buNone/>
            </a:pPr>
            <a:r>
              <a:rPr lang="en-US" dirty="0" smtClean="0"/>
              <a:t> </a:t>
            </a:r>
            <a:endParaRPr lang="en-US" dirty="0"/>
          </a:p>
        </p:txBody>
      </p:sp>
    </p:spTree>
    <p:extLst>
      <p:ext uri="{BB962C8B-B14F-4D97-AF65-F5344CB8AC3E}">
        <p14:creationId xmlns:p14="http://schemas.microsoft.com/office/powerpoint/2010/main" val="3613552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19737" cy="809469"/>
          </a:xfrm>
        </p:spPr>
        <p:txBody>
          <a:bodyPr>
            <a:normAutofit/>
          </a:bodyPr>
          <a:lstStyle/>
          <a:p>
            <a:r>
              <a:rPr lang="en-US" dirty="0" smtClean="0"/>
              <a:t>Private Company </a:t>
            </a:r>
            <a:r>
              <a:rPr lang="en-US" dirty="0" err="1" smtClean="0"/>
              <a:t>vs</a:t>
            </a:r>
            <a:r>
              <a:rPr lang="en-US" dirty="0" smtClean="0"/>
              <a:t> Public Company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59889516"/>
              </p:ext>
            </p:extLst>
          </p:nvPr>
        </p:nvGraphicFramePr>
        <p:xfrm>
          <a:off x="-14990" y="-2"/>
          <a:ext cx="9158990" cy="7165124"/>
        </p:xfrm>
        <a:graphic>
          <a:graphicData uri="http://schemas.openxmlformats.org/drawingml/2006/table">
            <a:tbl>
              <a:tblPr firstRow="1" bandRow="1">
                <a:tableStyleId>{5C22544A-7EE6-4342-B048-85BDC9FD1C3A}</a:tableStyleId>
              </a:tblPr>
              <a:tblGrid>
                <a:gridCol w="4579495"/>
                <a:gridCol w="4579495"/>
              </a:tblGrid>
              <a:tr h="473602">
                <a:tc>
                  <a:txBody>
                    <a:bodyPr/>
                    <a:lstStyle/>
                    <a:p>
                      <a:r>
                        <a:rPr lang="en-US" dirty="0" smtClean="0"/>
                        <a:t>PRIVATE</a:t>
                      </a:r>
                      <a:r>
                        <a:rPr lang="en-US" baseline="0" dirty="0" smtClean="0"/>
                        <a:t> COMPANY</a:t>
                      </a:r>
                      <a:endParaRPr lang="en-US" dirty="0"/>
                    </a:p>
                  </a:txBody>
                  <a:tcPr/>
                </a:tc>
                <a:tc>
                  <a:txBody>
                    <a:bodyPr/>
                    <a:lstStyle/>
                    <a:p>
                      <a:r>
                        <a:rPr lang="en-US" dirty="0" smtClean="0"/>
                        <a:t>PUBLIC COMPANY</a:t>
                      </a:r>
                    </a:p>
                  </a:txBody>
                  <a:tcPr/>
                </a:tc>
              </a:tr>
              <a:tr h="473602">
                <a:tc>
                  <a:txBody>
                    <a:bodyPr/>
                    <a:lstStyle/>
                    <a:p>
                      <a:r>
                        <a:rPr lang="en-US" dirty="0" smtClean="0"/>
                        <a:t>Minimum</a:t>
                      </a:r>
                      <a:r>
                        <a:rPr lang="en-US" baseline="0" dirty="0" smtClean="0"/>
                        <a:t> no. of members – 2 </a:t>
                      </a:r>
                      <a:r>
                        <a:rPr lang="en-US" dirty="0" smtClean="0"/>
                        <a:t>Maximum no. of members-200</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Minimum no. of members -7</a:t>
                      </a:r>
                    </a:p>
                    <a:p>
                      <a:r>
                        <a:rPr lang="en-US" dirty="0" smtClean="0"/>
                        <a:t>Maximum no. of members- No</a:t>
                      </a:r>
                      <a:r>
                        <a:rPr lang="en-US" baseline="0" dirty="0" smtClean="0"/>
                        <a:t> limit</a:t>
                      </a:r>
                      <a:endParaRPr lang="en-US" dirty="0"/>
                    </a:p>
                  </a:txBody>
                  <a:tcPr/>
                </a:tc>
              </a:tr>
              <a:tr h="595199">
                <a:tc>
                  <a:txBody>
                    <a:bodyPr/>
                    <a:lstStyle/>
                    <a:p>
                      <a:r>
                        <a:rPr lang="en-US" dirty="0" smtClean="0"/>
                        <a:t>There</a:t>
                      </a:r>
                      <a:r>
                        <a:rPr lang="en-US" baseline="0" dirty="0" smtClean="0"/>
                        <a:t> must be restrictions on transfer of shares of the company.</a:t>
                      </a:r>
                      <a:endParaRPr lang="en-US" dirty="0"/>
                    </a:p>
                  </a:txBody>
                  <a:tcPr/>
                </a:tc>
                <a:tc>
                  <a:txBody>
                    <a:bodyPr/>
                    <a:lstStyle/>
                    <a:p>
                      <a:r>
                        <a:rPr lang="en-US" dirty="0" smtClean="0"/>
                        <a:t>No restrictions on transfer of shares.</a:t>
                      </a:r>
                      <a:endParaRPr lang="en-US" dirty="0"/>
                    </a:p>
                  </a:txBody>
                  <a:tcPr/>
                </a:tc>
              </a:tr>
              <a:tr h="902011">
                <a:tc>
                  <a:txBody>
                    <a:bodyPr/>
                    <a:lstStyle/>
                    <a:p>
                      <a:r>
                        <a:rPr lang="en-US" dirty="0" smtClean="0"/>
                        <a:t>Any invitation to public to subscribe for any securities</a:t>
                      </a:r>
                      <a:r>
                        <a:rPr lang="en-US" baseline="0" dirty="0" smtClean="0"/>
                        <a:t> of the company is prohibited.</a:t>
                      </a:r>
                      <a:endParaRPr lang="en-US" dirty="0"/>
                    </a:p>
                  </a:txBody>
                  <a:tcPr/>
                </a:tc>
                <a:tc>
                  <a:txBody>
                    <a:bodyPr/>
                    <a:lstStyle/>
                    <a:p>
                      <a:r>
                        <a:rPr lang="en-US" dirty="0" smtClean="0"/>
                        <a:t>A</a:t>
                      </a:r>
                      <a:r>
                        <a:rPr lang="en-US" baseline="0" dirty="0" smtClean="0"/>
                        <a:t> public company can invite public for subscription of its securities.</a:t>
                      </a:r>
                      <a:endParaRPr lang="en-US" dirty="0"/>
                    </a:p>
                  </a:txBody>
                  <a:tcPr/>
                </a:tc>
              </a:tr>
              <a:tr h="473602">
                <a:tc>
                  <a:txBody>
                    <a:bodyPr/>
                    <a:lstStyle/>
                    <a:p>
                      <a:r>
                        <a:rPr lang="en-US" dirty="0" smtClean="0"/>
                        <a:t>It can issue securities only through private placement, or by</a:t>
                      </a:r>
                      <a:r>
                        <a:rPr lang="en-US" baseline="0" dirty="0" smtClean="0"/>
                        <a:t> way of  rights or bonus issue</a:t>
                      </a:r>
                      <a:endParaRPr lang="en-US" dirty="0"/>
                    </a:p>
                  </a:txBody>
                  <a:tcPr/>
                </a:tc>
                <a:tc>
                  <a:txBody>
                    <a:bodyPr/>
                    <a:lstStyle/>
                    <a:p>
                      <a:r>
                        <a:rPr lang="en-US" dirty="0" smtClean="0"/>
                        <a:t>It can issue securities to public through prospectus,</a:t>
                      </a:r>
                      <a:r>
                        <a:rPr lang="en-US" baseline="0" dirty="0" smtClean="0"/>
                        <a:t> private placement or by way of rights or bonus issue</a:t>
                      </a:r>
                      <a:endParaRPr lang="en-US" dirty="0"/>
                    </a:p>
                  </a:txBody>
                  <a:tcPr/>
                </a:tc>
              </a:tr>
              <a:tr h="473602">
                <a:tc>
                  <a:txBody>
                    <a:bodyPr/>
                    <a:lstStyle/>
                    <a:p>
                      <a:r>
                        <a:rPr lang="en-US" dirty="0" smtClean="0"/>
                        <a:t>It can allot shares without</a:t>
                      </a:r>
                      <a:r>
                        <a:rPr lang="en-US" baseline="0" dirty="0" smtClean="0"/>
                        <a:t> receiving the minimum subscription</a:t>
                      </a:r>
                      <a:endParaRPr lang="en-US" dirty="0"/>
                    </a:p>
                  </a:txBody>
                  <a:tcPr/>
                </a:tc>
                <a:tc>
                  <a:txBody>
                    <a:bodyPr/>
                    <a:lstStyle/>
                    <a:p>
                      <a:r>
                        <a:rPr lang="en-US" dirty="0" smtClean="0"/>
                        <a:t>It cannot allot shares without receiving minimum subscription</a:t>
                      </a:r>
                      <a:endParaRPr lang="en-US" dirty="0"/>
                    </a:p>
                  </a:txBody>
                  <a:tcPr/>
                </a:tc>
              </a:tr>
              <a:tr h="473602">
                <a:tc>
                  <a:txBody>
                    <a:bodyPr/>
                    <a:lstStyle/>
                    <a:p>
                      <a:r>
                        <a:rPr lang="en-US" dirty="0" smtClean="0"/>
                        <a:t>A private company must have </a:t>
                      </a:r>
                      <a:r>
                        <a:rPr lang="en-US" dirty="0" err="1" smtClean="0"/>
                        <a:t>atleast</a:t>
                      </a:r>
                      <a:r>
                        <a:rPr lang="en-US" dirty="0" smtClean="0"/>
                        <a:t> 2 directors</a:t>
                      </a:r>
                      <a:endParaRPr lang="en-US" dirty="0"/>
                    </a:p>
                  </a:txBody>
                  <a:tcPr/>
                </a:tc>
                <a:tc>
                  <a:txBody>
                    <a:bodyPr/>
                    <a:lstStyle/>
                    <a:p>
                      <a:r>
                        <a:rPr lang="en-US" dirty="0" smtClean="0"/>
                        <a:t>A public company must</a:t>
                      </a:r>
                      <a:r>
                        <a:rPr lang="en-US" baseline="0" dirty="0" smtClean="0"/>
                        <a:t> have </a:t>
                      </a:r>
                      <a:r>
                        <a:rPr lang="en-US" baseline="0" dirty="0" err="1" smtClean="0"/>
                        <a:t>atleast</a:t>
                      </a:r>
                      <a:r>
                        <a:rPr lang="en-US" baseline="0" dirty="0" smtClean="0"/>
                        <a:t> 3 directors</a:t>
                      </a:r>
                      <a:endParaRPr lang="en-US" dirty="0"/>
                    </a:p>
                  </a:txBody>
                  <a:tcPr/>
                </a:tc>
              </a:tr>
              <a:tr h="473602">
                <a:tc>
                  <a:txBody>
                    <a:bodyPr/>
                    <a:lstStyle/>
                    <a:p>
                      <a:r>
                        <a:rPr lang="en-US" dirty="0" smtClean="0"/>
                        <a:t>Directors are not required to retire by rotation.</a:t>
                      </a:r>
                      <a:r>
                        <a:rPr lang="en-US" baseline="0" dirty="0" smtClean="0"/>
                        <a:t> All its directors can be permanent. </a:t>
                      </a:r>
                      <a:endParaRPr lang="en-US" dirty="0"/>
                    </a:p>
                  </a:txBody>
                  <a:tcPr/>
                </a:tc>
                <a:tc>
                  <a:txBody>
                    <a:bodyPr/>
                    <a:lstStyle/>
                    <a:p>
                      <a:r>
                        <a:rPr lang="en-US" dirty="0" err="1" smtClean="0"/>
                        <a:t>Atleast</a:t>
                      </a:r>
                      <a:r>
                        <a:rPr lang="en-US" dirty="0" smtClean="0"/>
                        <a:t> 2/3 directors</a:t>
                      </a:r>
                      <a:r>
                        <a:rPr lang="en-US" baseline="0" dirty="0" smtClean="0"/>
                        <a:t> of a public company shall be rotational directors .</a:t>
                      </a:r>
                      <a:endParaRPr lang="en-US" dirty="0"/>
                    </a:p>
                  </a:txBody>
                  <a:tcPr/>
                </a:tc>
              </a:tr>
              <a:tr h="473602">
                <a:tc>
                  <a:txBody>
                    <a:bodyPr/>
                    <a:lstStyle/>
                    <a:p>
                      <a:r>
                        <a:rPr lang="en-US" dirty="0" smtClean="0"/>
                        <a:t>It is not required to appoint independent directors.</a:t>
                      </a:r>
                      <a:endParaRPr lang="en-US" dirty="0"/>
                    </a:p>
                  </a:txBody>
                  <a:tcPr/>
                </a:tc>
                <a:tc>
                  <a:txBody>
                    <a:bodyPr/>
                    <a:lstStyle/>
                    <a:p>
                      <a:r>
                        <a:rPr lang="en-US" dirty="0" smtClean="0"/>
                        <a:t>A</a:t>
                      </a:r>
                      <a:r>
                        <a:rPr lang="en-US" baseline="0" dirty="0" smtClean="0"/>
                        <a:t> public company which is listed or otherwise prescribed must appoint independent directors</a:t>
                      </a:r>
                      <a:endParaRPr lang="en-US" dirty="0"/>
                    </a:p>
                  </a:txBody>
                  <a:tcPr/>
                </a:tc>
              </a:tr>
              <a:tr h="473602">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431920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019737" cy="809469"/>
          </a:xfrm>
        </p:spPr>
        <p:txBody>
          <a:bodyPr>
            <a:normAutofit/>
          </a:bodyPr>
          <a:lstStyle/>
          <a:p>
            <a:r>
              <a:rPr lang="en-US" dirty="0" smtClean="0"/>
              <a:t>Private Company </a:t>
            </a:r>
            <a:r>
              <a:rPr lang="en-US" dirty="0" err="1" smtClean="0"/>
              <a:t>vs</a:t>
            </a:r>
            <a:r>
              <a:rPr lang="en-US" dirty="0" smtClean="0"/>
              <a:t> Public Company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97510240"/>
              </p:ext>
            </p:extLst>
          </p:nvPr>
        </p:nvGraphicFramePr>
        <p:xfrm>
          <a:off x="-14990" y="-2"/>
          <a:ext cx="9158990" cy="6858002"/>
        </p:xfrm>
        <a:graphic>
          <a:graphicData uri="http://schemas.openxmlformats.org/drawingml/2006/table">
            <a:tbl>
              <a:tblPr firstRow="1" bandRow="1">
                <a:tableStyleId>{5C22544A-7EE6-4342-B048-85BDC9FD1C3A}</a:tableStyleId>
              </a:tblPr>
              <a:tblGrid>
                <a:gridCol w="4579495"/>
                <a:gridCol w="4579495"/>
              </a:tblGrid>
              <a:tr h="506492">
                <a:tc>
                  <a:txBody>
                    <a:bodyPr/>
                    <a:lstStyle/>
                    <a:p>
                      <a:r>
                        <a:rPr lang="en-US" dirty="0" smtClean="0"/>
                        <a:t>PRIVATE</a:t>
                      </a:r>
                      <a:r>
                        <a:rPr lang="en-US" baseline="0" dirty="0" smtClean="0"/>
                        <a:t> COMPANY</a:t>
                      </a:r>
                      <a:endParaRPr lang="en-US" dirty="0"/>
                    </a:p>
                  </a:txBody>
                  <a:tcPr/>
                </a:tc>
                <a:tc>
                  <a:txBody>
                    <a:bodyPr/>
                    <a:lstStyle/>
                    <a:p>
                      <a:r>
                        <a:rPr lang="en-US" dirty="0" smtClean="0"/>
                        <a:t>PUBLIC COMPANY</a:t>
                      </a:r>
                    </a:p>
                  </a:txBody>
                  <a:tcPr/>
                </a:tc>
              </a:tr>
              <a:tr h="977901">
                <a:tc>
                  <a:txBody>
                    <a:bodyPr/>
                    <a:lstStyle/>
                    <a:p>
                      <a:r>
                        <a:rPr lang="en-US" dirty="0" smtClean="0"/>
                        <a:t>It may by its</a:t>
                      </a:r>
                      <a:r>
                        <a:rPr lang="en-US" baseline="0" dirty="0" smtClean="0"/>
                        <a:t> AOA, provide special disqualifications for appointment of directors .</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It</a:t>
                      </a:r>
                      <a:r>
                        <a:rPr lang="en-US" baseline="0" dirty="0" smtClean="0"/>
                        <a:t> cannot prescribe additional disqualifications in its AOA for appointment of directors.</a:t>
                      </a:r>
                      <a:endParaRPr lang="en-US" dirty="0"/>
                    </a:p>
                  </a:txBody>
                  <a:tcPr/>
                </a:tc>
              </a:tr>
              <a:tr h="977901">
                <a:tc>
                  <a:txBody>
                    <a:bodyPr/>
                    <a:lstStyle/>
                    <a:p>
                      <a:r>
                        <a:rPr lang="en-US" dirty="0" smtClean="0"/>
                        <a:t>No restriction on payment of remuneration</a:t>
                      </a:r>
                      <a:r>
                        <a:rPr lang="en-US" baseline="0" dirty="0" smtClean="0"/>
                        <a:t> to directors, managing directors etc.</a:t>
                      </a:r>
                      <a:endParaRPr lang="en-US" dirty="0"/>
                    </a:p>
                  </a:txBody>
                  <a:tcPr/>
                </a:tc>
                <a:tc>
                  <a:txBody>
                    <a:bodyPr/>
                    <a:lstStyle/>
                    <a:p>
                      <a:r>
                        <a:rPr lang="en-US" dirty="0" smtClean="0"/>
                        <a:t>Overall maximum managerial remuneration is fixed at 11% of annual net profits of a public company.</a:t>
                      </a:r>
                      <a:endParaRPr lang="en-US" dirty="0"/>
                    </a:p>
                  </a:txBody>
                  <a:tcPr/>
                </a:tc>
              </a:tr>
              <a:tr h="1248883">
                <a:tc>
                  <a:txBody>
                    <a:bodyPr/>
                    <a:lstStyle/>
                    <a:p>
                      <a:r>
                        <a:rPr lang="en-US" dirty="0" smtClean="0"/>
                        <a:t>Exempted from constituting committees like Audit</a:t>
                      </a:r>
                      <a:r>
                        <a:rPr lang="en-US" baseline="0" dirty="0" smtClean="0"/>
                        <a:t> Committee, Nomination and Remuneration Committee.</a:t>
                      </a:r>
                      <a:endParaRPr lang="en-US" dirty="0"/>
                    </a:p>
                  </a:txBody>
                  <a:tcPr/>
                </a:tc>
                <a:tc>
                  <a:txBody>
                    <a:bodyPr/>
                    <a:lstStyle/>
                    <a:p>
                      <a:r>
                        <a:rPr lang="en-US" dirty="0" smtClean="0"/>
                        <a:t>Public companies ( listed/prescribed) are</a:t>
                      </a:r>
                      <a:r>
                        <a:rPr lang="en-US" baseline="0" dirty="0" smtClean="0"/>
                        <a:t> required to constitute Audit Committee, Nomination and Remuneration Committee</a:t>
                      </a:r>
                      <a:endParaRPr lang="en-US" dirty="0"/>
                    </a:p>
                  </a:txBody>
                  <a:tcPr/>
                </a:tc>
              </a:tr>
              <a:tr h="977901">
                <a:tc>
                  <a:txBody>
                    <a:bodyPr/>
                    <a:lstStyle/>
                    <a:p>
                      <a:r>
                        <a:rPr lang="en-US" dirty="0" smtClean="0"/>
                        <a:t>Exempted from Secretarial Audit </a:t>
                      </a:r>
                      <a:endParaRPr lang="en-US" dirty="0"/>
                    </a:p>
                  </a:txBody>
                  <a:tcPr/>
                </a:tc>
                <a:tc>
                  <a:txBody>
                    <a:bodyPr/>
                    <a:lstStyle/>
                    <a:p>
                      <a:r>
                        <a:rPr lang="en-US" dirty="0" smtClean="0"/>
                        <a:t>Public</a:t>
                      </a:r>
                      <a:r>
                        <a:rPr lang="en-US" baseline="0" dirty="0" smtClean="0"/>
                        <a:t> companies( listed/prescribed) are required to get Secretarial audit by a practicing Company Secretary</a:t>
                      </a:r>
                      <a:endParaRPr lang="en-US" dirty="0"/>
                    </a:p>
                  </a:txBody>
                  <a:tcPr/>
                </a:tc>
              </a:tr>
              <a:tr h="684531">
                <a:tc>
                  <a:txBody>
                    <a:bodyPr/>
                    <a:lstStyle/>
                    <a:p>
                      <a:r>
                        <a:rPr lang="en-US" dirty="0" smtClean="0"/>
                        <a:t>Not required to rotate auditor/ audit firm</a:t>
                      </a:r>
                      <a:endParaRPr lang="en-US" dirty="0"/>
                    </a:p>
                  </a:txBody>
                  <a:tcPr/>
                </a:tc>
                <a:tc>
                  <a:txBody>
                    <a:bodyPr/>
                    <a:lstStyle/>
                    <a:p>
                      <a:r>
                        <a:rPr lang="en-US" dirty="0" smtClean="0"/>
                        <a:t>Public companies ( listed/prescribed) required to rotate auditor/</a:t>
                      </a:r>
                      <a:r>
                        <a:rPr lang="en-US" baseline="0" dirty="0" smtClean="0"/>
                        <a:t> audit firm</a:t>
                      </a:r>
                      <a:endParaRPr lang="en-US" dirty="0"/>
                    </a:p>
                  </a:txBody>
                  <a:tcPr/>
                </a:tc>
              </a:tr>
              <a:tr h="977901">
                <a:tc>
                  <a:txBody>
                    <a:bodyPr/>
                    <a:lstStyle/>
                    <a:p>
                      <a:r>
                        <a:rPr lang="en-US" dirty="0" smtClean="0"/>
                        <a:t>Unless AOA</a:t>
                      </a:r>
                      <a:r>
                        <a:rPr lang="en-US" baseline="0" dirty="0" smtClean="0"/>
                        <a:t> provide for a larger no., quorum for general meeting -2 members personally present</a:t>
                      </a:r>
                      <a:endParaRPr lang="en-US" dirty="0"/>
                    </a:p>
                  </a:txBody>
                  <a:tcPr/>
                </a:tc>
                <a:tc>
                  <a:txBody>
                    <a:bodyPr/>
                    <a:lstStyle/>
                    <a:p>
                      <a:r>
                        <a:rPr lang="en-US" dirty="0" smtClean="0"/>
                        <a:t>Quorum</a:t>
                      </a:r>
                      <a:r>
                        <a:rPr lang="en-US" baseline="0" dirty="0" smtClean="0"/>
                        <a:t> shall be 5 to 30 members personally present depending upon the number of members in the co.</a:t>
                      </a:r>
                      <a:endParaRPr lang="en-US" dirty="0"/>
                    </a:p>
                  </a:txBody>
                  <a:tcPr/>
                </a:tc>
              </a:tr>
              <a:tr h="506492">
                <a:tc>
                  <a:txBody>
                    <a:bodyPr/>
                    <a:lstStyle/>
                    <a:p>
                      <a:r>
                        <a:rPr lang="en-US" dirty="0" smtClean="0"/>
                        <a:t>Must have word ‘Pvt./Private’ in</a:t>
                      </a:r>
                      <a:r>
                        <a:rPr lang="en-US" baseline="0" dirty="0" smtClean="0"/>
                        <a:t> its name.</a:t>
                      </a:r>
                      <a:endParaRPr lang="en-US" dirty="0"/>
                    </a:p>
                  </a:txBody>
                  <a:tcPr/>
                </a:tc>
                <a:tc>
                  <a:txBody>
                    <a:bodyPr/>
                    <a:lstStyle/>
                    <a:p>
                      <a:r>
                        <a:rPr lang="en-US" dirty="0" smtClean="0"/>
                        <a:t>Name</a:t>
                      </a:r>
                      <a:r>
                        <a:rPr lang="en-US" baseline="0" dirty="0" smtClean="0"/>
                        <a:t> must end with word ‘</a:t>
                      </a:r>
                      <a:r>
                        <a:rPr lang="en-US" baseline="0" dirty="0" err="1" smtClean="0"/>
                        <a:t>Lmt</a:t>
                      </a:r>
                      <a:r>
                        <a:rPr lang="en-US" baseline="0" dirty="0" smtClean="0"/>
                        <a:t>./Limited’ </a:t>
                      </a:r>
                      <a:endParaRPr lang="en-US" dirty="0"/>
                    </a:p>
                  </a:txBody>
                  <a:tcPr/>
                </a:tc>
              </a:tr>
            </a:tbl>
          </a:graphicData>
        </a:graphic>
      </p:graphicFrame>
    </p:spTree>
    <p:extLst>
      <p:ext uri="{BB962C8B-B14F-4D97-AF65-F5344CB8AC3E}">
        <p14:creationId xmlns:p14="http://schemas.microsoft.com/office/powerpoint/2010/main" val="687203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4"/>
            <a:ext cx="6347714" cy="482220"/>
          </a:xfrm>
        </p:spPr>
        <p:txBody>
          <a:bodyPr>
            <a:normAutofit fontScale="90000"/>
          </a:bodyPr>
          <a:lstStyle/>
          <a:p>
            <a:r>
              <a:rPr lang="en-US" b="1" dirty="0" smtClean="0"/>
              <a:t>Miscellaneous Topics</a:t>
            </a:r>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63118699"/>
              </p:ext>
            </p:extLst>
          </p:nvPr>
        </p:nvGraphicFramePr>
        <p:xfrm>
          <a:off x="669561" y="1397443"/>
          <a:ext cx="6347714" cy="4703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60847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Statutory Company </a:t>
            </a:r>
            <a:r>
              <a:rPr lang="en-US" dirty="0" err="1"/>
              <a:t>eg</a:t>
            </a:r>
            <a:r>
              <a:rPr lang="en-US" dirty="0"/>
              <a:t>. LIC, RBI, UTI, FCI etc.</a:t>
            </a:r>
            <a:br>
              <a:rPr lang="en-US" dirty="0"/>
            </a:br>
            <a:endParaRPr lang="en-US" dirty="0"/>
          </a:p>
        </p:txBody>
      </p:sp>
      <p:sp>
        <p:nvSpPr>
          <p:cNvPr id="3" name="Content Placeholder 2"/>
          <p:cNvSpPr>
            <a:spLocks noGrp="1"/>
          </p:cNvSpPr>
          <p:nvPr>
            <p:ph idx="1"/>
          </p:nvPr>
        </p:nvSpPr>
        <p:spPr>
          <a:xfrm>
            <a:off x="2" y="1930403"/>
            <a:ext cx="8161362" cy="4927598"/>
          </a:xfrm>
        </p:spPr>
        <p:txBody>
          <a:bodyPr/>
          <a:lstStyle/>
          <a:p>
            <a:pPr lvl="0"/>
            <a:r>
              <a:rPr lang="en-US" dirty="0"/>
              <a:t>Incorporated by a Special Act passed by Central or State legislature</a:t>
            </a:r>
          </a:p>
          <a:p>
            <a:pPr lvl="0"/>
            <a:r>
              <a:rPr lang="en-US" dirty="0"/>
              <a:t>Such Companies carry on some business of national importance</a:t>
            </a:r>
          </a:p>
          <a:p>
            <a:pPr lvl="0"/>
            <a:r>
              <a:rPr lang="en-US" dirty="0"/>
              <a:t>Exempted from having MOA or using 'limited' word in their name.</a:t>
            </a:r>
          </a:p>
          <a:p>
            <a:pPr lvl="0"/>
            <a:r>
              <a:rPr lang="en-US" dirty="0"/>
              <a:t>Their audit supervision and guidance by CAG and Annual reports are to be placed before Central or State Legislature</a:t>
            </a:r>
          </a:p>
          <a:p>
            <a:pPr lvl="0"/>
            <a:r>
              <a:rPr lang="en-US" dirty="0"/>
              <a:t>Governed by their Special Act but Companies Act is also applicable in so far as its provisions are not inconsistent with the provisions of Special Act</a:t>
            </a:r>
          </a:p>
          <a:p>
            <a:endParaRPr lang="en-US" sz="2000" dirty="0"/>
          </a:p>
        </p:txBody>
      </p:sp>
    </p:spTree>
    <p:extLst>
      <p:ext uri="{BB962C8B-B14F-4D97-AF65-F5344CB8AC3E}">
        <p14:creationId xmlns:p14="http://schemas.microsoft.com/office/powerpoint/2010/main" val="18300071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Registered Companies</a:t>
            </a:r>
          </a:p>
        </p:txBody>
      </p:sp>
      <p:sp>
        <p:nvSpPr>
          <p:cNvPr id="3" name="Content Placeholder 2"/>
          <p:cNvSpPr>
            <a:spLocks noGrp="1"/>
          </p:cNvSpPr>
          <p:nvPr>
            <p:ph idx="1"/>
          </p:nvPr>
        </p:nvSpPr>
        <p:spPr>
          <a:xfrm>
            <a:off x="0" y="1323835"/>
            <a:ext cx="7533564" cy="5534165"/>
          </a:xfrm>
        </p:spPr>
        <p:txBody>
          <a:bodyPr>
            <a:normAutofit/>
          </a:bodyPr>
          <a:lstStyle/>
          <a:p>
            <a:pPr lvl="0"/>
            <a:r>
              <a:rPr lang="en-US" dirty="0"/>
              <a:t>These are the companies which are registered under the Companies Act 2013 or earlier Companies Acts.</a:t>
            </a:r>
          </a:p>
          <a:p>
            <a:pPr lvl="0"/>
            <a:r>
              <a:rPr lang="en-US" dirty="0"/>
              <a:t>Most of the companies are formed this way </a:t>
            </a:r>
          </a:p>
          <a:p>
            <a:pPr lvl="0"/>
            <a:r>
              <a:rPr lang="en-US" dirty="0"/>
              <a:t>If some Insurance, Banking or Electricity Supply companies are incorporated under the Companies Act, then on operational matters they will be governed by their Special Acts and on other matters by the provisions of Companies Act.  </a:t>
            </a:r>
          </a:p>
          <a:p>
            <a:pPr lvl="0"/>
            <a:r>
              <a:rPr lang="en-US" dirty="0"/>
              <a:t>On the basis of no. of members, registered Companies can be # private,# public or #one person Company</a:t>
            </a:r>
          </a:p>
          <a:p>
            <a:pPr lvl="0"/>
            <a:r>
              <a:rPr lang="en-US" dirty="0"/>
              <a:t>On the basis of liability of members, registered Companies can be# limited by shares, #limited by guarantee or #unlimited companies</a:t>
            </a:r>
          </a:p>
          <a:p>
            <a:pPr marL="0" indent="0">
              <a:buNone/>
            </a:pPr>
            <a:r>
              <a:rPr lang="en-US" b="1" dirty="0">
                <a:solidFill>
                  <a:schemeClr val="accent4">
                    <a:lumMod val="75000"/>
                  </a:schemeClr>
                </a:solidFill>
              </a:rPr>
              <a:t>TPDDL i.e. Tata Power Delhi Distribution </a:t>
            </a:r>
            <a:r>
              <a:rPr lang="en-US" b="1" dirty="0" err="1">
                <a:solidFill>
                  <a:schemeClr val="accent4">
                    <a:lumMod val="75000"/>
                  </a:schemeClr>
                </a:solidFill>
              </a:rPr>
              <a:t>Lmt</a:t>
            </a:r>
            <a:r>
              <a:rPr lang="en-US" b="1" dirty="0">
                <a:solidFill>
                  <a:schemeClr val="accent4">
                    <a:lumMod val="75000"/>
                  </a:schemeClr>
                </a:solidFill>
              </a:rPr>
              <a:t>.- it an electricity supply company </a:t>
            </a:r>
            <a:br>
              <a:rPr lang="en-US" b="1" dirty="0">
                <a:solidFill>
                  <a:schemeClr val="accent4">
                    <a:lumMod val="75000"/>
                  </a:schemeClr>
                </a:solidFill>
              </a:rPr>
            </a:br>
            <a:r>
              <a:rPr lang="en-US" b="1" dirty="0">
                <a:solidFill>
                  <a:schemeClr val="accent4">
                    <a:lumMod val="75000"/>
                  </a:schemeClr>
                </a:solidFill>
              </a:rPr>
              <a:t>Bhatti </a:t>
            </a:r>
            <a:r>
              <a:rPr lang="en-US" b="1" dirty="0" err="1">
                <a:solidFill>
                  <a:schemeClr val="accent4">
                    <a:lumMod val="75000"/>
                  </a:schemeClr>
                </a:solidFill>
              </a:rPr>
              <a:t>Axa</a:t>
            </a:r>
            <a:r>
              <a:rPr lang="en-US" b="1" dirty="0">
                <a:solidFill>
                  <a:schemeClr val="accent4">
                    <a:lumMod val="75000"/>
                  </a:schemeClr>
                </a:solidFill>
              </a:rPr>
              <a:t> Life Insurance Company </a:t>
            </a:r>
            <a:r>
              <a:rPr lang="en-US" b="1" dirty="0" err="1">
                <a:solidFill>
                  <a:schemeClr val="accent4">
                    <a:lumMod val="75000"/>
                  </a:schemeClr>
                </a:solidFill>
              </a:rPr>
              <a:t>Lmt</a:t>
            </a:r>
            <a:r>
              <a:rPr lang="en-US" b="1" dirty="0">
                <a:solidFill>
                  <a:schemeClr val="accent4">
                    <a:lumMod val="75000"/>
                  </a:schemeClr>
                </a:solidFill>
              </a:rPr>
              <a:t>.-it is an insurance company.  Both of them are registered companies and therefore end with word limited. But on operational matters they are governed by the Electricity Act, 2003 or the Insurance Act, 1938 respectively</a:t>
            </a:r>
          </a:p>
          <a:p>
            <a:pPr marL="0" indent="0">
              <a:buNone/>
            </a:pPr>
            <a:endParaRPr lang="en-US" dirty="0"/>
          </a:p>
        </p:txBody>
      </p:sp>
    </p:spTree>
    <p:extLst>
      <p:ext uri="{BB962C8B-B14F-4D97-AF65-F5344CB8AC3E}">
        <p14:creationId xmlns:p14="http://schemas.microsoft.com/office/powerpoint/2010/main" val="22989899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1"/>
            <a:ext cx="6347714" cy="738555"/>
          </a:xfrm>
        </p:spPr>
        <p:txBody>
          <a:bodyPr/>
          <a:lstStyle/>
          <a:p>
            <a:r>
              <a:rPr lang="en-US" dirty="0"/>
              <a:t>Private Company ,Sec2(68)</a:t>
            </a:r>
          </a:p>
        </p:txBody>
      </p:sp>
      <p:sp>
        <p:nvSpPr>
          <p:cNvPr id="3" name="Content Placeholder 2"/>
          <p:cNvSpPr>
            <a:spLocks noGrp="1"/>
          </p:cNvSpPr>
          <p:nvPr>
            <p:ph idx="1"/>
          </p:nvPr>
        </p:nvSpPr>
        <p:spPr>
          <a:xfrm>
            <a:off x="1" y="1629510"/>
            <a:ext cx="8159262" cy="5228492"/>
          </a:xfrm>
        </p:spPr>
        <p:txBody>
          <a:bodyPr/>
          <a:lstStyle/>
          <a:p>
            <a:pPr lvl="0"/>
            <a:r>
              <a:rPr lang="en-US" b="1" dirty="0"/>
              <a:t>Restricts</a:t>
            </a:r>
            <a:r>
              <a:rPr lang="en-US" dirty="0"/>
              <a:t> the right of members to transfer its shares</a:t>
            </a:r>
          </a:p>
          <a:p>
            <a:pPr lvl="0"/>
            <a:r>
              <a:rPr lang="en-US" b="1" dirty="0"/>
              <a:t>Limits </a:t>
            </a:r>
            <a:r>
              <a:rPr lang="en-US" dirty="0"/>
              <a:t>the number of members to 200</a:t>
            </a:r>
          </a:p>
          <a:p>
            <a:pPr lvl="0"/>
            <a:r>
              <a:rPr lang="en-US" b="1" dirty="0"/>
              <a:t>Prohibits</a:t>
            </a:r>
            <a:r>
              <a:rPr lang="en-US" dirty="0"/>
              <a:t> any invitation to public to subscribe it's securities </a:t>
            </a:r>
          </a:p>
          <a:p>
            <a:pPr lvl="0"/>
            <a:r>
              <a:rPr lang="en-US" dirty="0"/>
              <a:t>These companies must add</a:t>
            </a:r>
            <a:r>
              <a:rPr lang="en-US" b="1" dirty="0"/>
              <a:t> "Private" </a:t>
            </a:r>
            <a:r>
              <a:rPr lang="en-US" dirty="0"/>
              <a:t>word with its name.</a:t>
            </a:r>
          </a:p>
          <a:p>
            <a:pPr lvl="0"/>
            <a:r>
              <a:rPr lang="en-US" dirty="0"/>
              <a:t>These companies enjoy certain </a:t>
            </a:r>
            <a:r>
              <a:rPr lang="en-US" b="1" dirty="0"/>
              <a:t>exemptions and privileges</a:t>
            </a:r>
            <a:endParaRPr lang="en-US" dirty="0"/>
          </a:p>
          <a:p>
            <a:endParaRPr lang="en-US" dirty="0"/>
          </a:p>
        </p:txBody>
      </p:sp>
    </p:spTree>
    <p:extLst>
      <p:ext uri="{BB962C8B-B14F-4D97-AF65-F5344CB8AC3E}">
        <p14:creationId xmlns:p14="http://schemas.microsoft.com/office/powerpoint/2010/main" val="7110481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Company ,Sec.2(71)</a:t>
            </a:r>
            <a:br>
              <a:rPr lang="en-US" dirty="0"/>
            </a:br>
            <a:endParaRPr lang="en-US" dirty="0"/>
          </a:p>
        </p:txBody>
      </p:sp>
      <p:sp>
        <p:nvSpPr>
          <p:cNvPr id="3" name="Content Placeholder 2"/>
          <p:cNvSpPr>
            <a:spLocks noGrp="1"/>
          </p:cNvSpPr>
          <p:nvPr>
            <p:ph idx="1"/>
          </p:nvPr>
        </p:nvSpPr>
        <p:spPr/>
        <p:txBody>
          <a:bodyPr/>
          <a:lstStyle/>
          <a:p>
            <a:pPr lvl="0"/>
            <a:r>
              <a:rPr lang="en-US" dirty="0"/>
              <a:t>Shares are freely transferable</a:t>
            </a:r>
          </a:p>
          <a:p>
            <a:pPr lvl="0"/>
            <a:r>
              <a:rPr lang="en-US" dirty="0"/>
              <a:t>Minimum membership required is 7 but maximum no limit</a:t>
            </a:r>
          </a:p>
          <a:p>
            <a:pPr lvl="0"/>
            <a:r>
              <a:rPr lang="en-US" dirty="0"/>
              <a:t>Can invite public for subscription of its </a:t>
            </a:r>
            <a:r>
              <a:rPr lang="en-US" dirty="0" smtClean="0"/>
              <a:t>securities</a:t>
            </a:r>
            <a:endParaRPr lang="en-US" dirty="0"/>
          </a:p>
          <a:p>
            <a:pPr lvl="0"/>
            <a:r>
              <a:rPr lang="en-US" dirty="0"/>
              <a:t>Subsidiary of a public company will be deemed to be public company (even when the subsidiary is a private company and has those three restricting clauses in its AOA)</a:t>
            </a:r>
          </a:p>
          <a:p>
            <a:pPr lvl="0"/>
            <a:r>
              <a:rPr lang="en-US" dirty="0"/>
              <a:t>These companies are required to comply with lot of formalities and procedures</a:t>
            </a:r>
          </a:p>
          <a:p>
            <a:endParaRPr lang="en-US" dirty="0"/>
          </a:p>
        </p:txBody>
      </p:sp>
    </p:spTree>
    <p:extLst>
      <p:ext uri="{BB962C8B-B14F-4D97-AF65-F5344CB8AC3E}">
        <p14:creationId xmlns:p14="http://schemas.microsoft.com/office/powerpoint/2010/main" val="19621353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609602"/>
            <a:ext cx="6347714" cy="618699"/>
          </a:xfrm>
        </p:spPr>
        <p:txBody>
          <a:bodyPr>
            <a:normAutofit fontScale="90000"/>
          </a:bodyPr>
          <a:lstStyle/>
          <a:p>
            <a:r>
              <a:rPr lang="en-US" dirty="0"/>
              <a:t>One Person Company, Sec.2(62)</a:t>
            </a:r>
            <a:br>
              <a:rPr lang="en-US" dirty="0"/>
            </a:br>
            <a:endParaRPr lang="en-US" dirty="0"/>
          </a:p>
        </p:txBody>
      </p:sp>
      <p:sp>
        <p:nvSpPr>
          <p:cNvPr id="3" name="Content Placeholder 2"/>
          <p:cNvSpPr>
            <a:spLocks noGrp="1"/>
          </p:cNvSpPr>
          <p:nvPr>
            <p:ph idx="1"/>
          </p:nvPr>
        </p:nvSpPr>
        <p:spPr>
          <a:xfrm>
            <a:off x="3" y="1446666"/>
            <a:ext cx="7847463" cy="5411337"/>
          </a:xfrm>
        </p:spPr>
        <p:txBody>
          <a:bodyPr>
            <a:normAutofit fontScale="92500" lnSpcReduction="20000"/>
          </a:bodyPr>
          <a:lstStyle/>
          <a:p>
            <a:pPr lvl="0"/>
            <a:r>
              <a:rPr lang="en-US" dirty="0"/>
              <a:t>Has just one member who shall be a natural person but it is necessary to indicate name of another person (nominee)who shall become the member incase the only member dies or is incapacitated</a:t>
            </a:r>
          </a:p>
          <a:p>
            <a:pPr lvl="0"/>
            <a:r>
              <a:rPr lang="en-US" dirty="0"/>
              <a:t>Necessary to mention the words 'One Person Company" in brackets below the company's name wherever printed/engraved/affixed</a:t>
            </a:r>
          </a:p>
          <a:p>
            <a:pPr lvl="0"/>
            <a:r>
              <a:rPr lang="en-US" dirty="0"/>
              <a:t>Always incorporated as a private company</a:t>
            </a:r>
            <a:r>
              <a:rPr lang="en-US" dirty="0" smtClean="0"/>
              <a:t>. It </a:t>
            </a:r>
            <a:r>
              <a:rPr lang="en-US" dirty="0"/>
              <a:t>may be limited by shares, or limited by guarantee or an unlimited company </a:t>
            </a:r>
          </a:p>
          <a:p>
            <a:pPr lvl="0"/>
            <a:r>
              <a:rPr lang="en-US" dirty="0"/>
              <a:t>Such company enjoys certain  additional exemptions like- no. of directors can range from 1 - 15, no need of their rotational retirement, no compulsion to conduct board meetings if there is just 1 director, no need to hold AGM/ EGM,   the Financial Statements may not include cash flow statement and may be signed by just 1 director, BOD report is not too detailed, Annual Return can be abridged ; financial statements can be filed with ROC within 180 days of closure of financial year etc. </a:t>
            </a:r>
          </a:p>
          <a:p>
            <a:pPr lvl="0"/>
            <a:r>
              <a:rPr lang="en-US" dirty="0"/>
              <a:t>This OPC status and concessions will be withdrawn if it's paid up share capital exceeds 50 lakhs or average annual turnover during preceding three consecutive financial years exceeds 2 </a:t>
            </a:r>
            <a:r>
              <a:rPr lang="en-US" dirty="0" err="1"/>
              <a:t>crores</a:t>
            </a:r>
            <a:r>
              <a:rPr lang="en-US" dirty="0"/>
              <a:t>. In such a case, the OPC is required to convert </a:t>
            </a:r>
            <a:r>
              <a:rPr lang="en-US" dirty="0" err="1"/>
              <a:t>itself,within</a:t>
            </a:r>
            <a:r>
              <a:rPr lang="en-US" dirty="0"/>
              <a:t> next 6 months, into a private or a public Co and take necessary steps such as - alteration of its </a:t>
            </a:r>
            <a:r>
              <a:rPr lang="en-US" dirty="0" err="1"/>
              <a:t>AoA</a:t>
            </a:r>
            <a:r>
              <a:rPr lang="en-US" dirty="0"/>
              <a:t> and </a:t>
            </a:r>
            <a:r>
              <a:rPr lang="en-US" dirty="0" err="1"/>
              <a:t>MoA</a:t>
            </a:r>
            <a:r>
              <a:rPr lang="en-US" dirty="0"/>
              <a:t> for making changes incidental to conversion, give notice to ROC(within a period of 60 days of conversion) informing it of cessation of its OPC status and conversion into private or public company as the case may be. </a:t>
            </a:r>
          </a:p>
          <a:p>
            <a:pPr marL="0" indent="0">
              <a:buNone/>
            </a:pPr>
            <a:endParaRPr lang="en-US" dirty="0"/>
          </a:p>
        </p:txBody>
      </p:sp>
    </p:spTree>
    <p:extLst>
      <p:ext uri="{BB962C8B-B14F-4D97-AF65-F5344CB8AC3E}">
        <p14:creationId xmlns:p14="http://schemas.microsoft.com/office/powerpoint/2010/main" val="20202408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1" y="163774"/>
            <a:ext cx="6347714" cy="805218"/>
          </a:xfrm>
        </p:spPr>
        <p:txBody>
          <a:bodyPr/>
          <a:lstStyle/>
          <a:p>
            <a:r>
              <a:rPr lang="en-US" dirty="0"/>
              <a:t>Companies limited by shares</a:t>
            </a:r>
          </a:p>
        </p:txBody>
      </p:sp>
      <p:sp>
        <p:nvSpPr>
          <p:cNvPr id="3" name="Content Placeholder 2"/>
          <p:cNvSpPr>
            <a:spLocks noGrp="1"/>
          </p:cNvSpPr>
          <p:nvPr>
            <p:ph idx="1"/>
          </p:nvPr>
        </p:nvSpPr>
        <p:spPr>
          <a:xfrm>
            <a:off x="0" y="1187357"/>
            <a:ext cx="8065828" cy="5670645"/>
          </a:xfrm>
        </p:spPr>
        <p:txBody>
          <a:bodyPr/>
          <a:lstStyle/>
          <a:p>
            <a:pPr lvl="0"/>
            <a:r>
              <a:rPr lang="en-US" dirty="0"/>
              <a:t>In such companies liability of members is limited by the memorandum to the amount remaining unpaid on shares held by </a:t>
            </a:r>
            <a:r>
              <a:rPr lang="en-US" dirty="0" smtClean="0"/>
              <a:t>them</a:t>
            </a:r>
          </a:p>
          <a:p>
            <a:pPr marL="0" indent="0">
              <a:buNone/>
            </a:pPr>
            <a:endParaRPr lang="en-US" dirty="0"/>
          </a:p>
          <a:p>
            <a:pPr lvl="0"/>
            <a:r>
              <a:rPr lang="en-US" dirty="0"/>
              <a:t>This liability can be enforced at any time during the existence of the company or during the winding up of </a:t>
            </a:r>
            <a:r>
              <a:rPr lang="en-US" dirty="0" smtClean="0"/>
              <a:t>company</a:t>
            </a:r>
          </a:p>
          <a:p>
            <a:pPr marL="0" indent="0">
              <a:buNone/>
            </a:pPr>
            <a:endParaRPr lang="en-US" dirty="0"/>
          </a:p>
          <a:p>
            <a:pPr lvl="0"/>
            <a:r>
              <a:rPr lang="en-US" dirty="0"/>
              <a:t>Most of the companies in India belong to this </a:t>
            </a:r>
            <a:r>
              <a:rPr lang="en-US" dirty="0" smtClean="0"/>
              <a:t>category</a:t>
            </a:r>
          </a:p>
          <a:p>
            <a:pPr marL="0" indent="0">
              <a:buNone/>
            </a:pPr>
            <a:endParaRPr lang="en-US" dirty="0"/>
          </a:p>
          <a:p>
            <a:pPr lvl="0"/>
            <a:r>
              <a:rPr lang="en-US" dirty="0"/>
              <a:t>Such companies are also known as limited liability </a:t>
            </a:r>
            <a:r>
              <a:rPr lang="en-US" dirty="0" smtClean="0"/>
              <a:t>companies</a:t>
            </a:r>
          </a:p>
          <a:p>
            <a:pPr marL="0" indent="0">
              <a:buNone/>
            </a:pPr>
            <a:endParaRPr lang="en-US" dirty="0"/>
          </a:p>
          <a:p>
            <a:pPr lvl="0"/>
            <a:r>
              <a:rPr lang="en-US" dirty="0"/>
              <a:t>If shares are fully paid, the liability of members will be nil</a:t>
            </a:r>
          </a:p>
          <a:p>
            <a:pPr marL="0" indent="0">
              <a:buNone/>
            </a:pPr>
            <a:endParaRPr lang="en-US" dirty="0"/>
          </a:p>
        </p:txBody>
      </p:sp>
    </p:spTree>
    <p:extLst>
      <p:ext uri="{BB962C8B-B14F-4D97-AF65-F5344CB8AC3E}">
        <p14:creationId xmlns:p14="http://schemas.microsoft.com/office/powerpoint/2010/main" val="305857438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low Edg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950</TotalTime>
  <Words>4066</Words>
  <Application>Microsoft Office PowerPoint</Application>
  <PresentationFormat>On-screen Show (4:3)</PresentationFormat>
  <Paragraphs>256</Paragraphs>
  <Slides>25</Slides>
  <Notes>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SimSun</vt:lpstr>
      <vt:lpstr>Arial</vt:lpstr>
      <vt:lpstr>Calibri</vt:lpstr>
      <vt:lpstr>Cambria</vt:lpstr>
      <vt:lpstr>Times New Roman</vt:lpstr>
      <vt:lpstr>Trebuchet MS</vt:lpstr>
      <vt:lpstr>Wingdings 3</vt:lpstr>
      <vt:lpstr>WPS Special 3</vt:lpstr>
      <vt:lpstr>Facet</vt:lpstr>
      <vt:lpstr>Chapter 2</vt:lpstr>
      <vt:lpstr>PowerPoint Presentation</vt:lpstr>
      <vt:lpstr>Miscellaneous Topics </vt:lpstr>
      <vt:lpstr>Statutory Company eg. LIC, RBI, UTI, FCI etc. </vt:lpstr>
      <vt:lpstr>Registered Companies</vt:lpstr>
      <vt:lpstr>Private Company ,Sec2(68)</vt:lpstr>
      <vt:lpstr>Public Company ,Sec.2(71) </vt:lpstr>
      <vt:lpstr>One Person Company, Sec.2(62) </vt:lpstr>
      <vt:lpstr>Companies limited by shares</vt:lpstr>
      <vt:lpstr>Companies Limited by guarantee </vt:lpstr>
      <vt:lpstr>Unlimited Companies </vt:lpstr>
      <vt:lpstr>Companies not for Profit/Licensed Companies (Sec.8) </vt:lpstr>
      <vt:lpstr>Foreign Companies </vt:lpstr>
      <vt:lpstr>Government Company eg. Hindustan Machine Tools Ltd., State Trading Corporation of India Lmt. </vt:lpstr>
      <vt:lpstr>Holding and Subsidiary Company </vt:lpstr>
      <vt:lpstr>Associate Company </vt:lpstr>
      <vt:lpstr>Small Company </vt:lpstr>
      <vt:lpstr>Dormant Company</vt:lpstr>
      <vt:lpstr>PRODUCER COMPANIES </vt:lpstr>
      <vt:lpstr>PowerPoint Presentation</vt:lpstr>
      <vt:lpstr>Conversion of private co. into public co.&amp; vice versa (Delibrate conversion)</vt:lpstr>
      <vt:lpstr>Conversion of private co. into public co.&amp; vice versa (Automatic conversion)</vt:lpstr>
      <vt:lpstr>Privileges/exemptions of a private co.</vt:lpstr>
      <vt:lpstr>Private Company vs Public Company</vt:lpstr>
      <vt:lpstr>Private Company vs Public Company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51</cp:revision>
  <dcterms:created xsi:type="dcterms:W3CDTF">2020-08-13T11:49:29Z</dcterms:created>
  <dcterms:modified xsi:type="dcterms:W3CDTF">2020-08-31T08:50:21Z</dcterms:modified>
</cp:coreProperties>
</file>