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2"/>
  </p:notesMasterIdLst>
  <p:sldIdLst>
    <p:sldId id="284" r:id="rId2"/>
    <p:sldId id="256" r:id="rId3"/>
    <p:sldId id="257" r:id="rId4"/>
    <p:sldId id="258" r:id="rId5"/>
    <p:sldId id="259" r:id="rId6"/>
    <p:sldId id="279" r:id="rId7"/>
    <p:sldId id="280" r:id="rId8"/>
    <p:sldId id="281" r:id="rId9"/>
    <p:sldId id="282" r:id="rId10"/>
    <p:sldId id="260" r:id="rId11"/>
    <p:sldId id="270" r:id="rId12"/>
    <p:sldId id="269" r:id="rId13"/>
    <p:sldId id="271" r:id="rId14"/>
    <p:sldId id="283" r:id="rId15"/>
    <p:sldId id="264" r:id="rId16"/>
    <p:sldId id="273" r:id="rId17"/>
    <p:sldId id="274" r:id="rId18"/>
    <p:sldId id="275" r:id="rId19"/>
    <p:sldId id="272" r:id="rId20"/>
    <p:sldId id="276" r:id="rId21"/>
    <p:sldId id="277" r:id="rId22"/>
    <p:sldId id="265" r:id="rId23"/>
    <p:sldId id="266" r:id="rId24"/>
    <p:sldId id="267" r:id="rId25"/>
    <p:sldId id="268" r:id="rId26"/>
    <p:sldId id="278" r:id="rId27"/>
    <p:sldId id="287" r:id="rId28"/>
    <p:sldId id="288" r:id="rId29"/>
    <p:sldId id="289" r:id="rId30"/>
    <p:sldId id="29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26" clrIdx="0">
    <p:extLst>
      <p:ext uri="{19B8F6BF-5375-455C-9EA6-DF929625EA0E}">
        <p15:presenceInfo xmlns:p15="http://schemas.microsoft.com/office/powerpoint/2012/main"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92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8-13T17:08:41.278" idx="26">
    <p:pos x="7326" y="3707"/>
    <p:text>Company( Amendment )Act 2015 company seal made optional. It says if a company does not have a common seal, the authorisation shall be made by two directors or by a director and the company secretary,if company has a CS.</p:text>
    <p:extLst>
      <p:ext uri="{C676402C-5697-4E1C-873F-D02D1690AC5C}">
        <p15:threadingInfo xmlns:p15="http://schemas.microsoft.com/office/powerpoint/2012/main" timeZoneBias="-33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8-11T08:59:19.252" idx="2">
    <p:pos x="4069" y="1641"/>
    <p:text>'A' limited purchased shares of 'B' limited by investing a sum of Rs.450000. The dividend in respect of these shares was shown in P&amp; L Account of the                                                                          company,year after year. It was taken into account for the purpose of calculating the bonus payable to the workmen of A limited. Sometime in 1968, A limited  transferred the shares of B limited , to C limited, a subsidiary wholly owned by it. Thus, the dividend income did not find place in the P&amp;L account of A limited, with the result that the surplus available for the purpose of  payment of bonus to the workmen got reduced. Here, A limited created a subsidiary and transferred to it , its investment  holdings in a bid to reduce its liability to pay bonus to the workers. Thus, the Supreme Court held that the separate existence of the new company would be disregarded for the purpose of working out the amount of bonus payable to the workers.</p:text>
    <p:extLst>
      <p:ext uri="{C676402C-5697-4E1C-873F-D02D1690AC5C}">
        <p15:threadingInfo xmlns:p15="http://schemas.microsoft.com/office/powerpoint/2012/main" timeZoneBias="-330"/>
      </p:ext>
    </p:extLst>
  </p:cm>
  <p:cm authorId="1" dt="2020-08-11T11:25:42.492" idx="6">
    <p:pos x="5335" y="1861"/>
    <p:text>The assessee, D, was a millionaire enjoying huge dividend and interest income . He formed four private companies and transferred his investments in parts to each of these companies in exchange of their shares. Now the companies received the dividend and interest  income but they handed back the amount to him as a pretended d loan. This way he divided his income in  four parts for reducing his tax liability. It was held that the company was formed by the assessee purely for avoiding tax and the company was nothing more than the assessee himself. It did no business but was created simply as a legal entity to ostensibly receive the dividends and interests and to hand them over to the assessee as pretended loans</p:text>
    <p:extLst>
      <p:ext uri="{C676402C-5697-4E1C-873F-D02D1690AC5C}">
        <p15:threadingInfo xmlns:p15="http://schemas.microsoft.com/office/powerpoint/2012/main" timeZoneBias="-330"/>
      </p:ext>
    </p:extLst>
  </p:cm>
  <p:cm authorId="1" dt="2020-08-11T18:03:24.589" idx="7">
    <p:pos x="3625" y="2371"/>
    <p:text/>
    <p:extLst>
      <p:ext uri="{C676402C-5697-4E1C-873F-D02D1690AC5C}">
        <p15:threadingInfo xmlns:p15="http://schemas.microsoft.com/office/powerpoint/2012/main" timeZoneBias="-330"/>
      </p:ext>
    </p:extLst>
  </p:cm>
  <p:cm authorId="1" dt="2020-08-11T18:19:23.718" idx="11">
    <p:pos x="3625" y="2467"/>
    <p:text>A transport company wanted to obtain licences for its vehicles, but was not entitled to apply in its own name. Therefore, it formed a subsidiary company and application for licences was made in the name of the subsidiary. After obtaining the licences, they were to be transferred to the parent company. The application for licences was rejected. On a suit filed by the subsidiary company against the licensing authority, the court held that a licensing authority was entitled  to treat the parent company and the subsidiary company as one commercial unit so as to prevent the misuse of the licensing scheme.</p:text>
    <p:extLst>
      <p:ext uri="{C676402C-5697-4E1C-873F-D02D1690AC5C}">
        <p15:threadingInfo xmlns:p15="http://schemas.microsoft.com/office/powerpoint/2012/main" timeZoneBias="-330">
          <p15:parentCm authorId="1" idx="7"/>
        </p15:threadingInfo>
      </p:ext>
    </p:extLst>
  </p:cm>
  <p:cm authorId="1" dt="2020-08-11T18:39:09.522" idx="20">
    <p:pos x="2575" y="2903"/>
    <p:text>In this case, a company was incorporated in England for the purpose of selling there the tyres manufactured in Germany by a German Company. Its majority shareholders and all the directors were Germans resident in Germany. Thus, the real control of the company was in German hands. During World War I, the company brought a case to recover a trade debt.  Since during the wartime,the persons in defacto control of the company became alien enemies  , the company was declared to be an alien company. Therefore,the court dismissed the case and observed that such payment would be trading with the enemy and to allow alien enemies to trade under the corporate facade will be against public policy.</p:text>
    <p:extLst>
      <p:ext uri="{C676402C-5697-4E1C-873F-D02D1690AC5C}">
        <p15:threadingInfo xmlns:p15="http://schemas.microsoft.com/office/powerpoint/2012/main" timeZoneBias="-330"/>
      </p:ext>
    </p:extLst>
  </p:cm>
  <p:cm authorId="1" dt="2020-08-11T20:03:42.671" idx="21">
    <p:pos x="6088" y="3106"/>
    <p:text/>
    <p:extLst>
      <p:ext uri="{C676402C-5697-4E1C-873F-D02D1690AC5C}">
        <p15:threadingInfo xmlns:p15="http://schemas.microsoft.com/office/powerpoint/2012/main" timeZoneBias="-330"/>
      </p:ext>
    </p:extLst>
  </p:cm>
  <p:cm authorId="1" dt="2020-08-12T17:36:37.485" idx="23">
    <p:pos x="6088" y="3202"/>
    <p:text>Lipman had contracted to sell his land to Jones. He subsequently changed his mind and requested Jones to be released from  the contract . Jones did not agree to this. As such , with an object to avoid specific performance of the contract, Lipman sold the land to a company which was formed specially for   the purpose. Lipman and a clerk of his solicitor were  the only shareholders and directors of the newly formed company. Jones brought an action for the specific performance against Lipman and the company. The court looked into the reality of the situation, ignored the transfer deed in favour of the company, and ordered specific performance against Lipman and the company both on the ground that the company was a mere cloak for Lipman. The company was denied to have juristic personality distinct from its members and thereby the corporate veil was lifted to frustrate the attempt of Lipman to avoid his obligation.</p:text>
    <p:extLst>
      <p:ext uri="{C676402C-5697-4E1C-873F-D02D1690AC5C}">
        <p15:threadingInfo xmlns:p15="http://schemas.microsoft.com/office/powerpoint/2012/main" timeZoneBias="-330">
          <p15:parentCm authorId="1" idx="21"/>
        </p15:threadingInfo>
      </p:ext>
    </p:extLst>
  </p:cm>
  <p:cm authorId="1" dt="2020-08-12T17:51:10.760" idx="24">
    <p:pos x="6088" y="3298"/>
    <p:text>the</p:text>
    <p:extLst>
      <p:ext uri="{C676402C-5697-4E1C-873F-D02D1690AC5C}">
        <p15:threadingInfo xmlns:p15="http://schemas.microsoft.com/office/powerpoint/2012/main" timeZoneBias="-330">
          <p15:parentCm authorId="1" idx="21"/>
        </p15:threadingInfo>
      </p:ext>
    </p:extLst>
  </p:cm>
  <p:cm authorId="1" dt="2020-08-11T20:04:23.707" idx="22">
    <p:pos x="5630" y="3474"/>
    <p:text/>
    <p:extLst mod="1">
      <p:ext uri="{C676402C-5697-4E1C-873F-D02D1690AC5C}">
        <p15:threadingInfo xmlns:p15="http://schemas.microsoft.com/office/powerpoint/2012/main" timeZoneBias="-330"/>
      </p:ext>
    </p:extLst>
  </p:cm>
  <p:cm authorId="1" dt="2020-08-12T18:25:07.501" idx="25">
    <p:pos x="5630" y="3570"/>
    <p:text>Horne was appointed as a managing director of Gilford Motor Company under an agreement of service which inter alia contained a condition that Horne shall not solicit away the customers of the company. Shortly afterwards, Horne formed a company which solicited the Gilford  Motor company's customers. It was held that the newly formed company was a mere cloak or sham for the purpose of enabling Horne  to commit a breach of his non-solicitation clause. Hence, the corporate veil was lifted and Horne and his company were restrained from enticing away Gilford Motor company's customers.</p:text>
    <p:extLst>
      <p:ext uri="{C676402C-5697-4E1C-873F-D02D1690AC5C}">
        <p15:threadingInfo xmlns:p15="http://schemas.microsoft.com/office/powerpoint/2012/main" timeZoneBias="-330">
          <p15:parentCm authorId="1" idx="22"/>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DA9C5F-2675-4BED-908B-4583D319C4AC}" type="datetimeFigureOut">
              <a:rPr lang="en-US" smtClean="0"/>
              <a:t>8/25/2020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97A6ED-625D-4853-ABFA-FFD789AC84E3}" type="slidenum">
              <a:rPr lang="en-US" smtClean="0"/>
              <a:t>‹#›</a:t>
            </a:fld>
            <a:endParaRPr lang="en-US"/>
          </a:p>
        </p:txBody>
      </p:sp>
    </p:spTree>
    <p:extLst>
      <p:ext uri="{BB962C8B-B14F-4D97-AF65-F5344CB8AC3E}">
        <p14:creationId xmlns:p14="http://schemas.microsoft.com/office/powerpoint/2010/main" val="3823987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97A6ED-625D-4853-ABFA-FFD789AC84E3}" type="slidenum">
              <a:rPr lang="en-US" smtClean="0"/>
              <a:t>13</a:t>
            </a:fld>
            <a:endParaRPr lang="en-US"/>
          </a:p>
        </p:txBody>
      </p:sp>
    </p:spTree>
    <p:extLst>
      <p:ext uri="{BB962C8B-B14F-4D97-AF65-F5344CB8AC3E}">
        <p14:creationId xmlns:p14="http://schemas.microsoft.com/office/powerpoint/2010/main" val="627094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BE7BAA-BEFA-4342-83C1-D9D3E494D784}"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6261C-C949-4759-A307-C00E076D822D}" type="slidenum">
              <a:rPr lang="en-US" smtClean="0"/>
              <a:t>‹#›</a:t>
            </a:fld>
            <a:endParaRPr lang="en-US"/>
          </a:p>
        </p:txBody>
      </p:sp>
    </p:spTree>
    <p:extLst>
      <p:ext uri="{BB962C8B-B14F-4D97-AF65-F5344CB8AC3E}">
        <p14:creationId xmlns:p14="http://schemas.microsoft.com/office/powerpoint/2010/main" val="3166378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BE7BAA-BEFA-4342-83C1-D9D3E494D784}"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6261C-C949-4759-A307-C00E076D822D}" type="slidenum">
              <a:rPr lang="en-US" smtClean="0"/>
              <a:t>‹#›</a:t>
            </a:fld>
            <a:endParaRPr lang="en-US"/>
          </a:p>
        </p:txBody>
      </p:sp>
    </p:spTree>
    <p:extLst>
      <p:ext uri="{BB962C8B-B14F-4D97-AF65-F5344CB8AC3E}">
        <p14:creationId xmlns:p14="http://schemas.microsoft.com/office/powerpoint/2010/main" val="537596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BE7BAA-BEFA-4342-83C1-D9D3E494D784}"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6261C-C949-4759-A307-C00E076D822D}" type="slidenum">
              <a:rPr lang="en-US" smtClean="0"/>
              <a:t>‹#›</a:t>
            </a:fld>
            <a:endParaRPr lang="en-US"/>
          </a:p>
        </p:txBody>
      </p:sp>
    </p:spTree>
    <p:extLst>
      <p:ext uri="{BB962C8B-B14F-4D97-AF65-F5344CB8AC3E}">
        <p14:creationId xmlns:p14="http://schemas.microsoft.com/office/powerpoint/2010/main" val="2609145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BE7BAA-BEFA-4342-83C1-D9D3E494D784}"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6261C-C949-4759-A307-C00E076D822D}" type="slidenum">
              <a:rPr lang="en-US" smtClean="0"/>
              <a:t>‹#›</a:t>
            </a:fld>
            <a:endParaRPr lang="en-US"/>
          </a:p>
        </p:txBody>
      </p:sp>
    </p:spTree>
    <p:extLst>
      <p:ext uri="{BB962C8B-B14F-4D97-AF65-F5344CB8AC3E}">
        <p14:creationId xmlns:p14="http://schemas.microsoft.com/office/powerpoint/2010/main" val="1684531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BE7BAA-BEFA-4342-83C1-D9D3E494D784}" type="datetimeFigureOut">
              <a:rPr lang="en-US" smtClean="0"/>
              <a:t>8/25/2020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46261C-C949-4759-A307-C00E076D822D}" type="slidenum">
              <a:rPr lang="en-US" smtClean="0"/>
              <a:t>‹#›</a:t>
            </a:fld>
            <a:endParaRPr lang="en-US"/>
          </a:p>
        </p:txBody>
      </p:sp>
    </p:spTree>
    <p:extLst>
      <p:ext uri="{BB962C8B-B14F-4D97-AF65-F5344CB8AC3E}">
        <p14:creationId xmlns:p14="http://schemas.microsoft.com/office/powerpoint/2010/main" val="3327716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BE7BAA-BEFA-4342-83C1-D9D3E494D784}" type="datetimeFigureOut">
              <a:rPr lang="en-US" smtClean="0"/>
              <a:t>8/25/2020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46261C-C949-4759-A307-C00E076D822D}" type="slidenum">
              <a:rPr lang="en-US" smtClean="0"/>
              <a:t>‹#›</a:t>
            </a:fld>
            <a:endParaRPr lang="en-US"/>
          </a:p>
        </p:txBody>
      </p:sp>
    </p:spTree>
    <p:extLst>
      <p:ext uri="{BB962C8B-B14F-4D97-AF65-F5344CB8AC3E}">
        <p14:creationId xmlns:p14="http://schemas.microsoft.com/office/powerpoint/2010/main" val="2126270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BE7BAA-BEFA-4342-83C1-D9D3E494D784}" type="datetimeFigureOut">
              <a:rPr lang="en-US" smtClean="0"/>
              <a:t>8/25/2020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46261C-C949-4759-A307-C00E076D822D}" type="slidenum">
              <a:rPr lang="en-US" smtClean="0"/>
              <a:t>‹#›</a:t>
            </a:fld>
            <a:endParaRPr lang="en-US"/>
          </a:p>
        </p:txBody>
      </p:sp>
    </p:spTree>
    <p:extLst>
      <p:ext uri="{BB962C8B-B14F-4D97-AF65-F5344CB8AC3E}">
        <p14:creationId xmlns:p14="http://schemas.microsoft.com/office/powerpoint/2010/main" val="4162243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BE7BAA-BEFA-4342-83C1-D9D3E494D784}" type="datetimeFigureOut">
              <a:rPr lang="en-US" smtClean="0"/>
              <a:t>8/25/2020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46261C-C949-4759-A307-C00E076D822D}" type="slidenum">
              <a:rPr lang="en-US" smtClean="0"/>
              <a:t>‹#›</a:t>
            </a:fld>
            <a:endParaRPr lang="en-US"/>
          </a:p>
        </p:txBody>
      </p:sp>
    </p:spTree>
    <p:extLst>
      <p:ext uri="{BB962C8B-B14F-4D97-AF65-F5344CB8AC3E}">
        <p14:creationId xmlns:p14="http://schemas.microsoft.com/office/powerpoint/2010/main" val="3976399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BE7BAA-BEFA-4342-83C1-D9D3E494D784}" type="datetimeFigureOut">
              <a:rPr lang="en-US" smtClean="0"/>
              <a:t>8/25/2020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46261C-C949-4759-A307-C00E076D822D}" type="slidenum">
              <a:rPr lang="en-US" smtClean="0"/>
              <a:t>‹#›</a:t>
            </a:fld>
            <a:endParaRPr lang="en-US"/>
          </a:p>
        </p:txBody>
      </p:sp>
    </p:spTree>
    <p:extLst>
      <p:ext uri="{BB962C8B-B14F-4D97-AF65-F5344CB8AC3E}">
        <p14:creationId xmlns:p14="http://schemas.microsoft.com/office/powerpoint/2010/main" val="2587608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BE7BAA-BEFA-4342-83C1-D9D3E494D784}" type="datetimeFigureOut">
              <a:rPr lang="en-US" smtClean="0"/>
              <a:t>8/25/2020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46261C-C949-4759-A307-C00E076D822D}" type="slidenum">
              <a:rPr lang="en-US" smtClean="0"/>
              <a:t>‹#›</a:t>
            </a:fld>
            <a:endParaRPr lang="en-US"/>
          </a:p>
        </p:txBody>
      </p:sp>
    </p:spTree>
    <p:extLst>
      <p:ext uri="{BB962C8B-B14F-4D97-AF65-F5344CB8AC3E}">
        <p14:creationId xmlns:p14="http://schemas.microsoft.com/office/powerpoint/2010/main" val="1130963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BE7BAA-BEFA-4342-83C1-D9D3E494D784}" type="datetimeFigureOut">
              <a:rPr lang="en-US" smtClean="0"/>
              <a:t>8/25/2020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46261C-C949-4759-A307-C00E076D822D}" type="slidenum">
              <a:rPr lang="en-US" smtClean="0"/>
              <a:t>‹#›</a:t>
            </a:fld>
            <a:endParaRPr lang="en-US"/>
          </a:p>
        </p:txBody>
      </p:sp>
    </p:spTree>
    <p:extLst>
      <p:ext uri="{BB962C8B-B14F-4D97-AF65-F5344CB8AC3E}">
        <p14:creationId xmlns:p14="http://schemas.microsoft.com/office/powerpoint/2010/main" val="418702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BE7BAA-BEFA-4342-83C1-D9D3E494D784}" type="datetimeFigureOut">
              <a:rPr lang="en-US" smtClean="0"/>
              <a:t>8/25/2020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46261C-C949-4759-A307-C00E076D822D}" type="slidenum">
              <a:rPr lang="en-US" smtClean="0"/>
              <a:t>‹#›</a:t>
            </a:fld>
            <a:endParaRPr lang="en-US"/>
          </a:p>
        </p:txBody>
      </p:sp>
    </p:spTree>
    <p:extLst>
      <p:ext uri="{BB962C8B-B14F-4D97-AF65-F5344CB8AC3E}">
        <p14:creationId xmlns:p14="http://schemas.microsoft.com/office/powerpoint/2010/main" val="407261679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audio" Target="../media/audio5.wav"/><Relationship Id="rId1" Type="http://schemas.openxmlformats.org/officeDocument/2006/relationships/slideLayout" Target="../slideLayouts/slideLayout2.xml"/><Relationship Id="rId4" Type="http://schemas.openxmlformats.org/officeDocument/2006/relationships/audio" Target="../media/audio5.wav"/></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2780"/>
            <a:ext cx="10515600" cy="1325563"/>
          </a:xfrm>
        </p:spPr>
        <p:txBody>
          <a:bodyPr/>
          <a:lstStyle/>
          <a:p>
            <a:r>
              <a:rPr lang="en-US" dirty="0" smtClean="0"/>
              <a:t>Hello my dear students! Welcome to my class!</a:t>
            </a:r>
            <a:endParaRPr lang="en-US"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668556" y="1690688"/>
            <a:ext cx="6885992" cy="5167311"/>
          </a:xfrm>
        </p:spPr>
      </p:pic>
    </p:spTree>
    <p:extLst>
      <p:ext uri="{BB962C8B-B14F-4D97-AF65-F5344CB8AC3E}">
        <p14:creationId xmlns:p14="http://schemas.microsoft.com/office/powerpoint/2010/main" val="75113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Perpetual Succession</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lvl="0"/>
            <a:r>
              <a:rPr lang="en-US" dirty="0" smtClean="0"/>
              <a:t>Re. Meat Suppliers (Guildford)Limited</a:t>
            </a:r>
          </a:p>
          <a:p>
            <a:pPr marL="0" lvl="0" indent="0">
              <a:buNone/>
            </a:pPr>
            <a:r>
              <a:rPr lang="en-US" dirty="0" smtClean="0"/>
              <a:t>During the war, all the members of one private company , while in general meeting, were killed by a bomb. But the company survived: not even a hydrogen bomb could have destroyed it.</a:t>
            </a:r>
          </a:p>
          <a:p>
            <a:pPr marL="0" lvl="0" indent="0">
              <a:buNone/>
            </a:pPr>
            <a:endParaRPr lang="en-US" dirty="0" smtClean="0"/>
          </a:p>
          <a:p>
            <a:pPr marL="0" lvl="0" indent="0">
              <a:buNone/>
            </a:pPr>
            <a:endParaRPr lang="en-US" dirty="0" smtClean="0"/>
          </a:p>
          <a:p>
            <a:pPr marL="0" lvl="0" indent="0">
              <a:buNone/>
            </a:pPr>
            <a:endParaRPr lang="en-US" dirty="0"/>
          </a:p>
          <a:p>
            <a:pPr marL="0" lvl="0" indent="0">
              <a:buNone/>
            </a:pPr>
            <a:r>
              <a:rPr lang="en-US" dirty="0" smtClean="0"/>
              <a:t>The legal heirs of the deceased members will become members of the company by transmission of shares and so the company will continue…..</a:t>
            </a:r>
            <a:endParaRPr lang="en-US" dirty="0"/>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189" y="3489102"/>
            <a:ext cx="1219200" cy="1219200"/>
          </a:xfrm>
          <a:prstGeom prst="rect">
            <a:avLst/>
          </a:prstGeom>
        </p:spPr>
      </p:pic>
    </p:spTree>
    <p:extLst>
      <p:ext uri="{BB962C8B-B14F-4D97-AF65-F5344CB8AC3E}">
        <p14:creationId xmlns:p14="http://schemas.microsoft.com/office/powerpoint/2010/main" val="22067167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Effect transition="in" filter="fade">
                                      <p:cBhvr>
                                        <p:cTn id="11" dur="1000"/>
                                        <p:tgtEl>
                                          <p:spTgt spid="3">
                                            <p:txEl>
                                              <p:pRg st="5" end="5"/>
                                            </p:txEl>
                                          </p:spTgt>
                                        </p:tgtEl>
                                      </p:cBhvr>
                                    </p:animEffect>
                                    <p:anim calcmode="lin" valueType="num">
                                      <p:cBhvr>
                                        <p:cTn id="1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17514"/>
          </a:xfrm>
        </p:spPr>
        <p:txBody>
          <a:bodyPr>
            <a:normAutofit fontScale="90000"/>
          </a:bodyPr>
          <a:lstStyle/>
          <a:p>
            <a:r>
              <a:rPr lang="en-US" dirty="0" smtClean="0"/>
              <a:t>PARTNERSHIP FIRM VS COMPANY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63868227"/>
              </p:ext>
            </p:extLst>
          </p:nvPr>
        </p:nvGraphicFramePr>
        <p:xfrm>
          <a:off x="0" y="1091822"/>
          <a:ext cx="12192000" cy="6222394"/>
        </p:xfrm>
        <a:graphic>
          <a:graphicData uri="http://schemas.openxmlformats.org/drawingml/2006/table">
            <a:tbl>
              <a:tblPr firstRow="1" bandRow="1">
                <a:tableStyleId>{5C22544A-7EE6-4342-B048-85BDC9FD1C3A}</a:tableStyleId>
              </a:tblPr>
              <a:tblGrid>
                <a:gridCol w="2348165"/>
                <a:gridCol w="4584495"/>
                <a:gridCol w="5259340"/>
              </a:tblGrid>
              <a:tr h="632293">
                <a:tc>
                  <a:txBody>
                    <a:bodyPr/>
                    <a:lstStyle/>
                    <a:p>
                      <a:pPr algn="ctr"/>
                      <a:r>
                        <a:rPr lang="en-US" dirty="0" smtClean="0"/>
                        <a:t>BASIS</a:t>
                      </a:r>
                      <a:endParaRPr lang="en-US" dirty="0"/>
                    </a:p>
                  </a:txBody>
                  <a:tcPr/>
                </a:tc>
                <a:tc>
                  <a:txBody>
                    <a:bodyPr/>
                    <a:lstStyle/>
                    <a:p>
                      <a:pPr algn="ctr"/>
                      <a:r>
                        <a:rPr lang="en-US" dirty="0" smtClean="0"/>
                        <a:t>PARTNERSHIP FIRM</a:t>
                      </a:r>
                      <a:endParaRPr lang="en-US" dirty="0"/>
                    </a:p>
                  </a:txBody>
                  <a:tcPr/>
                </a:tc>
                <a:tc>
                  <a:txBody>
                    <a:bodyPr/>
                    <a:lstStyle/>
                    <a:p>
                      <a:pPr algn="ctr"/>
                      <a:r>
                        <a:rPr lang="en-US" dirty="0" smtClean="0"/>
                        <a:t>COMPANY</a:t>
                      </a:r>
                      <a:endParaRPr lang="en-US" dirty="0"/>
                    </a:p>
                  </a:txBody>
                  <a:tcPr/>
                </a:tc>
              </a:tr>
              <a:tr h="641487">
                <a:tc>
                  <a:txBody>
                    <a:bodyPr/>
                    <a:lstStyle/>
                    <a:p>
                      <a:r>
                        <a:rPr lang="en-US" dirty="0" smtClean="0"/>
                        <a:t>Capital</a:t>
                      </a:r>
                      <a:endParaRPr lang="en-US" dirty="0"/>
                    </a:p>
                  </a:txBody>
                  <a:tcPr/>
                </a:tc>
                <a:tc>
                  <a:txBody>
                    <a:bodyPr/>
                    <a:lstStyle/>
                    <a:p>
                      <a:r>
                        <a:rPr lang="en-US" dirty="0" smtClean="0"/>
                        <a:t>The capital of a firm can be changed be changed by the mutual consent of the partners</a:t>
                      </a:r>
                      <a:endParaRPr lang="en-US" dirty="0"/>
                    </a:p>
                  </a:txBody>
                  <a:tcPr/>
                </a:tc>
                <a:tc>
                  <a:txBody>
                    <a:bodyPr/>
                    <a:lstStyle/>
                    <a:p>
                      <a:r>
                        <a:rPr lang="en-US" dirty="0" smtClean="0"/>
                        <a:t>Capital of a company can be altered by following</a:t>
                      </a:r>
                      <a:r>
                        <a:rPr lang="en-US" baseline="0" dirty="0" smtClean="0"/>
                        <a:t> the procedure laid down by the </a:t>
                      </a:r>
                      <a:r>
                        <a:rPr lang="en-US" dirty="0" smtClean="0"/>
                        <a:t> Companies</a:t>
                      </a:r>
                      <a:r>
                        <a:rPr lang="en-US" baseline="0" dirty="0" smtClean="0"/>
                        <a:t> Act,2013.</a:t>
                      </a:r>
                      <a:endParaRPr lang="en-US" dirty="0"/>
                    </a:p>
                  </a:txBody>
                  <a:tcPr/>
                </a:tc>
              </a:tr>
              <a:tr h="641487">
                <a:tc>
                  <a:txBody>
                    <a:bodyPr/>
                    <a:lstStyle/>
                    <a:p>
                      <a:r>
                        <a:rPr lang="en-US" dirty="0" smtClean="0"/>
                        <a:t>Property </a:t>
                      </a:r>
                      <a:endParaRPr lang="en-US" dirty="0"/>
                    </a:p>
                  </a:txBody>
                  <a:tcPr/>
                </a:tc>
                <a:tc>
                  <a:txBody>
                    <a:bodyPr/>
                    <a:lstStyle/>
                    <a:p>
                      <a:r>
                        <a:rPr lang="en-US" dirty="0" smtClean="0"/>
                        <a:t>The partnership</a:t>
                      </a:r>
                      <a:r>
                        <a:rPr lang="en-US" baseline="0" dirty="0" smtClean="0"/>
                        <a:t> property belongs to all the partners.</a:t>
                      </a:r>
                      <a:endParaRPr lang="en-US" dirty="0"/>
                    </a:p>
                  </a:txBody>
                  <a:tcPr/>
                </a:tc>
                <a:tc>
                  <a:txBody>
                    <a:bodyPr/>
                    <a:lstStyle/>
                    <a:p>
                      <a:r>
                        <a:rPr lang="en-US" dirty="0" smtClean="0"/>
                        <a:t>The property of the company belongs to the company  and not to the members.</a:t>
                      </a:r>
                      <a:endParaRPr lang="en-US" dirty="0"/>
                    </a:p>
                  </a:txBody>
                  <a:tcPr/>
                </a:tc>
              </a:tr>
              <a:tr h="916410">
                <a:tc>
                  <a:txBody>
                    <a:bodyPr/>
                    <a:lstStyle/>
                    <a:p>
                      <a:r>
                        <a:rPr lang="en-US" dirty="0" smtClean="0"/>
                        <a:t>Management </a:t>
                      </a:r>
                      <a:r>
                        <a:rPr lang="en-US" baseline="0" dirty="0" smtClean="0"/>
                        <a:t>  </a:t>
                      </a:r>
                      <a:endParaRPr lang="en-US" dirty="0"/>
                    </a:p>
                  </a:txBody>
                  <a:tcPr/>
                </a:tc>
                <a:tc>
                  <a:txBody>
                    <a:bodyPr/>
                    <a:lstStyle/>
                    <a:p>
                      <a:r>
                        <a:rPr lang="en-US" dirty="0" smtClean="0"/>
                        <a:t>Every partner is</a:t>
                      </a:r>
                      <a:r>
                        <a:rPr lang="en-US" baseline="0" dirty="0" smtClean="0"/>
                        <a:t> entitled to take part in the management of the firm.</a:t>
                      </a:r>
                      <a:endParaRPr lang="en-US" dirty="0"/>
                    </a:p>
                  </a:txBody>
                  <a:tcPr/>
                </a:tc>
                <a:tc>
                  <a:txBody>
                    <a:bodyPr/>
                    <a:lstStyle/>
                    <a:p>
                      <a:r>
                        <a:rPr lang="en-US" dirty="0" smtClean="0"/>
                        <a:t>The right</a:t>
                      </a:r>
                      <a:r>
                        <a:rPr lang="en-US" baseline="0" dirty="0" smtClean="0"/>
                        <a:t> to control and manage the business is vested in the Board of Directors elected  by the shareholders.</a:t>
                      </a:r>
                      <a:endParaRPr lang="en-US" dirty="0"/>
                    </a:p>
                  </a:txBody>
                  <a:tcPr/>
                </a:tc>
              </a:tr>
              <a:tr h="916410">
                <a:tc>
                  <a:txBody>
                    <a:bodyPr/>
                    <a:lstStyle/>
                    <a:p>
                      <a:r>
                        <a:rPr lang="en-US" dirty="0" smtClean="0"/>
                        <a:t>Agency </a:t>
                      </a:r>
                      <a:endParaRPr lang="en-US" dirty="0"/>
                    </a:p>
                  </a:txBody>
                  <a:tcPr/>
                </a:tc>
                <a:tc>
                  <a:txBody>
                    <a:bodyPr/>
                    <a:lstStyle/>
                    <a:p>
                      <a:r>
                        <a:rPr lang="en-US" dirty="0" smtClean="0"/>
                        <a:t>Every</a:t>
                      </a:r>
                      <a:r>
                        <a:rPr lang="en-US" baseline="0" dirty="0" smtClean="0"/>
                        <a:t> partner is an agent of the firm and can bind the other partners and the firm by his acts.</a:t>
                      </a:r>
                      <a:endParaRPr lang="en-US" dirty="0"/>
                    </a:p>
                  </a:txBody>
                  <a:tcPr/>
                </a:tc>
                <a:tc>
                  <a:txBody>
                    <a:bodyPr/>
                    <a:lstStyle/>
                    <a:p>
                      <a:pPr algn="l"/>
                      <a:r>
                        <a:rPr lang="en-US" dirty="0" smtClean="0"/>
                        <a:t>A member is not an agent of the company</a:t>
                      </a:r>
                      <a:r>
                        <a:rPr lang="en-US" baseline="0" dirty="0" smtClean="0"/>
                        <a:t> or of other members.</a:t>
                      </a:r>
                      <a:endParaRPr lang="en-US" dirty="0"/>
                    </a:p>
                  </a:txBody>
                  <a:tcPr/>
                </a:tc>
              </a:tr>
              <a:tr h="641487">
                <a:tc>
                  <a:txBody>
                    <a:bodyPr/>
                    <a:lstStyle/>
                    <a:p>
                      <a:r>
                        <a:rPr lang="en-US" dirty="0" smtClean="0"/>
                        <a:t>Audit </a:t>
                      </a:r>
                      <a:endParaRPr lang="en-US" dirty="0"/>
                    </a:p>
                  </a:txBody>
                  <a:tcPr/>
                </a:tc>
                <a:tc>
                  <a:txBody>
                    <a:bodyPr/>
                    <a:lstStyle/>
                    <a:p>
                      <a:r>
                        <a:rPr lang="en-US" dirty="0" smtClean="0"/>
                        <a:t>Audit of accounts is not compulsory</a:t>
                      </a:r>
                      <a:endParaRPr lang="en-US" dirty="0"/>
                    </a:p>
                  </a:txBody>
                  <a:tcPr/>
                </a:tc>
                <a:tc>
                  <a:txBody>
                    <a:bodyPr/>
                    <a:lstStyle/>
                    <a:p>
                      <a:pPr algn="l"/>
                      <a:r>
                        <a:rPr lang="en-US" dirty="0" smtClean="0"/>
                        <a:t>Audit of accounts</a:t>
                      </a:r>
                      <a:r>
                        <a:rPr lang="en-US" baseline="0" dirty="0" smtClean="0"/>
                        <a:t> is compulsory.</a:t>
                      </a:r>
                      <a:endParaRPr lang="en-US" dirty="0"/>
                    </a:p>
                  </a:txBody>
                  <a:tcPr/>
                </a:tc>
              </a:tr>
              <a:tr h="916410">
                <a:tc>
                  <a:txBody>
                    <a:bodyPr/>
                    <a:lstStyle/>
                    <a:p>
                      <a:r>
                        <a:rPr lang="en-US" dirty="0" smtClean="0"/>
                        <a:t>Annual Return</a:t>
                      </a:r>
                      <a:endParaRPr lang="en-US" dirty="0"/>
                    </a:p>
                  </a:txBody>
                  <a:tcPr/>
                </a:tc>
                <a:tc>
                  <a:txBody>
                    <a:bodyPr/>
                    <a:lstStyle/>
                    <a:p>
                      <a:r>
                        <a:rPr lang="en-US" dirty="0" smtClean="0"/>
                        <a:t>No</a:t>
                      </a:r>
                      <a:r>
                        <a:rPr lang="en-US" baseline="0" dirty="0" smtClean="0"/>
                        <a:t> return to be filed</a:t>
                      </a:r>
                      <a:endParaRPr lang="en-US" dirty="0"/>
                    </a:p>
                  </a:txBody>
                  <a:tcPr/>
                </a:tc>
                <a:tc>
                  <a:txBody>
                    <a:bodyPr/>
                    <a:lstStyle/>
                    <a:p>
                      <a:pPr algn="l"/>
                      <a:r>
                        <a:rPr lang="en-US" dirty="0" smtClean="0"/>
                        <a:t>Annual Return</a:t>
                      </a:r>
                      <a:r>
                        <a:rPr lang="en-US" baseline="0" dirty="0" smtClean="0"/>
                        <a:t> to be filed with ROC compulsorily</a:t>
                      </a:r>
                      <a:endParaRPr lang="en-US" dirty="0"/>
                    </a:p>
                  </a:txBody>
                  <a:tcPr/>
                </a:tc>
              </a:tr>
              <a:tr h="916410">
                <a:tc>
                  <a:txBody>
                    <a:bodyPr/>
                    <a:lstStyle/>
                    <a:p>
                      <a:r>
                        <a:rPr lang="en-US" dirty="0" smtClean="0"/>
                        <a:t>Nature of document</a:t>
                      </a:r>
                      <a:endParaRPr lang="en-US" dirty="0"/>
                    </a:p>
                  </a:txBody>
                  <a:tcPr/>
                </a:tc>
                <a:tc>
                  <a:txBody>
                    <a:bodyPr/>
                    <a:lstStyle/>
                    <a:p>
                      <a:r>
                        <a:rPr lang="en-US" dirty="0" smtClean="0"/>
                        <a:t>Partnership deed is a private document</a:t>
                      </a:r>
                      <a:endParaRPr lang="en-US" dirty="0"/>
                    </a:p>
                  </a:txBody>
                  <a:tcPr/>
                </a:tc>
                <a:tc>
                  <a:txBody>
                    <a:bodyPr/>
                    <a:lstStyle/>
                    <a:p>
                      <a:pPr algn="l"/>
                      <a:r>
                        <a:rPr lang="en-US" dirty="0" smtClean="0"/>
                        <a:t>Memorandum</a:t>
                      </a:r>
                      <a:r>
                        <a:rPr lang="en-US" baseline="0" dirty="0" smtClean="0"/>
                        <a:t> of Association and Articles of Association are public </a:t>
                      </a:r>
                      <a:r>
                        <a:rPr lang="en-US" baseline="0" dirty="0" err="1" smtClean="0"/>
                        <a:t>documentss</a:t>
                      </a:r>
                      <a:endParaRPr lang="en-US" dirty="0"/>
                    </a:p>
                  </a:txBody>
                  <a:tcPr/>
                </a:tc>
              </a:tr>
            </a:tbl>
          </a:graphicData>
        </a:graphic>
      </p:graphicFrame>
    </p:spTree>
    <p:extLst>
      <p:ext uri="{BB962C8B-B14F-4D97-AF65-F5344CB8AC3E}">
        <p14:creationId xmlns:p14="http://schemas.microsoft.com/office/powerpoint/2010/main" val="1685815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17514"/>
          </a:xfrm>
        </p:spPr>
        <p:txBody>
          <a:bodyPr>
            <a:normAutofit fontScale="90000"/>
          </a:bodyPr>
          <a:lstStyle/>
          <a:p>
            <a:r>
              <a:rPr lang="en-US" dirty="0" smtClean="0"/>
              <a:t>PARTNERSHIP FIRM VS COMPANY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67644196"/>
              </p:ext>
            </p:extLst>
          </p:nvPr>
        </p:nvGraphicFramePr>
        <p:xfrm>
          <a:off x="0" y="1091822"/>
          <a:ext cx="12192000" cy="6222394"/>
        </p:xfrm>
        <a:graphic>
          <a:graphicData uri="http://schemas.openxmlformats.org/drawingml/2006/table">
            <a:tbl>
              <a:tblPr firstRow="1" bandRow="1">
                <a:tableStyleId>{5C22544A-7EE6-4342-B048-85BDC9FD1C3A}</a:tableStyleId>
              </a:tblPr>
              <a:tblGrid>
                <a:gridCol w="2348165"/>
                <a:gridCol w="4584495"/>
                <a:gridCol w="5259340"/>
              </a:tblGrid>
              <a:tr h="632293">
                <a:tc>
                  <a:txBody>
                    <a:bodyPr/>
                    <a:lstStyle/>
                    <a:p>
                      <a:pPr algn="ctr"/>
                      <a:r>
                        <a:rPr lang="en-US" dirty="0" smtClean="0"/>
                        <a:t>BASIS</a:t>
                      </a:r>
                      <a:endParaRPr lang="en-US" dirty="0"/>
                    </a:p>
                  </a:txBody>
                  <a:tcPr/>
                </a:tc>
                <a:tc>
                  <a:txBody>
                    <a:bodyPr/>
                    <a:lstStyle/>
                    <a:p>
                      <a:pPr algn="ctr"/>
                      <a:r>
                        <a:rPr lang="en-US" dirty="0" smtClean="0"/>
                        <a:t>PARTNERSHIP FIRM</a:t>
                      </a:r>
                      <a:endParaRPr lang="en-US" dirty="0"/>
                    </a:p>
                  </a:txBody>
                  <a:tcPr/>
                </a:tc>
                <a:tc>
                  <a:txBody>
                    <a:bodyPr/>
                    <a:lstStyle/>
                    <a:p>
                      <a:pPr algn="ctr"/>
                      <a:r>
                        <a:rPr lang="en-US" dirty="0" smtClean="0"/>
                        <a:t>COMPANY</a:t>
                      </a:r>
                      <a:endParaRPr lang="en-US" dirty="0"/>
                    </a:p>
                  </a:txBody>
                  <a:tcPr/>
                </a:tc>
              </a:tr>
              <a:tr h="641487">
                <a:tc>
                  <a:txBody>
                    <a:bodyPr/>
                    <a:lstStyle/>
                    <a:p>
                      <a:r>
                        <a:rPr lang="en-US" dirty="0" smtClean="0"/>
                        <a:t>Regulating</a:t>
                      </a:r>
                      <a:r>
                        <a:rPr lang="en-US" baseline="0" dirty="0" smtClean="0"/>
                        <a:t> Act</a:t>
                      </a:r>
                      <a:endParaRPr lang="en-US" dirty="0"/>
                    </a:p>
                  </a:txBody>
                  <a:tcPr/>
                </a:tc>
                <a:tc>
                  <a:txBody>
                    <a:bodyPr/>
                    <a:lstStyle/>
                    <a:p>
                      <a:r>
                        <a:rPr lang="en-US" dirty="0" smtClean="0"/>
                        <a:t>A firm is governed by the Indian Partnership</a:t>
                      </a:r>
                      <a:r>
                        <a:rPr lang="en-US" baseline="0" dirty="0" smtClean="0"/>
                        <a:t> Act, 1932</a:t>
                      </a:r>
                      <a:endParaRPr lang="en-US" dirty="0"/>
                    </a:p>
                  </a:txBody>
                  <a:tcPr/>
                </a:tc>
                <a:tc>
                  <a:txBody>
                    <a:bodyPr/>
                    <a:lstStyle/>
                    <a:p>
                      <a:r>
                        <a:rPr lang="en-US" dirty="0" smtClean="0"/>
                        <a:t>A company</a:t>
                      </a:r>
                      <a:r>
                        <a:rPr lang="en-US" baseline="0" dirty="0" smtClean="0"/>
                        <a:t> is governed by the Companies Act,2013</a:t>
                      </a:r>
                      <a:endParaRPr lang="en-US" dirty="0"/>
                    </a:p>
                  </a:txBody>
                  <a:tcPr/>
                </a:tc>
              </a:tr>
              <a:tr h="641487">
                <a:tc>
                  <a:txBody>
                    <a:bodyPr/>
                    <a:lstStyle/>
                    <a:p>
                      <a:r>
                        <a:rPr lang="en-US" dirty="0" smtClean="0"/>
                        <a:t>Registration</a:t>
                      </a:r>
                      <a:endParaRPr lang="en-US" dirty="0"/>
                    </a:p>
                  </a:txBody>
                  <a:tcPr/>
                </a:tc>
                <a:tc>
                  <a:txBody>
                    <a:bodyPr/>
                    <a:lstStyle/>
                    <a:p>
                      <a:r>
                        <a:rPr lang="en-US" dirty="0" smtClean="0"/>
                        <a:t>A partnership may or may not be registered .</a:t>
                      </a:r>
                      <a:endParaRPr lang="en-US" dirty="0"/>
                    </a:p>
                  </a:txBody>
                  <a:tcPr/>
                </a:tc>
                <a:tc>
                  <a:txBody>
                    <a:bodyPr/>
                    <a:lstStyle/>
                    <a:p>
                      <a:r>
                        <a:rPr lang="en-US" dirty="0" smtClean="0"/>
                        <a:t>A company must be registered.</a:t>
                      </a:r>
                      <a:endParaRPr lang="en-US" dirty="0"/>
                    </a:p>
                  </a:txBody>
                  <a:tcPr/>
                </a:tc>
              </a:tr>
              <a:tr h="916410">
                <a:tc>
                  <a:txBody>
                    <a:bodyPr/>
                    <a:lstStyle/>
                    <a:p>
                      <a:r>
                        <a:rPr lang="en-US" dirty="0" smtClean="0"/>
                        <a:t>Name</a:t>
                      </a:r>
                      <a:endParaRPr lang="en-US" dirty="0"/>
                    </a:p>
                  </a:txBody>
                  <a:tcPr/>
                </a:tc>
                <a:tc>
                  <a:txBody>
                    <a:bodyPr/>
                    <a:lstStyle/>
                    <a:p>
                      <a:r>
                        <a:rPr lang="en-US" dirty="0" smtClean="0"/>
                        <a:t>There</a:t>
                      </a:r>
                      <a:r>
                        <a:rPr lang="en-US" baseline="0" dirty="0" smtClean="0"/>
                        <a:t> are no provision in the Partnership  Act,1932 regarding the last words of the name of the firm.</a:t>
                      </a:r>
                      <a:endParaRPr lang="en-US" dirty="0"/>
                    </a:p>
                  </a:txBody>
                  <a:tcPr/>
                </a:tc>
                <a:tc>
                  <a:txBody>
                    <a:bodyPr/>
                    <a:lstStyle/>
                    <a:p>
                      <a:r>
                        <a:rPr lang="en-US" dirty="0" smtClean="0"/>
                        <a:t>It is mandatory to use the words “ limited”</a:t>
                      </a:r>
                      <a:r>
                        <a:rPr lang="en-US" baseline="0" dirty="0" smtClean="0"/>
                        <a:t> or “private limited" at the end of the name of a public or private company respectively.</a:t>
                      </a:r>
                      <a:endParaRPr lang="en-US" dirty="0"/>
                    </a:p>
                  </a:txBody>
                  <a:tcPr/>
                </a:tc>
              </a:tr>
              <a:tr h="916410">
                <a:tc>
                  <a:txBody>
                    <a:bodyPr/>
                    <a:lstStyle/>
                    <a:p>
                      <a:r>
                        <a:rPr lang="en-US" dirty="0" smtClean="0"/>
                        <a:t>Legal</a:t>
                      </a:r>
                      <a:r>
                        <a:rPr lang="en-US" baseline="0" dirty="0" smtClean="0"/>
                        <a:t> Status</a:t>
                      </a:r>
                      <a:endParaRPr lang="en-US" dirty="0"/>
                    </a:p>
                  </a:txBody>
                  <a:tcPr/>
                </a:tc>
                <a:tc>
                  <a:txBody>
                    <a:bodyPr/>
                    <a:lstStyle/>
                    <a:p>
                      <a:r>
                        <a:rPr lang="en-US" dirty="0" smtClean="0"/>
                        <a:t>A</a:t>
                      </a:r>
                      <a:r>
                        <a:rPr lang="en-US" baseline="0" dirty="0" smtClean="0"/>
                        <a:t> partnership firm does not have  distinct legal entity separate from the its partners. The partners collectively are called ‘firm’</a:t>
                      </a:r>
                      <a:endParaRPr lang="en-US" dirty="0"/>
                    </a:p>
                  </a:txBody>
                  <a:tcPr/>
                </a:tc>
                <a:tc>
                  <a:txBody>
                    <a:bodyPr/>
                    <a:lstStyle/>
                    <a:p>
                      <a:pPr algn="l"/>
                      <a:r>
                        <a:rPr lang="en-US" dirty="0" smtClean="0"/>
                        <a:t>A</a:t>
                      </a:r>
                      <a:r>
                        <a:rPr lang="en-US" baseline="0" dirty="0" smtClean="0"/>
                        <a:t>  company is an artificial person and has a distinct legal entity separate from its members.</a:t>
                      </a:r>
                      <a:endParaRPr lang="en-US" dirty="0"/>
                    </a:p>
                  </a:txBody>
                  <a:tcPr/>
                </a:tc>
              </a:tr>
              <a:tr h="641487">
                <a:tc>
                  <a:txBody>
                    <a:bodyPr/>
                    <a:lstStyle/>
                    <a:p>
                      <a:r>
                        <a:rPr lang="en-US" dirty="0" smtClean="0"/>
                        <a:t>Number of members </a:t>
                      </a:r>
                      <a:endParaRPr lang="en-US" dirty="0"/>
                    </a:p>
                  </a:txBody>
                  <a:tcPr/>
                </a:tc>
                <a:tc>
                  <a:txBody>
                    <a:bodyPr/>
                    <a:lstStyle/>
                    <a:p>
                      <a:r>
                        <a:rPr lang="en-US" dirty="0" smtClean="0"/>
                        <a:t>Minimum -2</a:t>
                      </a:r>
                    </a:p>
                    <a:p>
                      <a:r>
                        <a:rPr lang="en-US" dirty="0" smtClean="0"/>
                        <a:t>Maximum-50</a:t>
                      </a:r>
                      <a:endParaRPr lang="en-US" dirty="0"/>
                    </a:p>
                  </a:txBody>
                  <a:tcPr/>
                </a:tc>
                <a:tc>
                  <a:txBody>
                    <a:bodyPr/>
                    <a:lstStyle/>
                    <a:p>
                      <a:pPr algn="l"/>
                      <a:r>
                        <a:rPr lang="en-US" dirty="0" smtClean="0"/>
                        <a:t>Minimum 2 &amp; maximum</a:t>
                      </a:r>
                      <a:r>
                        <a:rPr lang="en-US" baseline="0" dirty="0" smtClean="0"/>
                        <a:t> 200 in private co.</a:t>
                      </a:r>
                    </a:p>
                    <a:p>
                      <a:pPr algn="l"/>
                      <a:r>
                        <a:rPr lang="en-US" baseline="0" dirty="0" smtClean="0"/>
                        <a:t>Minimum 7 &amp; maximum no limit in public </a:t>
                      </a:r>
                      <a:endParaRPr lang="en-US" dirty="0"/>
                    </a:p>
                  </a:txBody>
                  <a:tcPr/>
                </a:tc>
              </a:tr>
              <a:tr h="916410">
                <a:tc>
                  <a:txBody>
                    <a:bodyPr/>
                    <a:lstStyle/>
                    <a:p>
                      <a:r>
                        <a:rPr lang="en-US" dirty="0" smtClean="0"/>
                        <a:t>Business</a:t>
                      </a:r>
                      <a:endParaRPr lang="en-US" dirty="0"/>
                    </a:p>
                  </a:txBody>
                  <a:tcPr/>
                </a:tc>
                <a:tc>
                  <a:txBody>
                    <a:bodyPr/>
                    <a:lstStyle/>
                    <a:p>
                      <a:r>
                        <a:rPr lang="en-US" dirty="0" smtClean="0"/>
                        <a:t>A partnership firm can engage in any lawful business</a:t>
                      </a:r>
                      <a:r>
                        <a:rPr lang="en-US" baseline="0" dirty="0" smtClean="0"/>
                        <a:t> which the partners like.</a:t>
                      </a:r>
                      <a:endParaRPr lang="en-US" dirty="0"/>
                    </a:p>
                  </a:txBody>
                  <a:tcPr/>
                </a:tc>
                <a:tc>
                  <a:txBody>
                    <a:bodyPr/>
                    <a:lstStyle/>
                    <a:p>
                      <a:pPr algn="l"/>
                      <a:r>
                        <a:rPr lang="en-US" dirty="0" smtClean="0"/>
                        <a:t>A company</a:t>
                      </a:r>
                      <a:r>
                        <a:rPr lang="en-US" baseline="0" dirty="0" smtClean="0"/>
                        <a:t> </a:t>
                      </a:r>
                      <a:r>
                        <a:rPr lang="en-US" dirty="0" smtClean="0"/>
                        <a:t>can engage in</a:t>
                      </a:r>
                      <a:r>
                        <a:rPr lang="en-US" baseline="0" dirty="0" smtClean="0"/>
                        <a:t> only those</a:t>
                      </a:r>
                      <a:r>
                        <a:rPr lang="en-US" dirty="0" smtClean="0"/>
                        <a:t> lawful</a:t>
                      </a:r>
                      <a:r>
                        <a:rPr lang="en-US" baseline="0" dirty="0" smtClean="0"/>
                        <a:t> businesses as are mentioned in the objects clause of its MOA.</a:t>
                      </a:r>
                      <a:endParaRPr lang="en-US" dirty="0"/>
                    </a:p>
                  </a:txBody>
                  <a:tcPr/>
                </a:tc>
              </a:tr>
              <a:tr h="916410">
                <a:tc>
                  <a:txBody>
                    <a:bodyPr/>
                    <a:lstStyle/>
                    <a:p>
                      <a:r>
                        <a:rPr lang="en-US" dirty="0" smtClean="0"/>
                        <a:t>Liability</a:t>
                      </a:r>
                      <a:endParaRPr lang="en-US" dirty="0"/>
                    </a:p>
                  </a:txBody>
                  <a:tcPr/>
                </a:tc>
                <a:tc>
                  <a:txBody>
                    <a:bodyPr/>
                    <a:lstStyle/>
                    <a:p>
                      <a:r>
                        <a:rPr lang="en-US" dirty="0" smtClean="0"/>
                        <a:t>The liability of the partners is unlimited.</a:t>
                      </a:r>
                      <a:endParaRPr lang="en-US" dirty="0"/>
                    </a:p>
                  </a:txBody>
                  <a:tcPr/>
                </a:tc>
                <a:tc>
                  <a:txBody>
                    <a:bodyPr/>
                    <a:lstStyle/>
                    <a:p>
                      <a:pPr algn="l"/>
                      <a:r>
                        <a:rPr lang="en-US" dirty="0" smtClean="0"/>
                        <a:t>The liability of shareholders is limited to the extent of amount unpaid on shares held by</a:t>
                      </a:r>
                      <a:r>
                        <a:rPr lang="en-US" baseline="0" dirty="0" smtClean="0"/>
                        <a:t> them</a:t>
                      </a:r>
                      <a:endParaRPr lang="en-US" dirty="0"/>
                    </a:p>
                  </a:txBody>
                  <a:tcPr/>
                </a:tc>
              </a:tr>
            </a:tbl>
          </a:graphicData>
        </a:graphic>
      </p:graphicFrame>
    </p:spTree>
    <p:extLst>
      <p:ext uri="{BB962C8B-B14F-4D97-AF65-F5344CB8AC3E}">
        <p14:creationId xmlns:p14="http://schemas.microsoft.com/office/powerpoint/2010/main" val="37151071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17514"/>
          </a:xfrm>
        </p:spPr>
        <p:txBody>
          <a:bodyPr>
            <a:normAutofit fontScale="90000"/>
          </a:bodyPr>
          <a:lstStyle/>
          <a:p>
            <a:r>
              <a:rPr lang="en-US" dirty="0" smtClean="0"/>
              <a:t>PARTNERSHIP FIRM VS COMPANY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08301830"/>
              </p:ext>
            </p:extLst>
          </p:nvPr>
        </p:nvGraphicFramePr>
        <p:xfrm>
          <a:off x="0" y="1091822"/>
          <a:ext cx="12192000" cy="5773002"/>
        </p:xfrm>
        <a:graphic>
          <a:graphicData uri="http://schemas.openxmlformats.org/drawingml/2006/table">
            <a:tbl>
              <a:tblPr firstRow="1" bandRow="1">
                <a:tableStyleId>{5C22544A-7EE6-4342-B048-85BDC9FD1C3A}</a:tableStyleId>
              </a:tblPr>
              <a:tblGrid>
                <a:gridCol w="2348165"/>
                <a:gridCol w="4584495"/>
                <a:gridCol w="5259340"/>
              </a:tblGrid>
              <a:tr h="632293">
                <a:tc>
                  <a:txBody>
                    <a:bodyPr/>
                    <a:lstStyle/>
                    <a:p>
                      <a:pPr algn="ctr"/>
                      <a:r>
                        <a:rPr lang="en-US" dirty="0" smtClean="0"/>
                        <a:t>BASISs</a:t>
                      </a:r>
                      <a:endParaRPr lang="en-US" dirty="0"/>
                    </a:p>
                  </a:txBody>
                  <a:tcPr/>
                </a:tc>
                <a:tc>
                  <a:txBody>
                    <a:bodyPr/>
                    <a:lstStyle/>
                    <a:p>
                      <a:pPr algn="ctr"/>
                      <a:r>
                        <a:rPr lang="en-US" dirty="0" smtClean="0"/>
                        <a:t>PARTNERSHIP FIRM</a:t>
                      </a:r>
                      <a:endParaRPr lang="en-US" dirty="0"/>
                    </a:p>
                  </a:txBody>
                  <a:tcPr/>
                </a:tc>
                <a:tc>
                  <a:txBody>
                    <a:bodyPr/>
                    <a:lstStyle/>
                    <a:p>
                      <a:pPr algn="ctr"/>
                      <a:r>
                        <a:rPr lang="en-US" dirty="0" smtClean="0"/>
                        <a:t>COMPANY</a:t>
                      </a:r>
                      <a:endParaRPr lang="en-US" dirty="0"/>
                    </a:p>
                  </a:txBody>
                  <a:tcPr/>
                </a:tc>
              </a:tr>
              <a:tr h="641487">
                <a:tc>
                  <a:txBody>
                    <a:bodyPr/>
                    <a:lstStyle/>
                    <a:p>
                      <a:r>
                        <a:rPr lang="en-US" dirty="0" smtClean="0"/>
                        <a:t>Transfer of interest</a:t>
                      </a:r>
                      <a:endParaRPr lang="en-US" dirty="0"/>
                    </a:p>
                  </a:txBody>
                  <a:tcPr/>
                </a:tc>
                <a:tc>
                  <a:txBody>
                    <a:bodyPr/>
                    <a:lstStyle/>
                    <a:p>
                      <a:r>
                        <a:rPr lang="en-US" dirty="0" smtClean="0"/>
                        <a:t>A partner cannot transfer his interest in the firm without the consent of all other</a:t>
                      </a:r>
                      <a:r>
                        <a:rPr lang="en-US" baseline="0" dirty="0" smtClean="0"/>
                        <a:t> partners.</a:t>
                      </a:r>
                      <a:endParaRPr lang="en-US" dirty="0"/>
                    </a:p>
                  </a:txBody>
                  <a:tcPr/>
                </a:tc>
                <a:tc>
                  <a:txBody>
                    <a:bodyPr/>
                    <a:lstStyle/>
                    <a:p>
                      <a:r>
                        <a:rPr lang="en-US" dirty="0" smtClean="0"/>
                        <a:t>The shares of a public company are freely transferable while shares of a private company can be transferred</a:t>
                      </a:r>
                      <a:r>
                        <a:rPr lang="en-US" baseline="0" dirty="0" smtClean="0"/>
                        <a:t> </a:t>
                      </a:r>
                      <a:endParaRPr lang="en-US" dirty="0"/>
                    </a:p>
                  </a:txBody>
                  <a:tcPr/>
                </a:tc>
              </a:tr>
              <a:tr h="641487">
                <a:tc>
                  <a:txBody>
                    <a:bodyPr/>
                    <a:lstStyle/>
                    <a:p>
                      <a:r>
                        <a:rPr lang="en-US" dirty="0" smtClean="0"/>
                        <a:t>Perpetual existence</a:t>
                      </a:r>
                      <a:endParaRPr lang="en-US" dirty="0"/>
                    </a:p>
                  </a:txBody>
                  <a:tcPr/>
                </a:tc>
                <a:tc>
                  <a:txBody>
                    <a:bodyPr/>
                    <a:lstStyle/>
                    <a:p>
                      <a:r>
                        <a:rPr lang="en-US" dirty="0" smtClean="0"/>
                        <a:t>It does not have perpetual existence .</a:t>
                      </a:r>
                      <a:endParaRPr lang="en-US" dirty="0"/>
                    </a:p>
                  </a:txBody>
                  <a:tcPr/>
                </a:tc>
                <a:tc>
                  <a:txBody>
                    <a:bodyPr/>
                    <a:lstStyle/>
                    <a:p>
                      <a:r>
                        <a:rPr lang="en-US" dirty="0" smtClean="0"/>
                        <a:t>It has perpetual existence i.</a:t>
                      </a:r>
                      <a:r>
                        <a:rPr lang="en-US" baseline="0" dirty="0" smtClean="0"/>
                        <a:t>e. </a:t>
                      </a:r>
                      <a:r>
                        <a:rPr lang="en-US" dirty="0" smtClean="0"/>
                        <a:t>its life</a:t>
                      </a:r>
                      <a:r>
                        <a:rPr lang="en-US" baseline="0" dirty="0" smtClean="0"/>
                        <a:t> </a:t>
                      </a:r>
                      <a:r>
                        <a:rPr lang="en-US" dirty="0" smtClean="0"/>
                        <a:t>is not affected by the death</a:t>
                      </a:r>
                      <a:r>
                        <a:rPr lang="en-US" baseline="0" dirty="0" smtClean="0"/>
                        <a:t> or insolvency of any member/director</a:t>
                      </a:r>
                      <a:endParaRPr lang="en-US" dirty="0"/>
                    </a:p>
                  </a:txBody>
                  <a:tcPr/>
                </a:tc>
              </a:tr>
              <a:tr h="916410">
                <a:tc>
                  <a:txBody>
                    <a:bodyPr/>
                    <a:lstStyle/>
                    <a:p>
                      <a:r>
                        <a:rPr lang="en-US" dirty="0" smtClean="0"/>
                        <a:t>Dissolution</a:t>
                      </a:r>
                      <a:endParaRPr lang="en-US" dirty="0"/>
                    </a:p>
                  </a:txBody>
                  <a:tcPr/>
                </a:tc>
                <a:tc>
                  <a:txBody>
                    <a:bodyPr/>
                    <a:lstStyle/>
                    <a:p>
                      <a:pPr algn="l"/>
                      <a:r>
                        <a:rPr lang="en-US" dirty="0" smtClean="0"/>
                        <a:t>A firm may be dissolved with</a:t>
                      </a:r>
                      <a:r>
                        <a:rPr lang="en-US" baseline="0" dirty="0" smtClean="0"/>
                        <a:t> the mutual consent of all the partners.</a:t>
                      </a:r>
                      <a:r>
                        <a:rPr lang="en-US" dirty="0" smtClean="0"/>
                        <a:t> </a:t>
                      </a:r>
                      <a:endParaRPr lang="en-US" dirty="0"/>
                    </a:p>
                  </a:txBody>
                  <a:tcPr/>
                </a:tc>
                <a:tc>
                  <a:txBody>
                    <a:bodyPr/>
                    <a:lstStyle/>
                    <a:p>
                      <a:r>
                        <a:rPr lang="en-US" dirty="0" smtClean="0"/>
                        <a:t>A company is dissolved by following a due process of law.</a:t>
                      </a:r>
                      <a:endParaRPr lang="en-US" dirty="0"/>
                    </a:p>
                  </a:txBody>
                  <a:tcPr/>
                </a:tc>
              </a:tr>
              <a:tr h="916410">
                <a:tc>
                  <a:txBody>
                    <a:bodyPr/>
                    <a:lstStyle/>
                    <a:p>
                      <a:r>
                        <a:rPr lang="en-US" dirty="0" smtClean="0"/>
                        <a:t>Separation of owners from management</a:t>
                      </a:r>
                      <a:endParaRPr lang="en-US" dirty="0"/>
                    </a:p>
                  </a:txBody>
                  <a:tcPr/>
                </a:tc>
                <a:tc>
                  <a:txBody>
                    <a:bodyPr/>
                    <a:lstStyle/>
                    <a:p>
                      <a:r>
                        <a:rPr lang="en-US" dirty="0" smtClean="0"/>
                        <a:t>There is no separation of management from owners</a:t>
                      </a:r>
                      <a:endParaRPr lang="en-US" dirty="0"/>
                    </a:p>
                  </a:txBody>
                  <a:tcPr/>
                </a:tc>
                <a:tc>
                  <a:txBody>
                    <a:bodyPr/>
                    <a:lstStyle/>
                    <a:p>
                      <a:pPr algn="l"/>
                      <a:r>
                        <a:rPr lang="en-US" dirty="0" smtClean="0"/>
                        <a:t>There is separation of management from owners</a:t>
                      </a:r>
                      <a:endParaRPr lang="en-US" dirty="0"/>
                    </a:p>
                  </a:txBody>
                  <a:tcPr/>
                </a:tc>
              </a:tr>
              <a:tr h="641487">
                <a:tc>
                  <a:txBody>
                    <a:bodyPr/>
                    <a:lstStyle/>
                    <a:p>
                      <a:r>
                        <a:rPr lang="en-US" dirty="0" smtClean="0"/>
                        <a:t>Issue of shares to public</a:t>
                      </a:r>
                      <a:endParaRPr lang="en-US" dirty="0"/>
                    </a:p>
                  </a:txBody>
                  <a:tcPr/>
                </a:tc>
                <a:tc>
                  <a:txBody>
                    <a:bodyPr/>
                    <a:lstStyle/>
                    <a:p>
                      <a:r>
                        <a:rPr lang="en-US" dirty="0" smtClean="0"/>
                        <a:t>It</a:t>
                      </a:r>
                      <a:r>
                        <a:rPr lang="en-US" baseline="0" dirty="0" smtClean="0"/>
                        <a:t> cannot issue shares or debentures to raise funds from public</a:t>
                      </a:r>
                      <a:endParaRPr lang="en-US" dirty="0"/>
                    </a:p>
                  </a:txBody>
                  <a:tcPr/>
                </a:tc>
                <a:tc>
                  <a:txBody>
                    <a:bodyPr/>
                    <a:lstStyle/>
                    <a:p>
                      <a:pPr algn="l"/>
                      <a:r>
                        <a:rPr lang="en-US" dirty="0" smtClean="0"/>
                        <a:t>Public company can issue shares to public to raise funds</a:t>
                      </a:r>
                      <a:endParaRPr lang="en-US" dirty="0"/>
                    </a:p>
                  </a:txBody>
                  <a:tcPr/>
                </a:tc>
              </a:tr>
              <a:tr h="1383428">
                <a:tc>
                  <a:txBody>
                    <a:bodyPr/>
                    <a:lstStyle/>
                    <a:p>
                      <a:r>
                        <a:rPr lang="en-US" dirty="0" smtClean="0"/>
                        <a:t>Meetings</a:t>
                      </a:r>
                      <a:r>
                        <a:rPr lang="en-US" baseline="0" dirty="0" smtClean="0"/>
                        <a:t> </a:t>
                      </a:r>
                      <a:endParaRPr lang="en-US" dirty="0"/>
                    </a:p>
                  </a:txBody>
                  <a:tcPr/>
                </a:tc>
                <a:tc>
                  <a:txBody>
                    <a:bodyPr/>
                    <a:lstStyle/>
                    <a:p>
                      <a:r>
                        <a:rPr lang="en-US" dirty="0" smtClean="0"/>
                        <a:t>Not specified. Partners can hold meetings as</a:t>
                      </a:r>
                      <a:r>
                        <a:rPr lang="en-US" baseline="0" dirty="0" smtClean="0"/>
                        <a:t> and when they wish.</a:t>
                      </a:r>
                      <a:endParaRPr lang="en-US" dirty="0"/>
                    </a:p>
                  </a:txBody>
                  <a:tcPr/>
                </a:tc>
                <a:tc>
                  <a:txBody>
                    <a:bodyPr/>
                    <a:lstStyle/>
                    <a:p>
                      <a:pPr algn="l"/>
                      <a:r>
                        <a:rPr lang="en-US" dirty="0" smtClean="0"/>
                        <a:t>Board meetings must be held quarterly and Annual General</a:t>
                      </a:r>
                      <a:r>
                        <a:rPr lang="en-US" baseline="0" dirty="0" smtClean="0"/>
                        <a:t> Meeting must be held every year.</a:t>
                      </a:r>
                      <a:endParaRPr lang="en-US" dirty="0"/>
                    </a:p>
                  </a:txBody>
                  <a:tcPr/>
                </a:tc>
              </a:tr>
            </a:tbl>
          </a:graphicData>
        </a:graphic>
      </p:graphicFrame>
    </p:spTree>
    <p:extLst>
      <p:ext uri="{BB962C8B-B14F-4D97-AF65-F5344CB8AC3E}">
        <p14:creationId xmlns:p14="http://schemas.microsoft.com/office/powerpoint/2010/main" val="27138835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156"/>
            <a:ext cx="10515600" cy="464602"/>
          </a:xfrm>
        </p:spPr>
        <p:txBody>
          <a:bodyPr>
            <a:normAutofit fontScale="90000"/>
          </a:bodyPr>
          <a:lstStyle/>
          <a:p>
            <a:r>
              <a:rPr lang="en-US" dirty="0" smtClean="0"/>
              <a:t>Company </a:t>
            </a:r>
            <a:r>
              <a:rPr lang="en-US" dirty="0" err="1" smtClean="0"/>
              <a:t>vs</a:t>
            </a:r>
            <a:r>
              <a:rPr lang="en-US" dirty="0" smtClean="0"/>
              <a:t> Body Corporate</a:t>
            </a:r>
            <a:endParaRPr lang="en-US" dirty="0"/>
          </a:p>
        </p:txBody>
      </p:sp>
      <p:sp>
        <p:nvSpPr>
          <p:cNvPr id="3" name="Content Placeholder 2"/>
          <p:cNvSpPr>
            <a:spLocks noGrp="1"/>
          </p:cNvSpPr>
          <p:nvPr>
            <p:ph idx="1"/>
          </p:nvPr>
        </p:nvSpPr>
        <p:spPr>
          <a:xfrm>
            <a:off x="0" y="738452"/>
            <a:ext cx="12192000" cy="5828964"/>
          </a:xfrm>
        </p:spPr>
        <p:txBody>
          <a:bodyPr>
            <a:normAutofit fontScale="92500" lnSpcReduction="20000"/>
          </a:bodyPr>
          <a:lstStyle/>
          <a:p>
            <a:pPr marL="0" indent="0">
              <a:buNone/>
            </a:pPr>
            <a:r>
              <a:rPr lang="en-US" dirty="0"/>
              <a:t>The term body corporate means </a:t>
            </a:r>
          </a:p>
          <a:p>
            <a:pPr>
              <a:buFont typeface="Wingdings" panose="05000000000000000000" pitchFamily="2" charset="2"/>
              <a:buChar char="ü"/>
            </a:pPr>
            <a:r>
              <a:rPr lang="en-US" dirty="0"/>
              <a:t> body which has been incorporated under any statute</a:t>
            </a:r>
          </a:p>
          <a:p>
            <a:pPr>
              <a:buFont typeface="Wingdings" panose="05000000000000000000" pitchFamily="2" charset="2"/>
              <a:buChar char="ü"/>
            </a:pPr>
            <a:r>
              <a:rPr lang="en-US" dirty="0"/>
              <a:t> has perpetual succession</a:t>
            </a:r>
          </a:p>
          <a:p>
            <a:pPr>
              <a:buFont typeface="Wingdings" panose="05000000000000000000" pitchFamily="2" charset="2"/>
              <a:buChar char="ü"/>
            </a:pPr>
            <a:r>
              <a:rPr lang="en-US" dirty="0"/>
              <a:t> has an entity distinct from its members</a:t>
            </a:r>
            <a:r>
              <a:rPr lang="en-US" dirty="0" smtClean="0"/>
              <a:t>.</a:t>
            </a:r>
            <a:endParaRPr lang="en-US" sz="4300" dirty="0" smtClean="0"/>
          </a:p>
          <a:p>
            <a:pPr marL="0" indent="0">
              <a:buNone/>
            </a:pPr>
            <a:r>
              <a:rPr lang="en-US" b="1" dirty="0" smtClean="0"/>
              <a:t>A company is a body corporate</a:t>
            </a:r>
            <a:r>
              <a:rPr lang="en-US" dirty="0" smtClean="0"/>
              <a:t> because it has all the above attributes i.e. the persons composing it are made into one</a:t>
            </a:r>
            <a:r>
              <a:rPr lang="en-US" b="1" dirty="0" smtClean="0"/>
              <a:t> body </a:t>
            </a:r>
            <a:r>
              <a:rPr lang="en-US" dirty="0" smtClean="0"/>
              <a:t>by</a:t>
            </a:r>
            <a:r>
              <a:rPr lang="en-US" b="1" dirty="0" smtClean="0"/>
              <a:t> incorporating</a:t>
            </a:r>
            <a:r>
              <a:rPr lang="en-US" dirty="0" smtClean="0"/>
              <a:t> it as per the law of the land, it has perpetual succession and it is clothed with legal personality distinct from its members. But the term </a:t>
            </a:r>
            <a:r>
              <a:rPr lang="en-US" b="1" dirty="0" smtClean="0"/>
              <a:t>body corporate is much wider </a:t>
            </a:r>
            <a:r>
              <a:rPr lang="en-US" dirty="0" smtClean="0"/>
              <a:t>in concept than the word company because it includes</a:t>
            </a:r>
          </a:p>
          <a:p>
            <a:r>
              <a:rPr lang="en-US" dirty="0" smtClean="0"/>
              <a:t>Companies formed and registered under Companies Act</a:t>
            </a:r>
          </a:p>
          <a:p>
            <a:r>
              <a:rPr lang="en-US" dirty="0" smtClean="0"/>
              <a:t>Companies incorporated outside India i.e. foreign companies</a:t>
            </a:r>
          </a:p>
          <a:p>
            <a:r>
              <a:rPr lang="en-US" dirty="0" smtClean="0"/>
              <a:t>Corporations formed under Special Acts ( of Indian / Foreign Parliament)</a:t>
            </a:r>
          </a:p>
          <a:p>
            <a:r>
              <a:rPr lang="en-US" dirty="0" smtClean="0"/>
              <a:t>Public financial Institutions</a:t>
            </a:r>
          </a:p>
          <a:p>
            <a:r>
              <a:rPr lang="en-US" dirty="0" err="1" smtClean="0"/>
              <a:t>Nationalised</a:t>
            </a:r>
            <a:r>
              <a:rPr lang="en-US" dirty="0" smtClean="0"/>
              <a:t> Banks</a:t>
            </a:r>
          </a:p>
          <a:p>
            <a:r>
              <a:rPr lang="en-US" dirty="0" smtClean="0"/>
              <a:t>Limited Liability Partnerships ( Indian/ Foreign)</a:t>
            </a:r>
          </a:p>
          <a:p>
            <a:endParaRPr lang="en-US" dirty="0"/>
          </a:p>
        </p:txBody>
      </p:sp>
    </p:spTree>
    <p:extLst>
      <p:ext uri="{BB962C8B-B14F-4D97-AF65-F5344CB8AC3E}">
        <p14:creationId xmlns:p14="http://schemas.microsoft.com/office/powerpoint/2010/main" val="799234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3237"/>
            <a:ext cx="10515600" cy="1825624"/>
          </a:xfrm>
        </p:spPr>
        <p:txBody>
          <a:bodyPr>
            <a:normAutofit fontScale="90000"/>
          </a:bodyPr>
          <a:lstStyle/>
          <a:p>
            <a:r>
              <a:rPr lang="zh-CN" altLang="en-US" b="1" dirty="0"/>
              <a:t>∆</a:t>
            </a:r>
            <a:r>
              <a:rPr lang="en-US" b="1" dirty="0"/>
              <a:t> Lifting of Corporate Veil </a:t>
            </a:r>
            <a:r>
              <a:rPr lang="en-US" sz="3100" b="1" dirty="0"/>
              <a:t>(</a:t>
            </a:r>
            <a:r>
              <a:rPr lang="en-US" b="1" dirty="0" smtClean="0"/>
              <a:t>Also </a:t>
            </a:r>
            <a:r>
              <a:rPr lang="en-US" b="1" dirty="0"/>
              <a:t>known as exceptions to Salomon Case)</a:t>
            </a:r>
            <a:r>
              <a:rPr lang="en-US" dirty="0"/>
              <a:t/>
            </a:r>
            <a:br>
              <a:rPr lang="en-US" dirty="0"/>
            </a:br>
            <a:endParaRPr lang="en-US" dirty="0"/>
          </a:p>
        </p:txBody>
      </p:sp>
      <p:sp>
        <p:nvSpPr>
          <p:cNvPr id="3" name="Content Placeholder 2"/>
          <p:cNvSpPr>
            <a:spLocks noGrp="1"/>
          </p:cNvSpPr>
          <p:nvPr>
            <p:ph idx="1"/>
          </p:nvPr>
        </p:nvSpPr>
        <p:spPr>
          <a:xfrm>
            <a:off x="838200" y="1392072"/>
            <a:ext cx="10515600" cy="4784891"/>
          </a:xfrm>
        </p:spPr>
        <p:txBody>
          <a:bodyPr>
            <a:normAutofit lnSpcReduction="10000"/>
          </a:bodyPr>
          <a:lstStyle/>
          <a:p>
            <a:pPr marL="0" indent="0">
              <a:buNone/>
            </a:pPr>
            <a:r>
              <a:rPr lang="en-US" b="1" dirty="0"/>
              <a:t>Under Judicial Interpretations </a:t>
            </a:r>
            <a:endParaRPr lang="en-US" dirty="0"/>
          </a:p>
          <a:p>
            <a:pPr marL="0" indent="0">
              <a:buNone/>
            </a:pPr>
            <a:r>
              <a:rPr lang="en-US" dirty="0"/>
              <a:t> </a:t>
            </a:r>
          </a:p>
          <a:p>
            <a:r>
              <a:rPr lang="en-US" b="1" dirty="0"/>
              <a:t>A</a:t>
            </a:r>
            <a:r>
              <a:rPr lang="en-US" dirty="0"/>
              <a:t>voidance of Welfare </a:t>
            </a:r>
            <a:r>
              <a:rPr lang="en-US" dirty="0" smtClean="0"/>
              <a:t>Legislation(</a:t>
            </a:r>
            <a:r>
              <a:rPr lang="en-US" i="1" dirty="0" smtClean="0"/>
              <a:t>Workmen of Associated Rubber Industry Ltd. Vs. Associated Rubber Industry Ltd.) </a:t>
            </a:r>
            <a:endParaRPr lang="en-US" dirty="0"/>
          </a:p>
          <a:p>
            <a:r>
              <a:rPr lang="en-US" b="1" dirty="0"/>
              <a:t>B</a:t>
            </a:r>
            <a:r>
              <a:rPr lang="en-US" dirty="0"/>
              <a:t>enefit of Revenues(</a:t>
            </a:r>
            <a:r>
              <a:rPr lang="en-US" i="1" dirty="0"/>
              <a:t>Re. Sir </a:t>
            </a:r>
            <a:r>
              <a:rPr lang="en-US" i="1" dirty="0" err="1"/>
              <a:t>Dinshaw</a:t>
            </a:r>
            <a:r>
              <a:rPr lang="en-US" i="1" dirty="0"/>
              <a:t> </a:t>
            </a:r>
            <a:r>
              <a:rPr lang="en-US" i="1" dirty="0" err="1"/>
              <a:t>Maneckjee</a:t>
            </a:r>
            <a:r>
              <a:rPr lang="en-US" i="1" dirty="0"/>
              <a:t> Petit) </a:t>
            </a:r>
            <a:endParaRPr lang="en-US" dirty="0"/>
          </a:p>
          <a:p>
            <a:r>
              <a:rPr lang="en-US" b="1" dirty="0"/>
              <a:t>C</a:t>
            </a:r>
            <a:r>
              <a:rPr lang="en-US" dirty="0"/>
              <a:t>ompany acting as agent of another company(</a:t>
            </a:r>
            <a:r>
              <a:rPr lang="en-US" i="1" dirty="0"/>
              <a:t>Merchandise Transport Ltd Vs. British Transport Commission)</a:t>
            </a:r>
            <a:endParaRPr lang="en-US" dirty="0"/>
          </a:p>
          <a:p>
            <a:r>
              <a:rPr lang="en-US" b="1" dirty="0"/>
              <a:t>D</a:t>
            </a:r>
            <a:r>
              <a:rPr lang="en-US" dirty="0"/>
              <a:t>etermination of character of Company </a:t>
            </a:r>
            <a:r>
              <a:rPr lang="en-US" i="1" dirty="0"/>
              <a:t>(Daimler Co. Ltd. Vs. Continental </a:t>
            </a:r>
            <a:r>
              <a:rPr lang="en-US" i="1" dirty="0" err="1"/>
              <a:t>Tyre</a:t>
            </a:r>
            <a:r>
              <a:rPr lang="en-US" i="1" dirty="0"/>
              <a:t> and Rubber Co.) </a:t>
            </a:r>
            <a:endParaRPr lang="en-US" dirty="0"/>
          </a:p>
          <a:p>
            <a:r>
              <a:rPr lang="en-US" b="1" dirty="0"/>
              <a:t>E</a:t>
            </a:r>
            <a:r>
              <a:rPr lang="en-US" dirty="0"/>
              <a:t>vasion of Statutory and personal obligation (</a:t>
            </a:r>
            <a:r>
              <a:rPr lang="en-US" i="1" dirty="0"/>
              <a:t>Jones Vs. </a:t>
            </a:r>
            <a:r>
              <a:rPr lang="en-US" i="1" dirty="0" err="1"/>
              <a:t>Lipman</a:t>
            </a:r>
            <a:r>
              <a:rPr lang="en-US" i="1" dirty="0"/>
              <a:t>)</a:t>
            </a:r>
            <a:endParaRPr lang="en-US" dirty="0"/>
          </a:p>
          <a:p>
            <a:r>
              <a:rPr lang="en-US" b="1" dirty="0"/>
              <a:t>F</a:t>
            </a:r>
            <a:r>
              <a:rPr lang="en-US" dirty="0"/>
              <a:t>raud or Improper </a:t>
            </a:r>
            <a:r>
              <a:rPr lang="en-US" dirty="0" smtClean="0"/>
              <a:t>Conduct(</a:t>
            </a:r>
            <a:r>
              <a:rPr lang="en-US" i="1" dirty="0" smtClean="0"/>
              <a:t>Gilford </a:t>
            </a:r>
            <a:r>
              <a:rPr lang="en-US" i="1" dirty="0"/>
              <a:t>Motor Co. Vs. Horne.)</a:t>
            </a:r>
            <a:r>
              <a:rPr lang="en-US" b="1" dirty="0"/>
              <a:t>     </a:t>
            </a:r>
            <a:endParaRPr lang="en-US" dirty="0"/>
          </a:p>
          <a:p>
            <a:endParaRPr lang="en-US" dirty="0"/>
          </a:p>
        </p:txBody>
      </p:sp>
    </p:spTree>
    <p:extLst>
      <p:ext uri="{BB962C8B-B14F-4D97-AF65-F5344CB8AC3E}">
        <p14:creationId xmlns:p14="http://schemas.microsoft.com/office/powerpoint/2010/main" val="368869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sndAc>
          <p:stSnd>
            <p:snd r:embed="rId2" name="wind.wav"/>
          </p:stSnd>
        </p:sndAc>
      </p:transition>
    </mc:Choice>
    <mc:Fallback xmlns="">
      <p:transition spd="slow">
        <p:fade/>
        <p:sndAc>
          <p:stSnd>
            <p:snd r:embed="rId3" name="wind.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Workmen of Associated Rubber Industry Ltd. Vs. Associated Rubber Industry Ltd</a:t>
            </a:r>
            <a:r>
              <a:rPr lang="en-US" b="1" dirty="0" smtClean="0"/>
              <a:t>.</a:t>
            </a:r>
            <a:endParaRPr lang="en-US" b="1" dirty="0"/>
          </a:p>
        </p:txBody>
      </p:sp>
      <p:sp>
        <p:nvSpPr>
          <p:cNvPr id="3" name="Content Placeholder 2"/>
          <p:cNvSpPr>
            <a:spLocks noGrp="1"/>
          </p:cNvSpPr>
          <p:nvPr>
            <p:ph idx="1"/>
          </p:nvPr>
        </p:nvSpPr>
        <p:spPr>
          <a:xfrm>
            <a:off x="817418" y="1867189"/>
            <a:ext cx="10515600" cy="4351338"/>
          </a:xfrm>
        </p:spPr>
        <p:txBody>
          <a:bodyPr>
            <a:normAutofit fontScale="92500" lnSpcReduction="10000"/>
          </a:bodyPr>
          <a:lstStyle/>
          <a:p>
            <a:pPr marL="0" indent="0">
              <a:buNone/>
            </a:pPr>
            <a:r>
              <a:rPr lang="en-US" dirty="0" smtClean="0"/>
              <a:t>A</a:t>
            </a:r>
            <a:r>
              <a:rPr lang="en-US" dirty="0"/>
              <a:t>' limited purchased shares of 'B' limited by investing a sum of Rs.450000. The dividend in respect of these shares was shown in P&amp; L Account of the                                                                          company</a:t>
            </a:r>
            <a:r>
              <a:rPr lang="en-US" dirty="0" smtClean="0"/>
              <a:t>, year </a:t>
            </a:r>
            <a:r>
              <a:rPr lang="en-US" dirty="0"/>
              <a:t>after year. It was taken into account for the purpose of calculating the bonus payable to the workmen of A limited. Sometime in 1968, A limited  transferred the shares of B limited , to C limited, a subsidiary wholly owned by it. Thus, the dividend income did not find place in the P&amp;L account of A limited, with the result that the surplus available for the purpose of  payment of bonus to the workmen got reduced. Here, A limited created a subsidiary and transferred to it , its investment  holdings in a bid to reduce its liability to pay bonus to the workers. Thus, the Supreme Court held that the separate existence of the new company would be disregarded for the purpose of working out the amount of bonus payable </a:t>
            </a:r>
            <a:r>
              <a:rPr lang="en-US" dirty="0" smtClean="0"/>
              <a:t>“</a:t>
            </a:r>
            <a:endParaRPr lang="en-US" dirty="0"/>
          </a:p>
        </p:txBody>
      </p:sp>
    </p:spTree>
    <p:extLst>
      <p:ext uri="{BB962C8B-B14F-4D97-AF65-F5344CB8AC3E}">
        <p14:creationId xmlns:p14="http://schemas.microsoft.com/office/powerpoint/2010/main" val="7425485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sndAc>
          <p:stSnd>
            <p:snd r:embed="rId2" name="breeze.wav"/>
          </p:stSnd>
        </p:sndAc>
      </p:transition>
    </mc:Choice>
    <mc:Fallback xmlns="">
      <p:transition spd="slow">
        <p:fade/>
        <p:sndAc>
          <p:stSnd>
            <p:snd r:embed="rId3" name="breeze.wav"/>
          </p:stSnd>
        </p:sndAc>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 Sir </a:t>
            </a:r>
            <a:r>
              <a:rPr lang="en-US" b="1" dirty="0" err="1"/>
              <a:t>Dinshaw</a:t>
            </a:r>
            <a:r>
              <a:rPr lang="en-US" b="1" dirty="0"/>
              <a:t> </a:t>
            </a:r>
            <a:r>
              <a:rPr lang="en-US" b="1" dirty="0" err="1"/>
              <a:t>Maneckjee</a:t>
            </a:r>
            <a:r>
              <a:rPr lang="en-US" b="1" dirty="0"/>
              <a:t> Petit</a:t>
            </a:r>
          </a:p>
        </p:txBody>
      </p:sp>
      <p:sp>
        <p:nvSpPr>
          <p:cNvPr id="3" name="Content Placeholder 2"/>
          <p:cNvSpPr>
            <a:spLocks noGrp="1"/>
          </p:cNvSpPr>
          <p:nvPr>
            <p:ph idx="1"/>
          </p:nvPr>
        </p:nvSpPr>
        <p:spPr/>
        <p:txBody>
          <a:bodyPr/>
          <a:lstStyle/>
          <a:p>
            <a:pPr marL="0" indent="0">
              <a:buNone/>
            </a:pPr>
            <a:r>
              <a:rPr lang="en-US" dirty="0"/>
              <a:t>The </a:t>
            </a:r>
            <a:r>
              <a:rPr lang="en-US" dirty="0" err="1"/>
              <a:t>assessee</a:t>
            </a:r>
            <a:r>
              <a:rPr lang="en-US" dirty="0"/>
              <a:t>, D, was a millionaire enjoying huge dividend and interest income . He formed four private companies and transferred his investments in parts to each of these companies in exchange of their shares. Now the companies received the dividend and interest  income but they handed back the amount to him as a pretended d loan. This way he divided his income in  four parts for reducing his tax liability. It was held that the company was formed by the </a:t>
            </a:r>
            <a:r>
              <a:rPr lang="en-US" dirty="0" err="1"/>
              <a:t>assessee</a:t>
            </a:r>
            <a:r>
              <a:rPr lang="en-US" dirty="0"/>
              <a:t> purely for avoiding tax and the company was nothing more than the </a:t>
            </a:r>
            <a:r>
              <a:rPr lang="en-US" dirty="0" err="1"/>
              <a:t>assessee</a:t>
            </a:r>
            <a:r>
              <a:rPr lang="en-US" dirty="0"/>
              <a:t> himself. It did no business but was created simply as a legal entity to ostensibly receive the dividends and interests and to hand them over to the </a:t>
            </a:r>
            <a:r>
              <a:rPr lang="en-US" dirty="0" err="1"/>
              <a:t>assessee</a:t>
            </a:r>
            <a:r>
              <a:rPr lang="en-US" dirty="0"/>
              <a:t> as pretended loans</a:t>
            </a:r>
          </a:p>
        </p:txBody>
      </p:sp>
    </p:spTree>
    <p:extLst>
      <p:ext uri="{BB962C8B-B14F-4D97-AF65-F5344CB8AC3E}">
        <p14:creationId xmlns:p14="http://schemas.microsoft.com/office/powerpoint/2010/main" val="35968087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sndAc>
          <p:stSnd>
            <p:snd r:embed="rId2" name="chimes.wav"/>
          </p:stSnd>
        </p:sndAc>
      </p:transition>
    </mc:Choice>
    <mc:Fallback xmlns="">
      <p:transition spd="slow">
        <p:fade/>
        <p:sndAc>
          <p:stSnd>
            <p:snd r:embed="rId3" name="chimes.wav"/>
          </p:stSnd>
        </p:sndAc>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Merchandise Transport Ltd Vs. British Transport </a:t>
            </a:r>
            <a:r>
              <a:rPr lang="en-US" b="1" dirty="0" smtClean="0"/>
              <a:t>Commission</a:t>
            </a:r>
            <a:endParaRPr lang="en-US" b="1" dirty="0"/>
          </a:p>
        </p:txBody>
      </p:sp>
      <p:sp>
        <p:nvSpPr>
          <p:cNvPr id="3" name="Content Placeholder 2"/>
          <p:cNvSpPr>
            <a:spLocks noGrp="1"/>
          </p:cNvSpPr>
          <p:nvPr>
            <p:ph idx="1"/>
          </p:nvPr>
        </p:nvSpPr>
        <p:spPr/>
        <p:txBody>
          <a:bodyPr/>
          <a:lstStyle/>
          <a:p>
            <a:pPr marL="0" indent="0">
              <a:buNone/>
            </a:pPr>
            <a:r>
              <a:rPr lang="en-US" dirty="0"/>
              <a:t>A transport company wanted to obtain </a:t>
            </a:r>
            <a:r>
              <a:rPr lang="en-US" dirty="0" err="1"/>
              <a:t>licences</a:t>
            </a:r>
            <a:r>
              <a:rPr lang="en-US" dirty="0"/>
              <a:t> for its vehicles, but was not entitled to apply in its own name. Therefore, it formed a subsidiary company and application for </a:t>
            </a:r>
            <a:r>
              <a:rPr lang="en-US" dirty="0" err="1"/>
              <a:t>licences</a:t>
            </a:r>
            <a:r>
              <a:rPr lang="en-US" dirty="0"/>
              <a:t> was made in the name of the subsidiary. After obtaining the </a:t>
            </a:r>
            <a:r>
              <a:rPr lang="en-US" dirty="0" err="1"/>
              <a:t>licences</a:t>
            </a:r>
            <a:r>
              <a:rPr lang="en-US" dirty="0"/>
              <a:t>, they were to be transferred to the parent company. The application for </a:t>
            </a:r>
            <a:r>
              <a:rPr lang="en-US" dirty="0" err="1"/>
              <a:t>licences</a:t>
            </a:r>
            <a:r>
              <a:rPr lang="en-US" dirty="0"/>
              <a:t> was rejected. On a suit filed by the subsidiary company against the licensing authority, the court held that a licensing authority was entitled  to treat the parent company and the subsidiary company as one commercial unit so as to prevent the misuse of the licensing scheme.</a:t>
            </a:r>
          </a:p>
        </p:txBody>
      </p:sp>
    </p:spTree>
    <p:extLst>
      <p:ext uri="{BB962C8B-B14F-4D97-AF65-F5344CB8AC3E}">
        <p14:creationId xmlns:p14="http://schemas.microsoft.com/office/powerpoint/2010/main" val="1477391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sndAc>
          <p:stSnd>
            <p:snd r:embed="rId2" name="whoosh.wav"/>
          </p:stSnd>
        </p:sndAc>
      </p:transition>
    </mc:Choice>
    <mc:Fallback xmlns="">
      <p:transition spd="slow">
        <p:fade/>
        <p:sndAc>
          <p:stSnd>
            <p:snd r:embed="rId3" name="whoosh.wav"/>
          </p:stSnd>
        </p:sndAc>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Daimler Co. Ltd. Vs. Continental </a:t>
            </a:r>
            <a:r>
              <a:rPr lang="en-US" b="1" dirty="0" err="1"/>
              <a:t>Tyre</a:t>
            </a:r>
            <a:r>
              <a:rPr lang="en-US" b="1" dirty="0"/>
              <a:t> and Rubber Co.</a:t>
            </a:r>
          </a:p>
        </p:txBody>
      </p:sp>
      <p:sp>
        <p:nvSpPr>
          <p:cNvPr id="3" name="Content Placeholder 2"/>
          <p:cNvSpPr>
            <a:spLocks noGrp="1"/>
          </p:cNvSpPr>
          <p:nvPr>
            <p:ph idx="1"/>
          </p:nvPr>
        </p:nvSpPr>
        <p:spPr/>
        <p:txBody>
          <a:bodyPr/>
          <a:lstStyle/>
          <a:p>
            <a:pPr marL="0" indent="0">
              <a:buNone/>
            </a:pPr>
            <a:r>
              <a:rPr lang="en-US" dirty="0"/>
              <a:t>In this case, a company was incorporated in England for the purpose of selling there the </a:t>
            </a:r>
            <a:r>
              <a:rPr lang="en-US" dirty="0" err="1"/>
              <a:t>tyres</a:t>
            </a:r>
            <a:r>
              <a:rPr lang="en-US" dirty="0"/>
              <a:t> manufactured in Germany by a German Company. Its majority shareholders and all the directors were Germans resident in Germany. Thus, the real control of the company was in German hands. During World War I, the company brought a case to recover a trade debt.  Since during the </a:t>
            </a:r>
            <a:r>
              <a:rPr lang="en-US" dirty="0" err="1"/>
              <a:t>wartime,the</a:t>
            </a:r>
            <a:r>
              <a:rPr lang="en-US" dirty="0"/>
              <a:t> persons in </a:t>
            </a:r>
            <a:r>
              <a:rPr lang="en-US" dirty="0" err="1"/>
              <a:t>defacto</a:t>
            </a:r>
            <a:r>
              <a:rPr lang="en-US" dirty="0"/>
              <a:t> control of the company became alien enemies  , the company was declared to be an alien company. </a:t>
            </a:r>
            <a:r>
              <a:rPr lang="en-US" dirty="0" err="1"/>
              <a:t>Therefore,the</a:t>
            </a:r>
            <a:r>
              <a:rPr lang="en-US" dirty="0"/>
              <a:t> court dismissed the case and observed that such payment would be trading with the enemy and to allow alien enemies to trade under the corporate facade will be against public policy.</a:t>
            </a:r>
          </a:p>
        </p:txBody>
      </p:sp>
    </p:spTree>
    <p:extLst>
      <p:ext uri="{BB962C8B-B14F-4D97-AF65-F5344CB8AC3E}">
        <p14:creationId xmlns:p14="http://schemas.microsoft.com/office/powerpoint/2010/main" val="24205950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sndAc>
          <p:stSnd>
            <p:snd r:embed="rId2" name="wind.wav"/>
          </p:stSnd>
        </p:sndAc>
      </p:transition>
    </mc:Choice>
    <mc:Fallback xmlns="">
      <p:transition spd="slow">
        <p:fade/>
        <p:sndAc>
          <p:stSnd>
            <p:snd r:embed="rId3" name="wind.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COMPANY- INTRODUCTION</a:t>
            </a:r>
            <a:endParaRPr lang="en-US" dirty="0"/>
          </a:p>
        </p:txBody>
      </p:sp>
      <p:sp>
        <p:nvSpPr>
          <p:cNvPr id="5" name="Content Placeholder 4"/>
          <p:cNvSpPr>
            <a:spLocks noGrp="1"/>
          </p:cNvSpPr>
          <p:nvPr>
            <p:ph idx="1"/>
          </p:nvPr>
        </p:nvSpPr>
        <p:spPr/>
        <p:txBody>
          <a:bodyPr>
            <a:normAutofit fontScale="85000" lnSpcReduction="10000"/>
          </a:bodyPr>
          <a:lstStyle/>
          <a:p>
            <a:pPr marL="0" indent="0">
              <a:buNone/>
            </a:pPr>
            <a:r>
              <a:rPr lang="en-US" b="1" dirty="0" smtClean="0"/>
              <a:t> </a:t>
            </a:r>
            <a:r>
              <a:rPr lang="en-US" b="1" dirty="0"/>
              <a:t>Definition of Company</a:t>
            </a:r>
            <a:endParaRPr lang="en-US" dirty="0"/>
          </a:p>
          <a:p>
            <a:pPr lvl="0"/>
            <a:r>
              <a:rPr lang="en-US" dirty="0"/>
              <a:t>Sec.2(20</a:t>
            </a:r>
            <a:r>
              <a:rPr lang="en-US" dirty="0" smtClean="0"/>
              <a:t>) – “a company incorporated under this Act or under any previous company law”</a:t>
            </a:r>
            <a:endParaRPr lang="en-US" dirty="0"/>
          </a:p>
          <a:p>
            <a:pPr lvl="0"/>
            <a:r>
              <a:rPr lang="en-US" dirty="0" smtClean="0"/>
              <a:t>Lord </a:t>
            </a:r>
            <a:r>
              <a:rPr lang="en-US" dirty="0"/>
              <a:t>Justice </a:t>
            </a:r>
            <a:r>
              <a:rPr lang="en-US" dirty="0" smtClean="0"/>
              <a:t>Lindley- “an association of many persons who contribute money or money’s worth to a common stock and employ it in some trade or business, and who share the profit and loss arising therefrom. The common stock so contributed is denoted in money and is the capital of the company. The persons who contribute it ,or whom to it belongs, are members. The proportion of capital to which each member is entitled is his share. Shares are always transferable although the right to transfer them is often more or less restricted” </a:t>
            </a:r>
          </a:p>
          <a:p>
            <a:r>
              <a:rPr lang="en-US" dirty="0"/>
              <a:t>Prof. Haney- “ an incorporated association , which is an artificial person created by law, having separate legal entity, with a perpetual succession and a common seal”   </a:t>
            </a:r>
          </a:p>
          <a:p>
            <a:pPr lvl="0"/>
            <a:endParaRPr lang="en-US" dirty="0"/>
          </a:p>
          <a:p>
            <a:pPr marL="0" indent="0">
              <a:buNone/>
            </a:pPr>
            <a:endParaRPr lang="en-US" dirty="0"/>
          </a:p>
        </p:txBody>
      </p:sp>
    </p:spTree>
    <p:extLst>
      <p:ext uri="{BB962C8B-B14F-4D97-AF65-F5344CB8AC3E}">
        <p14:creationId xmlns:p14="http://schemas.microsoft.com/office/powerpoint/2010/main" val="205230328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Jones </a:t>
            </a:r>
            <a:r>
              <a:rPr lang="en-US" dirty="0" err="1" smtClean="0"/>
              <a:t>vs</a:t>
            </a:r>
            <a:r>
              <a:rPr lang="en-US" dirty="0" smtClean="0"/>
              <a:t> </a:t>
            </a:r>
            <a:r>
              <a:rPr lang="en-US" dirty="0" err="1" smtClean="0"/>
              <a:t>Lipman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err="1"/>
              <a:t>Lipman</a:t>
            </a:r>
            <a:r>
              <a:rPr lang="en-US" dirty="0"/>
              <a:t> had contracted to sell his land to Jones. He subsequently changed his mind and requested Jones to be released from  the contract . Jones did not agree to this. As such , with an object to avoid specific performance of the contract, </a:t>
            </a:r>
            <a:r>
              <a:rPr lang="en-US" dirty="0" err="1"/>
              <a:t>Lipman</a:t>
            </a:r>
            <a:r>
              <a:rPr lang="en-US" dirty="0"/>
              <a:t> sold the land to a company which was formed specially for   the purpose. </a:t>
            </a:r>
            <a:r>
              <a:rPr lang="en-US" dirty="0" err="1"/>
              <a:t>Lipman</a:t>
            </a:r>
            <a:r>
              <a:rPr lang="en-US" dirty="0"/>
              <a:t> and a clerk of his solicitor were  the only shareholders and directors of the newly formed company. Jones brought an action for the specific performance against </a:t>
            </a:r>
            <a:r>
              <a:rPr lang="en-US" dirty="0" err="1"/>
              <a:t>Lipman</a:t>
            </a:r>
            <a:r>
              <a:rPr lang="en-US" dirty="0"/>
              <a:t> and the </a:t>
            </a:r>
            <a:r>
              <a:rPr lang="en-US" dirty="0" smtClean="0"/>
              <a:t>company. </a:t>
            </a:r>
            <a:r>
              <a:rPr lang="en-US" dirty="0"/>
              <a:t>The court looked into the reality of the situation, ignored the transfer deed in </a:t>
            </a:r>
            <a:r>
              <a:rPr lang="en-US" dirty="0" err="1"/>
              <a:t>favour</a:t>
            </a:r>
            <a:r>
              <a:rPr lang="en-US" dirty="0"/>
              <a:t> of the company, and ordered specific performance against </a:t>
            </a:r>
            <a:r>
              <a:rPr lang="en-US" dirty="0" err="1"/>
              <a:t>Lipman</a:t>
            </a:r>
            <a:r>
              <a:rPr lang="en-US" dirty="0"/>
              <a:t> and the company both on the ground that the company was a mere cloak for </a:t>
            </a:r>
            <a:r>
              <a:rPr lang="en-US" dirty="0" err="1"/>
              <a:t>Lipman</a:t>
            </a:r>
            <a:r>
              <a:rPr lang="en-US" dirty="0"/>
              <a:t>. The company was denied to have juristic personality distinct from its members and thereby the corporate veil was lifted to frustrate the attempt of </a:t>
            </a:r>
            <a:r>
              <a:rPr lang="en-US" dirty="0" err="1"/>
              <a:t>Lipman</a:t>
            </a:r>
            <a:r>
              <a:rPr lang="en-US" dirty="0"/>
              <a:t> to avoid his </a:t>
            </a:r>
            <a:r>
              <a:rPr lang="en-US" dirty="0" smtClean="0"/>
              <a:t>obligation under the contract.</a:t>
            </a:r>
            <a:endParaRPr lang="en-US" dirty="0"/>
          </a:p>
        </p:txBody>
      </p:sp>
    </p:spTree>
    <p:extLst>
      <p:ext uri="{BB962C8B-B14F-4D97-AF65-F5344CB8AC3E}">
        <p14:creationId xmlns:p14="http://schemas.microsoft.com/office/powerpoint/2010/main" val="4902483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sndAc>
          <p:stSnd>
            <p:snd r:embed="rId2" name="breeze.wav"/>
          </p:stSnd>
        </p:sndAc>
      </p:transition>
    </mc:Choice>
    <mc:Fallback xmlns="">
      <p:transition spd="slow">
        <p:fade/>
        <p:sndAc>
          <p:stSnd>
            <p:snd r:embed="rId3" name="breeze.wav"/>
          </p:stSnd>
        </p:sndAc>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Gilford Motor Company vs. Horne</a:t>
            </a:r>
            <a:endParaRPr lang="en-US" dirty="0"/>
          </a:p>
        </p:txBody>
      </p:sp>
      <p:sp>
        <p:nvSpPr>
          <p:cNvPr id="3" name="Content Placeholder 2"/>
          <p:cNvSpPr>
            <a:spLocks noGrp="1"/>
          </p:cNvSpPr>
          <p:nvPr>
            <p:ph idx="1"/>
          </p:nvPr>
        </p:nvSpPr>
        <p:spPr/>
        <p:txBody>
          <a:bodyPr/>
          <a:lstStyle/>
          <a:p>
            <a:pPr marL="0" indent="0">
              <a:buNone/>
            </a:pPr>
            <a:r>
              <a:rPr lang="en-US" dirty="0"/>
              <a:t>Horne was appointed as a managing director of Gilford Motor Company under an agreement of service which inter alia contained a condition that Horne shall not solicit away the customers of the company. Shortly afterwards, Horne formed a company which solicited the Gilford  Motor company's customers. It was held that the newly formed company was a mere cloak or sham for the purpose of enabling Horne  to commit a breach of his non-solicitation clause. Hence, the corporate veil was lifted and Horne and his company were restrained from enticing away Gilford Motor company's </a:t>
            </a:r>
            <a:r>
              <a:rPr lang="en-US" dirty="0" smtClean="0"/>
              <a:t>customers</a:t>
            </a:r>
            <a:endParaRPr lang="en-US" dirty="0"/>
          </a:p>
        </p:txBody>
      </p:sp>
    </p:spTree>
    <p:extLst>
      <p:ext uri="{BB962C8B-B14F-4D97-AF65-F5344CB8AC3E}">
        <p14:creationId xmlns:p14="http://schemas.microsoft.com/office/powerpoint/2010/main" val="25037252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sndAc>
          <p:stSnd>
            <p:snd r:embed="rId2" name="applause.wav"/>
          </p:stSnd>
        </p:sndAc>
      </p:transition>
    </mc:Choice>
    <mc:Fallback xmlns="">
      <p:transition spd="slow">
        <p:fade/>
        <p:sndAc>
          <p:stSnd>
            <p:snd r:embed="rId3" name="applause.wav"/>
          </p:stSnd>
        </p:sndAc>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b="1" dirty="0"/>
              <a:t>Lifting of Corporate Veil </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a:t> Under Statutory Provisions</a:t>
            </a:r>
            <a:endParaRPr lang="en-US" dirty="0"/>
          </a:p>
          <a:p>
            <a:pPr marL="0" indent="0">
              <a:buNone/>
            </a:pPr>
            <a:r>
              <a:rPr lang="en-US" dirty="0"/>
              <a:t> </a:t>
            </a:r>
          </a:p>
          <a:p>
            <a:r>
              <a:rPr lang="en-US" b="1" dirty="0"/>
              <a:t>F</a:t>
            </a:r>
            <a:r>
              <a:rPr lang="en-US" dirty="0"/>
              <a:t>all of membership below statutory minimum (3A)</a:t>
            </a:r>
          </a:p>
          <a:p>
            <a:r>
              <a:rPr lang="en-US" b="1" dirty="0"/>
              <a:t>G</a:t>
            </a:r>
            <a:r>
              <a:rPr lang="en-US" dirty="0"/>
              <a:t>overnmental investigation into ownership of a company (Sec.216)- to find true persons who are financially interested in a company and who control\materially influence its policy</a:t>
            </a:r>
          </a:p>
          <a:p>
            <a:r>
              <a:rPr lang="en-US" b="1" dirty="0"/>
              <a:t>H</a:t>
            </a:r>
            <a:r>
              <a:rPr lang="en-US" dirty="0"/>
              <a:t>olding and Subsidiary Company Relationship (Sec.129)</a:t>
            </a:r>
          </a:p>
          <a:p>
            <a:r>
              <a:rPr lang="en-US" b="1" dirty="0"/>
              <a:t>I</a:t>
            </a:r>
            <a:r>
              <a:rPr lang="en-US" dirty="0"/>
              <a:t>nvestigating the affairs of a related company under same management\group(Sec.219)- for alleged fraud, oppression and mismanagement</a:t>
            </a:r>
          </a:p>
          <a:p>
            <a:r>
              <a:rPr lang="en-US" b="1" dirty="0" err="1"/>
              <a:t>J</a:t>
            </a:r>
            <a:r>
              <a:rPr lang="en-US" dirty="0" err="1"/>
              <a:t>yada</a:t>
            </a:r>
            <a:endParaRPr lang="en-US" dirty="0"/>
          </a:p>
          <a:p>
            <a:r>
              <a:rPr lang="en-US" b="1" dirty="0" err="1"/>
              <a:t>K</a:t>
            </a:r>
            <a:r>
              <a:rPr lang="en-US" dirty="0" err="1"/>
              <a:t>aro</a:t>
            </a:r>
            <a:endParaRPr lang="en-US" dirty="0"/>
          </a:p>
          <a:p>
            <a:r>
              <a:rPr lang="en-US" b="1" dirty="0"/>
              <a:t>L</a:t>
            </a:r>
            <a:r>
              <a:rPr lang="en-US" dirty="0"/>
              <a:t>iability under </a:t>
            </a:r>
            <a:r>
              <a:rPr lang="en-US" dirty="0" smtClean="0"/>
              <a:t>other </a:t>
            </a:r>
            <a:r>
              <a:rPr lang="en-US" dirty="0"/>
              <a:t>statutes- directors may be personally held liable for default (under FEMA, </a:t>
            </a:r>
            <a:r>
              <a:rPr lang="en-US" dirty="0" err="1"/>
              <a:t>ESI,etc</a:t>
            </a:r>
            <a:r>
              <a:rPr lang="en-US" dirty="0"/>
              <a:t>.)</a:t>
            </a:r>
          </a:p>
          <a:p>
            <a:r>
              <a:rPr lang="en-US" b="1" dirty="0"/>
              <a:t>M</a:t>
            </a:r>
            <a:r>
              <a:rPr lang="en-US" dirty="0"/>
              <a:t>isrepresentation in Prospectus (Sec.34 &amp;Sec.35)</a:t>
            </a:r>
          </a:p>
          <a:p>
            <a:r>
              <a:rPr lang="en-US" b="1" dirty="0"/>
              <a:t>No</a:t>
            </a:r>
            <a:r>
              <a:rPr lang="en-US" dirty="0"/>
              <a:t>n repayment of application money(Sec.39 and SEBI Guidelines)</a:t>
            </a:r>
          </a:p>
          <a:p>
            <a:r>
              <a:rPr lang="en-US" b="1" dirty="0" err="1"/>
              <a:t>P</a:t>
            </a:r>
            <a:r>
              <a:rPr lang="en-US" dirty="0" err="1"/>
              <a:t>reincorporation</a:t>
            </a:r>
            <a:r>
              <a:rPr lang="en-US" dirty="0"/>
              <a:t> Contracts</a:t>
            </a:r>
          </a:p>
          <a:p>
            <a:endParaRPr lang="en-US" dirty="0"/>
          </a:p>
        </p:txBody>
      </p:sp>
    </p:spTree>
    <p:extLst>
      <p:ext uri="{BB962C8B-B14F-4D97-AF65-F5344CB8AC3E}">
        <p14:creationId xmlns:p14="http://schemas.microsoft.com/office/powerpoint/2010/main" val="41169246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sndAc>
          <p:stSnd>
            <p:snd r:embed="rId2" name="hammer.wav"/>
          </p:stSnd>
        </p:sndAc>
      </p:transition>
    </mc:Choice>
    <mc:Fallback xmlns="">
      <p:transition spd="slow">
        <p:fade/>
        <p:sndAc>
          <p:stSnd>
            <p:snd r:embed="rId3" name="hammer.wav"/>
          </p:stSnd>
        </p:sndAc>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Reverse Piercing</a:t>
            </a:r>
            <a:endParaRPr lang="en-US" dirty="0"/>
          </a:p>
        </p:txBody>
      </p:sp>
      <p:sp>
        <p:nvSpPr>
          <p:cNvPr id="3" name="Content Placeholder 2"/>
          <p:cNvSpPr>
            <a:spLocks noGrp="1"/>
          </p:cNvSpPr>
          <p:nvPr>
            <p:ph idx="1"/>
          </p:nvPr>
        </p:nvSpPr>
        <p:spPr/>
        <p:txBody>
          <a:bodyPr/>
          <a:lstStyle/>
          <a:p>
            <a:pPr marL="0" indent="0">
              <a:buNone/>
            </a:pPr>
            <a:r>
              <a:rPr lang="en-US" dirty="0" smtClean="0">
                <a:latin typeface="Arial Black" panose="020B0A04020102020204" pitchFamily="34" charset="0"/>
              </a:rPr>
              <a:t>Sometimes </a:t>
            </a:r>
            <a:r>
              <a:rPr lang="en-US" dirty="0">
                <a:latin typeface="Arial Black" panose="020B0A04020102020204" pitchFamily="34" charset="0"/>
              </a:rPr>
              <a:t>it is to the advantage to the shareholder that corporate veil be lifted or ignored ( </a:t>
            </a:r>
            <a:r>
              <a:rPr lang="en-US" dirty="0" err="1">
                <a:latin typeface="Arial Black" panose="020B0A04020102020204" pitchFamily="34" charset="0"/>
              </a:rPr>
              <a:t>eg</a:t>
            </a:r>
            <a:r>
              <a:rPr lang="en-US" dirty="0">
                <a:latin typeface="Arial Black" panose="020B0A04020102020204" pitchFamily="34" charset="0"/>
              </a:rPr>
              <a:t>.   In </a:t>
            </a:r>
            <a:r>
              <a:rPr lang="en-US" dirty="0" err="1">
                <a:latin typeface="Arial Black" panose="020B0A04020102020204" pitchFamily="34" charset="0"/>
              </a:rPr>
              <a:t>Macaura</a:t>
            </a:r>
            <a:r>
              <a:rPr lang="en-US" dirty="0">
                <a:latin typeface="Arial Black" panose="020B0A04020102020204" pitchFamily="34" charset="0"/>
              </a:rPr>
              <a:t> v. Northern Assurance Company Ltd.). But courts insist that the doctrine of lifting the corporate veil should be applied only in exceptional circumstances and not as a routine </a:t>
            </a:r>
            <a:r>
              <a:rPr lang="en-US" dirty="0" smtClean="0">
                <a:latin typeface="Arial Black" panose="020B0A04020102020204" pitchFamily="34" charset="0"/>
              </a:rPr>
              <a:t>manner. Veil </a:t>
            </a:r>
            <a:r>
              <a:rPr lang="en-US" dirty="0">
                <a:latin typeface="Arial Black" panose="020B0A04020102020204" pitchFamily="34" charset="0"/>
              </a:rPr>
              <a:t>should be lifted only in circumstances enumerated </a:t>
            </a:r>
            <a:r>
              <a:rPr lang="en-US" dirty="0" smtClean="0">
                <a:latin typeface="Arial Black" panose="020B0A04020102020204" pitchFamily="34" charset="0"/>
              </a:rPr>
              <a:t>earlier </a:t>
            </a:r>
            <a:r>
              <a:rPr lang="en-US" dirty="0">
                <a:latin typeface="Arial Black" panose="020B0A04020102020204" pitchFamily="34" charset="0"/>
              </a:rPr>
              <a:t>. Veil should not be lifted simply because it is advantageous to the shareholder or is in the interest of justice.</a:t>
            </a:r>
          </a:p>
        </p:txBody>
      </p:sp>
    </p:spTree>
    <p:extLst>
      <p:ext uri="{BB962C8B-B14F-4D97-AF65-F5344CB8AC3E}">
        <p14:creationId xmlns:p14="http://schemas.microsoft.com/office/powerpoint/2010/main" val="14207765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ILLEGAL ASSOCIATIONS</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latin typeface="Arial Black" panose="020B0A04020102020204" pitchFamily="34" charset="0"/>
              </a:rPr>
              <a:t>As per sec.464 of Companies Act 2013 , a partnership or an association consisting of more than 50 persons, carrying on any business for profits without being registered as a company under the Companies Act or under any other Indian Law is an illegal </a:t>
            </a:r>
            <a:r>
              <a:rPr lang="en-US" dirty="0" smtClean="0">
                <a:latin typeface="Arial Black" panose="020B0A04020102020204" pitchFamily="34" charset="0"/>
              </a:rPr>
              <a:t>association.  </a:t>
            </a:r>
          </a:p>
          <a:p>
            <a:r>
              <a:rPr lang="en-US" dirty="0">
                <a:latin typeface="Arial Black" panose="020B0A04020102020204" pitchFamily="34" charset="0"/>
              </a:rPr>
              <a:t>Sec.464 does not apply </a:t>
            </a:r>
            <a:r>
              <a:rPr lang="en-US" dirty="0" smtClean="0">
                <a:latin typeface="Arial Black" panose="020B0A04020102020204" pitchFamily="34" charset="0"/>
              </a:rPr>
              <a:t>to</a:t>
            </a:r>
          </a:p>
          <a:p>
            <a:pPr>
              <a:buFont typeface="Wingdings" panose="05000000000000000000" pitchFamily="2" charset="2"/>
              <a:buChar char="ü"/>
            </a:pPr>
            <a:r>
              <a:rPr lang="en-US" dirty="0" smtClean="0">
                <a:latin typeface="Arial Black" panose="020B0A04020102020204" pitchFamily="34" charset="0"/>
              </a:rPr>
              <a:t> </a:t>
            </a:r>
            <a:r>
              <a:rPr lang="en-US" dirty="0">
                <a:latin typeface="Arial Black" panose="020B0A04020102020204" pitchFamily="34" charset="0"/>
              </a:rPr>
              <a:t>HUFs carrying on business </a:t>
            </a:r>
            <a:r>
              <a:rPr lang="en-US" dirty="0" smtClean="0">
                <a:latin typeface="Arial Black" panose="020B0A04020102020204" pitchFamily="34" charset="0"/>
              </a:rPr>
              <a:t>;</a:t>
            </a:r>
          </a:p>
          <a:p>
            <a:pPr>
              <a:buFont typeface="Wingdings" panose="05000000000000000000" pitchFamily="2" charset="2"/>
              <a:buChar char="ü"/>
            </a:pPr>
            <a:r>
              <a:rPr lang="en-US" dirty="0" smtClean="0">
                <a:latin typeface="Arial Black" panose="020B0A04020102020204" pitchFamily="34" charset="0"/>
              </a:rPr>
              <a:t> </a:t>
            </a:r>
            <a:r>
              <a:rPr lang="en-US" dirty="0">
                <a:latin typeface="Arial Black" panose="020B0A04020102020204" pitchFamily="34" charset="0"/>
              </a:rPr>
              <a:t>associations of professionals governed by their </a:t>
            </a:r>
            <a:r>
              <a:rPr lang="en-US" dirty="0" smtClean="0">
                <a:latin typeface="Arial Black" panose="020B0A04020102020204" pitchFamily="34" charset="0"/>
              </a:rPr>
              <a:t>         special </a:t>
            </a:r>
            <a:r>
              <a:rPr lang="en-US" dirty="0">
                <a:latin typeface="Arial Black" panose="020B0A04020102020204" pitchFamily="34" charset="0"/>
              </a:rPr>
              <a:t>Acts </a:t>
            </a:r>
            <a:r>
              <a:rPr lang="en-US" dirty="0" smtClean="0">
                <a:latin typeface="Arial Black" panose="020B0A04020102020204" pitchFamily="34" charset="0"/>
              </a:rPr>
              <a:t>(</a:t>
            </a:r>
            <a:r>
              <a:rPr lang="en-US" dirty="0" smtClean="0">
                <a:latin typeface="Arial Black" panose="020B0A04020102020204" pitchFamily="34" charset="0"/>
              </a:rPr>
              <a:t>AIMA for doctors, Bar association for </a:t>
            </a:r>
            <a:r>
              <a:rPr lang="en-US" dirty="0" err="1" smtClean="0">
                <a:latin typeface="Arial Black" panose="020B0A04020102020204" pitchFamily="34" charset="0"/>
              </a:rPr>
              <a:t>lawers</a:t>
            </a:r>
            <a:r>
              <a:rPr lang="en-US" dirty="0" smtClean="0">
                <a:latin typeface="Arial Black" panose="020B0A04020102020204" pitchFamily="34" charset="0"/>
              </a:rPr>
              <a:t>)</a:t>
            </a:r>
            <a:r>
              <a:rPr lang="en-US" dirty="0" smtClean="0">
                <a:latin typeface="Arial Black" panose="020B0A04020102020204" pitchFamily="34" charset="0"/>
              </a:rPr>
              <a:t>;</a:t>
            </a:r>
            <a:endParaRPr lang="en-US" dirty="0" smtClean="0">
              <a:latin typeface="Arial Black" panose="020B0A04020102020204" pitchFamily="34" charset="0"/>
            </a:endParaRPr>
          </a:p>
          <a:p>
            <a:pPr>
              <a:buFont typeface="Wingdings" panose="05000000000000000000" pitchFamily="2" charset="2"/>
              <a:buChar char="ü"/>
            </a:pPr>
            <a:r>
              <a:rPr lang="en-US" dirty="0" smtClean="0">
                <a:latin typeface="Arial Black" panose="020B0A04020102020204" pitchFamily="34" charset="0"/>
              </a:rPr>
              <a:t> literary , scientific </a:t>
            </a:r>
            <a:r>
              <a:rPr lang="en-US" dirty="0">
                <a:latin typeface="Arial Black" panose="020B0A04020102020204" pitchFamily="34" charset="0"/>
              </a:rPr>
              <a:t>or charitable associations whose object is not profit</a:t>
            </a:r>
            <a:r>
              <a:rPr lang="en-US" dirty="0">
                <a:latin typeface="Berlin Sans FB Demi" panose="020E0802020502020306" pitchFamily="34" charset="0"/>
              </a:rPr>
              <a:t>. </a:t>
            </a:r>
          </a:p>
          <a:p>
            <a:pPr lvl="0"/>
            <a:endParaRPr lang="en-US" dirty="0"/>
          </a:p>
        </p:txBody>
      </p:sp>
    </p:spTree>
    <p:extLst>
      <p:ext uri="{BB962C8B-B14F-4D97-AF65-F5344CB8AC3E}">
        <p14:creationId xmlns:p14="http://schemas.microsoft.com/office/powerpoint/2010/main" val="7162772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0344"/>
          </a:xfrm>
        </p:spPr>
        <p:txBody>
          <a:bodyPr/>
          <a:lstStyle/>
          <a:p>
            <a:r>
              <a:rPr lang="en-US" dirty="0"/>
              <a:t>Consequences of illegal </a:t>
            </a:r>
            <a:r>
              <a:rPr lang="en-US" dirty="0" smtClean="0"/>
              <a:t>associations</a:t>
            </a:r>
            <a:endParaRPr lang="en-US" dirty="0"/>
          </a:p>
        </p:txBody>
      </p:sp>
      <p:sp>
        <p:nvSpPr>
          <p:cNvPr id="3" name="Content Placeholder 2"/>
          <p:cNvSpPr>
            <a:spLocks noGrp="1"/>
          </p:cNvSpPr>
          <p:nvPr>
            <p:ph idx="1"/>
          </p:nvPr>
        </p:nvSpPr>
        <p:spPr>
          <a:xfrm>
            <a:off x="838200" y="1351129"/>
            <a:ext cx="10515600" cy="4853130"/>
          </a:xfrm>
        </p:spPr>
        <p:txBody>
          <a:bodyPr>
            <a:normAutofit fontScale="70000" lnSpcReduction="20000"/>
          </a:bodyPr>
          <a:lstStyle/>
          <a:p>
            <a:pPr lvl="0"/>
            <a:r>
              <a:rPr lang="en-US" dirty="0" smtClean="0"/>
              <a:t>Illegal associations , are liable to income tax on profits earned by them</a:t>
            </a:r>
          </a:p>
          <a:p>
            <a:pPr lvl="0"/>
            <a:r>
              <a:rPr lang="en-US" dirty="0" smtClean="0"/>
              <a:t>They continue to remain illegal </a:t>
            </a:r>
            <a:r>
              <a:rPr lang="en-US" dirty="0" err="1" smtClean="0"/>
              <a:t>inspite</a:t>
            </a:r>
            <a:r>
              <a:rPr lang="en-US" dirty="0" smtClean="0"/>
              <a:t> of subsequent reduction in the number of its members to below 50, till it gets registered and subsequent registration does not alter their position with regard to past acts. </a:t>
            </a:r>
          </a:p>
          <a:p>
            <a:pPr lvl="0"/>
            <a:r>
              <a:rPr lang="en-US" dirty="0" smtClean="0"/>
              <a:t>No legal existence i.e. cannot enter any </a:t>
            </a:r>
            <a:r>
              <a:rPr lang="en-US" b="1" dirty="0" smtClean="0"/>
              <a:t>binding a</a:t>
            </a:r>
            <a:r>
              <a:rPr lang="en-US" dirty="0" smtClean="0"/>
              <a:t>greement.</a:t>
            </a:r>
          </a:p>
          <a:p>
            <a:pPr lvl="0"/>
            <a:r>
              <a:rPr lang="en-US" dirty="0" smtClean="0"/>
              <a:t>Neither the association\ members can sue outsiders nor outsiders\members can sue that association on contracts entered between them.</a:t>
            </a:r>
          </a:p>
          <a:p>
            <a:pPr lvl="0"/>
            <a:r>
              <a:rPr lang="en-US" dirty="0" smtClean="0"/>
              <a:t>One member cannot sue another member in respect of any matter connected with the Association.</a:t>
            </a:r>
          </a:p>
          <a:p>
            <a:pPr lvl="0"/>
            <a:r>
              <a:rPr lang="en-US" dirty="0" smtClean="0"/>
              <a:t>Such an association cannot be dissolved by court as such an association is absolutely </a:t>
            </a:r>
            <a:r>
              <a:rPr lang="en-US" dirty="0" err="1" smtClean="0"/>
              <a:t>unrecognised</a:t>
            </a:r>
            <a:r>
              <a:rPr lang="en-US" dirty="0" smtClean="0"/>
              <a:t> at law.</a:t>
            </a:r>
          </a:p>
          <a:p>
            <a:pPr lvl="0"/>
            <a:r>
              <a:rPr lang="en-US" dirty="0" smtClean="0"/>
              <a:t>Unlimited liability of members </a:t>
            </a:r>
          </a:p>
          <a:p>
            <a:pPr lvl="0"/>
            <a:r>
              <a:rPr lang="en-US" dirty="0" smtClean="0"/>
              <a:t>Fine i.e. every member of illegal association will be punishable with fine  which may extend to </a:t>
            </a:r>
            <a:r>
              <a:rPr lang="en-US" dirty="0" err="1" smtClean="0"/>
              <a:t>Rs</a:t>
            </a:r>
            <a:r>
              <a:rPr lang="en-US" dirty="0" smtClean="0"/>
              <a:t>. 1 lakh.</a:t>
            </a:r>
            <a:endParaRPr lang="en-US" b="1" dirty="0"/>
          </a:p>
          <a:p>
            <a:pPr marL="0" lvl="0" indent="0">
              <a:buNone/>
            </a:pPr>
            <a:r>
              <a:rPr lang="en-US" b="1" dirty="0" smtClean="0"/>
              <a:t>Improper </a:t>
            </a:r>
            <a:r>
              <a:rPr lang="en-US" b="1" dirty="0"/>
              <a:t>use of words '</a:t>
            </a:r>
            <a:r>
              <a:rPr lang="en-US" b="1" dirty="0" err="1"/>
              <a:t>Lmt'or</a:t>
            </a:r>
            <a:r>
              <a:rPr lang="en-US" b="1" dirty="0"/>
              <a:t>' </a:t>
            </a:r>
            <a:r>
              <a:rPr lang="en-US" b="1" dirty="0" smtClean="0"/>
              <a:t>Pvt. </a:t>
            </a:r>
            <a:r>
              <a:rPr lang="en-US" b="1" dirty="0" err="1" smtClean="0"/>
              <a:t>Lmt</a:t>
            </a:r>
            <a:r>
              <a:rPr lang="en-US" b="1" dirty="0"/>
              <a:t>'(Sec. 453</a:t>
            </a:r>
            <a:r>
              <a:rPr lang="en-US" dirty="0"/>
              <a:t>)</a:t>
            </a:r>
            <a:r>
              <a:rPr lang="en-US" b="1" dirty="0"/>
              <a:t>-Punishable with fine ranging from Rs.500 to </a:t>
            </a:r>
            <a:r>
              <a:rPr lang="en-US" b="1" dirty="0" smtClean="0"/>
              <a:t>     Rs.2000 </a:t>
            </a:r>
            <a:r>
              <a:rPr lang="en-US" b="1" dirty="0"/>
              <a:t>per day</a:t>
            </a:r>
          </a:p>
        </p:txBody>
      </p:sp>
    </p:spTree>
    <p:extLst>
      <p:ext uri="{BB962C8B-B14F-4D97-AF65-F5344CB8AC3E}">
        <p14:creationId xmlns:p14="http://schemas.microsoft.com/office/powerpoint/2010/main" val="1485950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fade">
                                      <p:cBhvr>
                                        <p:cTn id="7" dur="1000"/>
                                        <p:tgtEl>
                                          <p:spTgt spid="3">
                                            <p:txEl>
                                              <p:pRg st="8" end="8"/>
                                            </p:txEl>
                                          </p:spTgt>
                                        </p:tgtEl>
                                      </p:cBhvr>
                                    </p:animEffect>
                                    <p:anim calcmode="lin" valueType="num">
                                      <p:cBhvr>
                                        <p:cTn id="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pPr marL="0" indent="0">
              <a:buNone/>
            </a:pPr>
            <a:endParaRPr lang="en-US" dirty="0"/>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5346" y="1359159"/>
            <a:ext cx="6096000" cy="6096000"/>
          </a:xfrm>
          <a:prstGeom prst="rect">
            <a:avLst/>
          </a:prstGeom>
        </p:spPr>
      </p:pic>
    </p:spTree>
    <p:extLst>
      <p:ext uri="{BB962C8B-B14F-4D97-AF65-F5344CB8AC3E}">
        <p14:creationId xmlns:p14="http://schemas.microsoft.com/office/powerpoint/2010/main" val="3003661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origami"/>
        <p:sndAc>
          <p:stSnd>
            <p:snd r:embed="rId2" name="applause.wav"/>
          </p:stSnd>
        </p:sndAc>
      </p:transition>
    </mc:Choice>
    <mc:Fallback xmlns="">
      <p:transition>
        <p:fade/>
        <p:sndAc>
          <p:stSnd>
            <p:snd r:embed="rId4" name="applause.wav"/>
          </p:stSnd>
        </p:sndAc>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746974"/>
          </a:xfrm>
        </p:spPr>
        <p:txBody>
          <a:bodyPr/>
          <a:lstStyle/>
          <a:p>
            <a:r>
              <a:rPr lang="en-US" dirty="0"/>
              <a:t>Chapter </a:t>
            </a:r>
            <a:r>
              <a:rPr lang="en-US" dirty="0" smtClean="0"/>
              <a:t>2- </a:t>
            </a:r>
            <a:r>
              <a:rPr lang="en-US" dirty="0"/>
              <a:t>Kinds of Companies</a:t>
            </a:r>
          </a:p>
        </p:txBody>
      </p:sp>
      <p:sp>
        <p:nvSpPr>
          <p:cNvPr id="3" name="Content Placeholder 2"/>
          <p:cNvSpPr>
            <a:spLocks noGrp="1"/>
          </p:cNvSpPr>
          <p:nvPr>
            <p:ph idx="1"/>
          </p:nvPr>
        </p:nvSpPr>
        <p:spPr>
          <a:xfrm>
            <a:off x="0" y="669700"/>
            <a:ext cx="12192000" cy="6168981"/>
          </a:xfrm>
        </p:spPr>
        <p:txBody>
          <a:bodyPr/>
          <a:lstStyle/>
          <a:p>
            <a:endParaRPr lang="en-US" dirty="0"/>
          </a:p>
        </p:txBody>
      </p:sp>
    </p:spTree>
    <p:extLst>
      <p:ext uri="{BB962C8B-B14F-4D97-AF65-F5344CB8AC3E}">
        <p14:creationId xmlns:p14="http://schemas.microsoft.com/office/powerpoint/2010/main" val="35025353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746974"/>
          </a:xfrm>
        </p:spPr>
        <p:txBody>
          <a:bodyPr/>
          <a:lstStyle/>
          <a:p>
            <a:r>
              <a:rPr lang="en-US" dirty="0"/>
              <a:t>Chapter </a:t>
            </a:r>
            <a:r>
              <a:rPr lang="en-US" dirty="0" smtClean="0"/>
              <a:t>2- </a:t>
            </a:r>
            <a:r>
              <a:rPr lang="en-US" dirty="0"/>
              <a:t>Kinds of Companies</a:t>
            </a:r>
          </a:p>
        </p:txBody>
      </p:sp>
      <p:sp>
        <p:nvSpPr>
          <p:cNvPr id="3" name="Content Placeholder 2"/>
          <p:cNvSpPr>
            <a:spLocks noGrp="1"/>
          </p:cNvSpPr>
          <p:nvPr>
            <p:ph idx="1"/>
          </p:nvPr>
        </p:nvSpPr>
        <p:spPr>
          <a:xfrm>
            <a:off x="0" y="669700"/>
            <a:ext cx="12192000" cy="6168981"/>
          </a:xfrm>
        </p:spPr>
        <p:txBody>
          <a:bodyPr/>
          <a:lstStyle/>
          <a:p>
            <a:endParaRPr lang="en-US" dirty="0"/>
          </a:p>
        </p:txBody>
      </p:sp>
    </p:spTree>
    <p:extLst>
      <p:ext uri="{BB962C8B-B14F-4D97-AF65-F5344CB8AC3E}">
        <p14:creationId xmlns:p14="http://schemas.microsoft.com/office/powerpoint/2010/main" val="21670024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746974"/>
          </a:xfrm>
        </p:spPr>
        <p:txBody>
          <a:bodyPr/>
          <a:lstStyle/>
          <a:p>
            <a:r>
              <a:rPr lang="en-US" dirty="0"/>
              <a:t>Chapter </a:t>
            </a:r>
            <a:r>
              <a:rPr lang="en-US" dirty="0" smtClean="0"/>
              <a:t>2- </a:t>
            </a:r>
            <a:r>
              <a:rPr lang="en-US" dirty="0"/>
              <a:t>Kinds of Companies</a:t>
            </a:r>
          </a:p>
        </p:txBody>
      </p:sp>
      <p:sp>
        <p:nvSpPr>
          <p:cNvPr id="3" name="Content Placeholder 2"/>
          <p:cNvSpPr>
            <a:spLocks noGrp="1"/>
          </p:cNvSpPr>
          <p:nvPr>
            <p:ph idx="1"/>
          </p:nvPr>
        </p:nvSpPr>
        <p:spPr>
          <a:xfrm>
            <a:off x="0" y="669700"/>
            <a:ext cx="12192000" cy="6168981"/>
          </a:xfrm>
        </p:spPr>
        <p:txBody>
          <a:bodyPr/>
          <a:lstStyle/>
          <a:p>
            <a:endParaRPr lang="en-US" dirty="0"/>
          </a:p>
        </p:txBody>
      </p:sp>
    </p:spTree>
    <p:extLst>
      <p:ext uri="{BB962C8B-B14F-4D97-AF65-F5344CB8AC3E}">
        <p14:creationId xmlns:p14="http://schemas.microsoft.com/office/powerpoint/2010/main" val="2189437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Characteristics of Companies</a:t>
            </a:r>
            <a:r>
              <a:rPr lang="en-US" dirty="0" smtClean="0"/>
              <a:t/>
            </a:r>
            <a:br>
              <a:rPr lang="en-US" dirty="0" smtClean="0"/>
            </a:br>
            <a:endParaRPr lang="en-US" dirty="0"/>
          </a:p>
        </p:txBody>
      </p:sp>
      <p:sp>
        <p:nvSpPr>
          <p:cNvPr id="3" name="Content Placeholder 2"/>
          <p:cNvSpPr>
            <a:spLocks noGrp="1"/>
          </p:cNvSpPr>
          <p:nvPr>
            <p:ph idx="1"/>
          </p:nvPr>
        </p:nvSpPr>
        <p:spPr>
          <a:xfrm>
            <a:off x="309489" y="1027906"/>
            <a:ext cx="12023188" cy="5710519"/>
          </a:xfrm>
        </p:spPr>
        <p:txBody>
          <a:bodyPr>
            <a:normAutofit fontScale="92500" lnSpcReduction="10000"/>
          </a:bodyPr>
          <a:lstStyle/>
          <a:p>
            <a:pPr marL="0" indent="0">
              <a:buNone/>
            </a:pPr>
            <a:r>
              <a:rPr lang="en-US" dirty="0"/>
              <a:t> </a:t>
            </a:r>
          </a:p>
          <a:p>
            <a:r>
              <a:rPr lang="en-US" dirty="0">
                <a:solidFill>
                  <a:srgbClr val="FF0000"/>
                </a:solidFill>
              </a:rPr>
              <a:t>S</a:t>
            </a:r>
            <a:r>
              <a:rPr lang="en-US" dirty="0"/>
              <a:t> separate legal identity- juristic persona distinct from members</a:t>
            </a:r>
          </a:p>
          <a:p>
            <a:r>
              <a:rPr lang="en-US" dirty="0">
                <a:solidFill>
                  <a:srgbClr val="FF0000"/>
                </a:solidFill>
              </a:rPr>
              <a:t>E</a:t>
            </a:r>
            <a:r>
              <a:rPr lang="en-US" dirty="0"/>
              <a:t> easy entry and exit option- due to transferability of shares</a:t>
            </a:r>
          </a:p>
          <a:p>
            <a:r>
              <a:rPr lang="en-US" dirty="0">
                <a:solidFill>
                  <a:srgbClr val="FF0000"/>
                </a:solidFill>
              </a:rPr>
              <a:t>I</a:t>
            </a:r>
            <a:r>
              <a:rPr lang="en-US" dirty="0"/>
              <a:t> incorporated association- registration is compulsory</a:t>
            </a:r>
          </a:p>
          <a:p>
            <a:r>
              <a:rPr lang="en-US" dirty="0">
                <a:solidFill>
                  <a:srgbClr val="FF0000"/>
                </a:solidFill>
              </a:rPr>
              <a:t>N</a:t>
            </a:r>
            <a:r>
              <a:rPr lang="en-US" dirty="0"/>
              <a:t> number of members- min. 2 and 7 for </a:t>
            </a:r>
            <a:r>
              <a:rPr lang="en-US" dirty="0" err="1"/>
              <a:t>pvt.</a:t>
            </a:r>
            <a:r>
              <a:rPr lang="en-US" dirty="0"/>
              <a:t> and public co.,; max. 200 and no limit for </a:t>
            </a:r>
            <a:r>
              <a:rPr lang="en-US" dirty="0" err="1"/>
              <a:t>pvt</a:t>
            </a:r>
            <a:r>
              <a:rPr lang="en-US" dirty="0"/>
              <a:t> and public co.</a:t>
            </a:r>
          </a:p>
          <a:p>
            <a:r>
              <a:rPr lang="en-US" dirty="0">
                <a:solidFill>
                  <a:srgbClr val="FF0000"/>
                </a:solidFill>
              </a:rPr>
              <a:t>A</a:t>
            </a:r>
            <a:r>
              <a:rPr lang="en-US" dirty="0"/>
              <a:t> artificial person- created by law through legal process and brought to end also by legal process; has </a:t>
            </a:r>
            <a:r>
              <a:rPr lang="en-US" dirty="0" smtClean="0"/>
              <a:t>nationality, domicile but </a:t>
            </a:r>
            <a:r>
              <a:rPr lang="en-US" dirty="0"/>
              <a:t>not citizenship.</a:t>
            </a:r>
          </a:p>
          <a:p>
            <a:r>
              <a:rPr lang="en-US" dirty="0">
                <a:solidFill>
                  <a:srgbClr val="FF0000"/>
                </a:solidFill>
              </a:rPr>
              <a:t>P</a:t>
            </a:r>
            <a:r>
              <a:rPr lang="en-US" dirty="0"/>
              <a:t> perpetual existence- members may come and go but company continues</a:t>
            </a:r>
          </a:p>
          <a:p>
            <a:r>
              <a:rPr lang="en-US" dirty="0">
                <a:solidFill>
                  <a:srgbClr val="FF0000"/>
                </a:solidFill>
              </a:rPr>
              <a:t>M</a:t>
            </a:r>
            <a:r>
              <a:rPr lang="en-US" dirty="0"/>
              <a:t> management by  BOD who are  elected representatives of members</a:t>
            </a:r>
          </a:p>
          <a:p>
            <a:r>
              <a:rPr lang="en-US" dirty="0">
                <a:solidFill>
                  <a:srgbClr val="FF0000"/>
                </a:solidFill>
              </a:rPr>
              <a:t>O</a:t>
            </a:r>
            <a:r>
              <a:rPr lang="en-US" dirty="0"/>
              <a:t> ownership is diffused- ownership of company is scattered over large number of persons</a:t>
            </a:r>
          </a:p>
          <a:p>
            <a:r>
              <a:rPr lang="en-US" dirty="0">
                <a:solidFill>
                  <a:srgbClr val="FF0000"/>
                </a:solidFill>
              </a:rPr>
              <a:t>C</a:t>
            </a:r>
            <a:r>
              <a:rPr lang="en-US" dirty="0"/>
              <a:t> common capital with limited liability and common seal- common seal is optional</a:t>
            </a:r>
          </a:p>
        </p:txBody>
      </p:sp>
    </p:spTree>
    <p:extLst>
      <p:ext uri="{BB962C8B-B14F-4D97-AF65-F5344CB8AC3E}">
        <p14:creationId xmlns:p14="http://schemas.microsoft.com/office/powerpoint/2010/main" val="367997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2610"/>
          </a:xfrm>
        </p:spPr>
        <p:txBody>
          <a:bodyPr/>
          <a:lstStyle/>
          <a:p>
            <a:r>
              <a:rPr lang="en-US" dirty="0"/>
              <a:t>Chapter </a:t>
            </a:r>
            <a:r>
              <a:rPr lang="en-US" dirty="0" smtClean="0"/>
              <a:t>2- </a:t>
            </a:r>
            <a:r>
              <a:rPr lang="en-US" dirty="0"/>
              <a:t>Kinds of Companies</a:t>
            </a:r>
          </a:p>
        </p:txBody>
      </p:sp>
      <p:sp>
        <p:nvSpPr>
          <p:cNvPr id="5" name="Content Placeholder 4"/>
          <p:cNvSpPr>
            <a:spLocks noGrp="1"/>
          </p:cNvSpPr>
          <p:nvPr>
            <p:ph sz="half" idx="1"/>
          </p:nvPr>
        </p:nvSpPr>
        <p:spPr>
          <a:xfrm>
            <a:off x="489396" y="1352282"/>
            <a:ext cx="5530403" cy="5505718"/>
          </a:xfrm>
        </p:spPr>
        <p:txBody>
          <a:bodyPr>
            <a:normAutofit fontScale="77500" lnSpcReduction="20000"/>
          </a:bodyPr>
          <a:lstStyle/>
          <a:p>
            <a:pPr marL="0" indent="0">
              <a:buNone/>
            </a:pPr>
            <a:r>
              <a:rPr lang="en-US" b="1" dirty="0"/>
              <a:t>According to mode of incorporation</a:t>
            </a:r>
            <a:endParaRPr lang="en-US" dirty="0"/>
          </a:p>
          <a:p>
            <a:pPr lvl="0"/>
            <a:r>
              <a:rPr lang="en-US" dirty="0"/>
              <a:t>Statutory Company</a:t>
            </a:r>
          </a:p>
          <a:p>
            <a:pPr lvl="0"/>
            <a:r>
              <a:rPr lang="en-US" dirty="0"/>
              <a:t>Registered Company </a:t>
            </a:r>
          </a:p>
          <a:p>
            <a:pPr marL="0" indent="0">
              <a:buNone/>
            </a:pPr>
            <a:r>
              <a:rPr lang="en-US" b="1" dirty="0"/>
              <a:t> </a:t>
            </a:r>
            <a:endParaRPr lang="en-US" dirty="0"/>
          </a:p>
          <a:p>
            <a:pPr marL="0" indent="0">
              <a:buNone/>
            </a:pPr>
            <a:r>
              <a:rPr lang="en-US" b="1" dirty="0"/>
              <a:t>According to number of members</a:t>
            </a:r>
            <a:endParaRPr lang="en-US" dirty="0"/>
          </a:p>
          <a:p>
            <a:pPr lvl="0"/>
            <a:r>
              <a:rPr lang="en-US" dirty="0"/>
              <a:t>Private Company</a:t>
            </a:r>
          </a:p>
          <a:p>
            <a:pPr lvl="0"/>
            <a:r>
              <a:rPr lang="en-US" dirty="0"/>
              <a:t>Public Company</a:t>
            </a:r>
          </a:p>
          <a:p>
            <a:pPr lvl="0"/>
            <a:r>
              <a:rPr lang="en-US" dirty="0"/>
              <a:t>One person Company</a:t>
            </a:r>
          </a:p>
          <a:p>
            <a:pPr marL="0" indent="0">
              <a:buNone/>
            </a:pPr>
            <a:r>
              <a:rPr lang="en-US" b="1" dirty="0"/>
              <a:t> </a:t>
            </a:r>
            <a:endParaRPr lang="en-US" dirty="0"/>
          </a:p>
          <a:p>
            <a:pPr marL="0" indent="0">
              <a:buNone/>
            </a:pPr>
            <a:r>
              <a:rPr lang="en-US" b="1" dirty="0"/>
              <a:t>According to liability of members</a:t>
            </a:r>
            <a:endParaRPr lang="en-US" dirty="0"/>
          </a:p>
          <a:p>
            <a:pPr lvl="0"/>
            <a:r>
              <a:rPr lang="en-US" dirty="0"/>
              <a:t>Company limited by shares</a:t>
            </a:r>
          </a:p>
          <a:p>
            <a:pPr lvl="0"/>
            <a:r>
              <a:rPr lang="en-US" dirty="0"/>
              <a:t>Company limited by guarantee</a:t>
            </a:r>
          </a:p>
          <a:p>
            <a:pPr lvl="0"/>
            <a:r>
              <a:rPr lang="en-US" dirty="0"/>
              <a:t>Unlimited Company</a:t>
            </a:r>
          </a:p>
          <a:p>
            <a:endParaRPr lang="en-US" dirty="0"/>
          </a:p>
        </p:txBody>
      </p:sp>
      <p:sp>
        <p:nvSpPr>
          <p:cNvPr id="6" name="Content Placeholder 5"/>
          <p:cNvSpPr>
            <a:spLocks noGrp="1"/>
          </p:cNvSpPr>
          <p:nvPr>
            <p:ph sz="half" idx="2"/>
          </p:nvPr>
        </p:nvSpPr>
        <p:spPr>
          <a:xfrm>
            <a:off x="5602311" y="1287887"/>
            <a:ext cx="6589690" cy="5570113"/>
          </a:xfrm>
        </p:spPr>
        <p:txBody>
          <a:bodyPr>
            <a:normAutofit fontScale="77500" lnSpcReduction="20000"/>
          </a:bodyPr>
          <a:lstStyle/>
          <a:p>
            <a:pPr marL="0" indent="0">
              <a:buNone/>
            </a:pPr>
            <a:r>
              <a:rPr lang="en-US" b="1" dirty="0"/>
              <a:t>Other kinds of Companies</a:t>
            </a:r>
            <a:endParaRPr lang="en-US" dirty="0"/>
          </a:p>
          <a:p>
            <a:pPr lvl="0"/>
            <a:r>
              <a:rPr lang="en-US" dirty="0"/>
              <a:t>Companies not for profit</a:t>
            </a:r>
          </a:p>
          <a:p>
            <a:pPr lvl="0"/>
            <a:r>
              <a:rPr lang="en-US" dirty="0"/>
              <a:t>Foreign Company</a:t>
            </a:r>
          </a:p>
          <a:p>
            <a:pPr lvl="0"/>
            <a:r>
              <a:rPr lang="en-US" dirty="0"/>
              <a:t>Government Company</a:t>
            </a:r>
          </a:p>
          <a:p>
            <a:pPr lvl="0"/>
            <a:r>
              <a:rPr lang="en-US" dirty="0"/>
              <a:t>Holding </a:t>
            </a:r>
            <a:r>
              <a:rPr lang="en-US" dirty="0" smtClean="0"/>
              <a:t>Company and </a:t>
            </a:r>
            <a:r>
              <a:rPr lang="en-US" dirty="0"/>
              <a:t>Subsidiary Company</a:t>
            </a:r>
          </a:p>
          <a:p>
            <a:pPr lvl="0"/>
            <a:r>
              <a:rPr lang="en-US" dirty="0"/>
              <a:t>Associate Company</a:t>
            </a:r>
          </a:p>
          <a:p>
            <a:pPr lvl="0"/>
            <a:r>
              <a:rPr lang="en-US" dirty="0"/>
              <a:t>Small Company</a:t>
            </a:r>
          </a:p>
          <a:p>
            <a:pPr lvl="0"/>
            <a:r>
              <a:rPr lang="en-US" dirty="0"/>
              <a:t>Dormant Company</a:t>
            </a:r>
          </a:p>
          <a:p>
            <a:pPr lvl="0"/>
            <a:r>
              <a:rPr lang="en-US" dirty="0"/>
              <a:t>Producer companies</a:t>
            </a:r>
          </a:p>
          <a:p>
            <a:pPr marL="0" indent="0">
              <a:buNone/>
            </a:pPr>
            <a:r>
              <a:rPr lang="en-US" b="1" dirty="0"/>
              <a:t> </a:t>
            </a:r>
            <a:endParaRPr lang="en-US" dirty="0"/>
          </a:p>
          <a:p>
            <a:pPr marL="0" indent="0">
              <a:buNone/>
            </a:pPr>
            <a:r>
              <a:rPr lang="en-US" b="1" dirty="0"/>
              <a:t>Miscellaneous </a:t>
            </a:r>
            <a:r>
              <a:rPr lang="en-US" b="1" dirty="0" smtClean="0"/>
              <a:t>Topics</a:t>
            </a:r>
            <a:r>
              <a:rPr lang="en-US" dirty="0"/>
              <a:t> </a:t>
            </a:r>
          </a:p>
          <a:p>
            <a:r>
              <a:rPr lang="en-US" dirty="0"/>
              <a:t>Conversion of Private companies into Public Companies and vice-versa</a:t>
            </a:r>
          </a:p>
          <a:p>
            <a:r>
              <a:rPr lang="en-US" dirty="0"/>
              <a:t>Difference between private and public companies</a:t>
            </a:r>
          </a:p>
          <a:p>
            <a:r>
              <a:rPr lang="en-US" dirty="0"/>
              <a:t>Difference between private and producer companies</a:t>
            </a:r>
          </a:p>
          <a:p>
            <a:endParaRPr lang="en-US" dirty="0"/>
          </a:p>
        </p:txBody>
      </p:sp>
    </p:spTree>
    <p:extLst>
      <p:ext uri="{BB962C8B-B14F-4D97-AF65-F5344CB8AC3E}">
        <p14:creationId xmlns:p14="http://schemas.microsoft.com/office/powerpoint/2010/main" val="1223470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Disadvantages of Incorporation</a:t>
            </a:r>
            <a:r>
              <a:rPr lang="en-US" dirty="0"/>
              <a:t/>
            </a:r>
            <a:br>
              <a:rPr lang="en-US" dirty="0"/>
            </a:br>
            <a:r>
              <a:rPr lang="en-US" dirty="0" smtClean="0"/>
              <a:t>	</a:t>
            </a:r>
            <a:endParaRPr lang="en-US" dirty="0"/>
          </a:p>
        </p:txBody>
      </p:sp>
      <p:sp>
        <p:nvSpPr>
          <p:cNvPr id="3" name="Content Placeholder 2"/>
          <p:cNvSpPr>
            <a:spLocks noGrp="1"/>
          </p:cNvSpPr>
          <p:nvPr>
            <p:ph idx="1"/>
          </p:nvPr>
        </p:nvSpPr>
        <p:spPr/>
        <p:txBody>
          <a:bodyPr/>
          <a:lstStyle/>
          <a:p>
            <a:pPr lvl="0"/>
            <a:r>
              <a:rPr lang="en-US" dirty="0"/>
              <a:t>Formality and the </a:t>
            </a:r>
            <a:r>
              <a:rPr lang="en-US" dirty="0" smtClean="0"/>
              <a:t>expense</a:t>
            </a:r>
          </a:p>
          <a:p>
            <a:pPr marL="0" lvl="0" indent="0">
              <a:buNone/>
            </a:pPr>
            <a:endParaRPr lang="en-US" dirty="0"/>
          </a:p>
          <a:p>
            <a:pPr lvl="0"/>
            <a:r>
              <a:rPr lang="en-US" dirty="0"/>
              <a:t>Loss of </a:t>
            </a:r>
            <a:r>
              <a:rPr lang="en-US" dirty="0" smtClean="0"/>
              <a:t>privacy</a:t>
            </a:r>
          </a:p>
          <a:p>
            <a:pPr marL="0" lvl="0" indent="0">
              <a:buNone/>
            </a:pPr>
            <a:endParaRPr lang="en-US" dirty="0"/>
          </a:p>
          <a:p>
            <a:pPr lvl="0"/>
            <a:r>
              <a:rPr lang="en-US" dirty="0"/>
              <a:t>Wastages and inefficiency</a:t>
            </a:r>
          </a:p>
          <a:p>
            <a:endParaRPr lang="en-US" dirty="0"/>
          </a:p>
        </p:txBody>
      </p:sp>
    </p:spTree>
    <p:extLst>
      <p:ext uri="{BB962C8B-B14F-4D97-AF65-F5344CB8AC3E}">
        <p14:creationId xmlns:p14="http://schemas.microsoft.com/office/powerpoint/2010/main" val="1805352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Independent Corporate Existence/ Separate Legal </a:t>
            </a:r>
            <a:r>
              <a:rPr lang="en-US" b="1" dirty="0" smtClean="0"/>
              <a:t>Identity</a:t>
            </a:r>
            <a:r>
              <a:rPr lang="en-US" dirty="0"/>
              <a:t/>
            </a:r>
            <a:br>
              <a:rPr lang="en-US" dirty="0"/>
            </a:br>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lvl="0"/>
            <a:r>
              <a:rPr lang="en-US" dirty="0"/>
              <a:t>Salomon </a:t>
            </a:r>
            <a:r>
              <a:rPr lang="en-US" dirty="0" err="1"/>
              <a:t>vs</a:t>
            </a:r>
            <a:r>
              <a:rPr lang="en-US" dirty="0"/>
              <a:t> Salomon &amp;</a:t>
            </a:r>
            <a:r>
              <a:rPr lang="en-US" dirty="0" smtClean="0"/>
              <a:t> </a:t>
            </a:r>
            <a:r>
              <a:rPr lang="en-US" dirty="0"/>
              <a:t>Company Ltd</a:t>
            </a:r>
            <a:r>
              <a:rPr lang="en-US" dirty="0" smtClean="0"/>
              <a:t>.</a:t>
            </a:r>
          </a:p>
          <a:p>
            <a:pPr marL="0" lvl="0" indent="0">
              <a:buNone/>
            </a:pPr>
            <a:endParaRPr lang="en-US" dirty="0"/>
          </a:p>
          <a:p>
            <a:pPr lvl="0"/>
            <a:r>
              <a:rPr lang="en-US" dirty="0"/>
              <a:t>Abdul </a:t>
            </a:r>
            <a:r>
              <a:rPr lang="en-US" dirty="0" err="1"/>
              <a:t>Haq</a:t>
            </a:r>
            <a:r>
              <a:rPr lang="en-US" dirty="0"/>
              <a:t> </a:t>
            </a:r>
            <a:r>
              <a:rPr lang="en-US" dirty="0" err="1"/>
              <a:t>vs</a:t>
            </a:r>
            <a:r>
              <a:rPr lang="en-US" dirty="0"/>
              <a:t> </a:t>
            </a:r>
            <a:r>
              <a:rPr lang="en-US" dirty="0" err="1"/>
              <a:t>Dass</a:t>
            </a:r>
            <a:r>
              <a:rPr lang="en-US" dirty="0"/>
              <a:t> Mal</a:t>
            </a:r>
          </a:p>
          <a:p>
            <a:pPr lvl="0"/>
            <a:endParaRPr lang="en-US" dirty="0" smtClean="0"/>
          </a:p>
          <a:p>
            <a:pPr lvl="0"/>
            <a:r>
              <a:rPr lang="en-US" dirty="0" smtClean="0"/>
              <a:t>Re</a:t>
            </a:r>
            <a:r>
              <a:rPr lang="en-US" dirty="0"/>
              <a:t>. </a:t>
            </a:r>
            <a:r>
              <a:rPr lang="en-US" dirty="0" err="1"/>
              <a:t>Kondoli</a:t>
            </a:r>
            <a:r>
              <a:rPr lang="en-US" dirty="0"/>
              <a:t> Tea Co. Ltd</a:t>
            </a:r>
            <a:r>
              <a:rPr lang="en-US" dirty="0" smtClean="0"/>
              <a:t>.</a:t>
            </a:r>
          </a:p>
          <a:p>
            <a:pPr lvl="0"/>
            <a:endParaRPr lang="en-US" dirty="0"/>
          </a:p>
          <a:p>
            <a:pPr lvl="0"/>
            <a:r>
              <a:rPr lang="en-US" dirty="0"/>
              <a:t>Lee </a:t>
            </a:r>
            <a:r>
              <a:rPr lang="en-US" dirty="0" err="1"/>
              <a:t>vs</a:t>
            </a:r>
            <a:r>
              <a:rPr lang="en-US" dirty="0"/>
              <a:t> Lee Air Farming </a:t>
            </a:r>
            <a:r>
              <a:rPr lang="en-US" dirty="0" smtClean="0"/>
              <a:t>Limited</a:t>
            </a:r>
          </a:p>
          <a:p>
            <a:pPr lvl="0"/>
            <a:endParaRPr lang="en-US" dirty="0"/>
          </a:p>
          <a:p>
            <a:pPr lvl="0"/>
            <a:r>
              <a:rPr lang="en-US" dirty="0" err="1"/>
              <a:t>Macaura</a:t>
            </a:r>
            <a:r>
              <a:rPr lang="en-US" dirty="0"/>
              <a:t> </a:t>
            </a:r>
            <a:r>
              <a:rPr lang="en-US" dirty="0" err="1"/>
              <a:t>vs</a:t>
            </a:r>
            <a:r>
              <a:rPr lang="en-US" dirty="0"/>
              <a:t> Northern Assurance Co. </a:t>
            </a:r>
            <a:r>
              <a:rPr lang="en-US" dirty="0" err="1"/>
              <a:t>Lmt</a:t>
            </a:r>
            <a:r>
              <a:rPr lang="en-US" dirty="0"/>
              <a:t>.</a:t>
            </a:r>
          </a:p>
          <a:p>
            <a:endParaRPr lang="en-US" dirty="0"/>
          </a:p>
        </p:txBody>
      </p:sp>
    </p:spTree>
    <p:extLst>
      <p:ext uri="{BB962C8B-B14F-4D97-AF65-F5344CB8AC3E}">
        <p14:creationId xmlns:p14="http://schemas.microsoft.com/office/powerpoint/2010/main" val="2529998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Salomon </a:t>
            </a:r>
            <a:r>
              <a:rPr lang="en-US" dirty="0" err="1" smtClean="0"/>
              <a:t>vs</a:t>
            </a:r>
            <a:r>
              <a:rPr lang="en-US" dirty="0" smtClean="0"/>
              <a:t> Salomon &amp;</a:t>
            </a:r>
            <a:r>
              <a:rPr lang="en-US" dirty="0" err="1" smtClean="0"/>
              <a:t>Co.Lmt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000" dirty="0" err="1" smtClean="0"/>
              <a:t>Saloman</a:t>
            </a:r>
            <a:r>
              <a:rPr lang="en-US" sz="2000" dirty="0" smtClean="0"/>
              <a:t> was a prosperous leather merchant who sold his business for the sum of £30,000 to ‘Salomon&amp;Co.</a:t>
            </a:r>
            <a:r>
              <a:rPr lang="en-US" sz="2000" dirty="0" err="1" smtClean="0"/>
              <a:t>Lmt</a:t>
            </a:r>
            <a:r>
              <a:rPr lang="en-US" sz="2000" dirty="0" smtClean="0"/>
              <a:t>’,which consisted of Salomon himself, his wife and daughter and his four sons. The purchase consideration was paid by the company by allotment of 20,000 fully paid £1 shares and £10000 secured debentures having charge on the assets of the company, to </a:t>
            </a:r>
            <a:r>
              <a:rPr lang="en-US" sz="2000" dirty="0" err="1" smtClean="0"/>
              <a:t>Mr.Salomon</a:t>
            </a:r>
            <a:r>
              <a:rPr lang="en-US" sz="2000" dirty="0" smtClean="0"/>
              <a:t>. One share of £1 each was subscribed for in cash by the remaining six members of his family. Salomon was the managing director of the company and as he held virtually the whole of its stock, he had absolute control over the company. Only a year later, the company became insolvent and winding up commenced. At that time, the statement of affairs was roughly like this : Assets £6000 ; Liabilities £10000(secured debentures of Salomon)and £7000(unsecured creditors).Thus, its assets were running short of its liabilities by £11000. The unsecured creditors claimed priority over the debenture holder(Salomon) on the ground that a person cannot owe to himself and that Salomon and the company were one and the same person. They further contended that the company was a mere “alias” or agent for Salomon, the business was solely his, conducted solely for him and by him and the company was a sham, and fraud ,hence Salomon  was liable to indemnify the company against its trading debts. But the House of Lords held that the existence of a company is quite independent and distinct from its members and that its assets must be applied first in payment of the secured debentures and then afterwards to unsecured creditors.</a:t>
            </a:r>
            <a:endParaRPr lang="en-US" sz="2000" dirty="0"/>
          </a:p>
        </p:txBody>
      </p:sp>
    </p:spTree>
    <p:extLst>
      <p:ext uri="{BB962C8B-B14F-4D97-AF65-F5344CB8AC3E}">
        <p14:creationId xmlns:p14="http://schemas.microsoft.com/office/powerpoint/2010/main" val="4189050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Abdul </a:t>
            </a:r>
            <a:r>
              <a:rPr lang="en-US" dirty="0" err="1"/>
              <a:t>Haq</a:t>
            </a:r>
            <a:r>
              <a:rPr lang="en-US" dirty="0"/>
              <a:t> </a:t>
            </a:r>
            <a:r>
              <a:rPr lang="en-US" dirty="0" err="1"/>
              <a:t>vs</a:t>
            </a:r>
            <a:r>
              <a:rPr lang="en-US" dirty="0"/>
              <a:t> </a:t>
            </a:r>
            <a:r>
              <a:rPr lang="en-US" dirty="0" smtClean="0"/>
              <a:t>Das </a:t>
            </a:r>
            <a:r>
              <a:rPr lang="en-US" dirty="0"/>
              <a:t>Mal</a:t>
            </a:r>
            <a:br>
              <a:rPr lang="en-US" dirty="0"/>
            </a:br>
            <a:endParaRPr lang="en-US" dirty="0"/>
          </a:p>
        </p:txBody>
      </p:sp>
      <p:sp>
        <p:nvSpPr>
          <p:cNvPr id="3" name="Content Placeholder 2"/>
          <p:cNvSpPr>
            <a:spLocks noGrp="1"/>
          </p:cNvSpPr>
          <p:nvPr>
            <p:ph idx="1"/>
          </p:nvPr>
        </p:nvSpPr>
        <p:spPr>
          <a:xfrm>
            <a:off x="838200" y="1133341"/>
            <a:ext cx="10515600" cy="5043622"/>
          </a:xfrm>
        </p:spPr>
        <p:txBody>
          <a:bodyPr>
            <a:normAutofit fontScale="92500" lnSpcReduction="10000"/>
          </a:bodyPr>
          <a:lstStyle/>
          <a:p>
            <a:pPr marL="0" indent="0">
              <a:buNone/>
            </a:pPr>
            <a:r>
              <a:rPr lang="en-US" dirty="0" smtClean="0"/>
              <a:t>Abdul was an employee in a company. He had not been paid his salary for several months. He sued Das Mal, a director of the company for recovery of the amount of salary due to him. </a:t>
            </a:r>
            <a:r>
              <a:rPr lang="en-US" b="1" dirty="0" smtClean="0"/>
              <a:t>It was held that since the company was a separate legal entity from its members, he would not succeed. The remedy lies against the company and not against the directors or members of the company.</a:t>
            </a:r>
          </a:p>
          <a:p>
            <a:pPr marL="0" lvl="0" indent="0">
              <a:buNone/>
            </a:pPr>
            <a:r>
              <a:rPr lang="en-US" sz="4000" dirty="0"/>
              <a:t>Re. </a:t>
            </a:r>
            <a:r>
              <a:rPr lang="en-US" sz="4000" dirty="0" err="1"/>
              <a:t>Kondoli</a:t>
            </a:r>
            <a:r>
              <a:rPr lang="en-US" sz="4000" dirty="0"/>
              <a:t> Tea Co. Ltd.</a:t>
            </a:r>
          </a:p>
          <a:p>
            <a:pPr marL="0" indent="0">
              <a:buNone/>
            </a:pPr>
            <a:r>
              <a:rPr lang="en-US" dirty="0" smtClean="0"/>
              <a:t>Some persons owned a tea estate. They transferred it to a company. They claimed exemption from ad valorem duty on the ground that it is simply a transfer from them to themselves under a different </a:t>
            </a:r>
            <a:r>
              <a:rPr lang="en-US" dirty="0" err="1" smtClean="0"/>
              <a:t>name.</a:t>
            </a:r>
            <a:r>
              <a:rPr lang="en-US" b="1" dirty="0" err="1" smtClean="0"/>
              <a:t>The</a:t>
            </a:r>
            <a:r>
              <a:rPr lang="en-US" b="1" dirty="0" smtClean="0"/>
              <a:t> court did not accept the contention and observed that the company was a separate body altogether from the shareholders and the transfer was as much a conveyance, a transfer of property as the shareholders had been totally different persons.</a:t>
            </a:r>
            <a:endParaRPr lang="en-US" dirty="0"/>
          </a:p>
        </p:txBody>
      </p:sp>
    </p:spTree>
    <p:extLst>
      <p:ext uri="{BB962C8B-B14F-4D97-AF65-F5344CB8AC3E}">
        <p14:creationId xmlns:p14="http://schemas.microsoft.com/office/powerpoint/2010/main" val="921974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51491"/>
            <a:ext cx="10515600" cy="85636"/>
          </a:xfrm>
        </p:spPr>
        <p:txBody>
          <a:bodyPr>
            <a:normAutofit fontScale="90000"/>
          </a:bodyPr>
          <a:lstStyle/>
          <a:p>
            <a:pPr lvl="0"/>
            <a:r>
              <a:rPr lang="en-US" dirty="0"/>
              <a:t>Lee </a:t>
            </a:r>
            <a:r>
              <a:rPr lang="en-US" dirty="0" err="1"/>
              <a:t>vs</a:t>
            </a:r>
            <a:r>
              <a:rPr lang="en-US" dirty="0"/>
              <a:t> Lee Air Farming Limited</a:t>
            </a:r>
            <a:br>
              <a:rPr lang="en-US" dirty="0"/>
            </a:br>
            <a:endParaRPr lang="en-US" dirty="0"/>
          </a:p>
        </p:txBody>
      </p:sp>
      <p:sp>
        <p:nvSpPr>
          <p:cNvPr id="3" name="Content Placeholder 2"/>
          <p:cNvSpPr>
            <a:spLocks noGrp="1"/>
          </p:cNvSpPr>
          <p:nvPr>
            <p:ph idx="1"/>
          </p:nvPr>
        </p:nvSpPr>
        <p:spPr>
          <a:xfrm>
            <a:off x="941231" y="837127"/>
            <a:ext cx="10515600" cy="4351338"/>
          </a:xfrm>
        </p:spPr>
        <p:txBody>
          <a:bodyPr/>
          <a:lstStyle/>
          <a:p>
            <a:pPr marL="0" indent="0">
              <a:buNone/>
            </a:pPr>
            <a:r>
              <a:rPr lang="en-US" dirty="0" smtClean="0"/>
              <a:t>Lee formed a company in which out of total 3000 shares, Lee himself was holding 2999 shares. He was the managing director and also the Chief Pilot of the company ,appointed on a salary. Lee died during the course of his employment in an </a:t>
            </a:r>
            <a:r>
              <a:rPr lang="en-US" dirty="0" err="1" smtClean="0"/>
              <a:t>aircrash</a:t>
            </a:r>
            <a:r>
              <a:rPr lang="en-US" dirty="0" smtClean="0"/>
              <a:t>. His widow claimed compensation under the Workmen’s Compensation Act. It  was argued that no compensation was due as Lee and Lee Air Farming Limited was the same person. </a:t>
            </a:r>
            <a:r>
              <a:rPr lang="en-US" b="1" dirty="0" smtClean="0"/>
              <a:t>But the Privy Council held that Lee and the company were not one and the same person. They were two distinct legal entities which had contractual relationship under which Lee became an employee of the company and since he died while in the course of employment , compensation was payable to him. </a:t>
            </a:r>
            <a:endParaRPr lang="en-US" b="1" dirty="0"/>
          </a:p>
        </p:txBody>
      </p:sp>
    </p:spTree>
    <p:extLst>
      <p:ext uri="{BB962C8B-B14F-4D97-AF65-F5344CB8AC3E}">
        <p14:creationId xmlns:p14="http://schemas.microsoft.com/office/powerpoint/2010/main" val="1959826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455"/>
            <a:ext cx="10515600" cy="1325563"/>
          </a:xfrm>
        </p:spPr>
        <p:txBody>
          <a:bodyPr/>
          <a:lstStyle/>
          <a:p>
            <a:pPr lvl="0"/>
            <a:r>
              <a:rPr lang="en-US" dirty="0" err="1"/>
              <a:t>Macaura</a:t>
            </a:r>
            <a:r>
              <a:rPr lang="en-US" dirty="0"/>
              <a:t> </a:t>
            </a:r>
            <a:r>
              <a:rPr lang="en-US" dirty="0" err="1"/>
              <a:t>vs</a:t>
            </a:r>
            <a:r>
              <a:rPr lang="en-US" dirty="0"/>
              <a:t> Northern Assurance Co. </a:t>
            </a:r>
            <a:r>
              <a:rPr lang="en-US" dirty="0" err="1"/>
              <a:t>Lmt</a:t>
            </a:r>
            <a:r>
              <a:rPr lang="en-US" dirty="0"/>
              <a:t>.</a:t>
            </a:r>
          </a:p>
        </p:txBody>
      </p:sp>
      <p:sp>
        <p:nvSpPr>
          <p:cNvPr id="3" name="Content Placeholder 2"/>
          <p:cNvSpPr>
            <a:spLocks noGrp="1"/>
          </p:cNvSpPr>
          <p:nvPr>
            <p:ph idx="1"/>
          </p:nvPr>
        </p:nvSpPr>
        <p:spPr>
          <a:xfrm>
            <a:off x="838200" y="798490"/>
            <a:ext cx="10515600" cy="5378473"/>
          </a:xfrm>
        </p:spPr>
        <p:txBody>
          <a:bodyPr/>
          <a:lstStyle/>
          <a:p>
            <a:pPr marL="0" indent="0">
              <a:buNone/>
            </a:pPr>
            <a:r>
              <a:rPr lang="en-US" dirty="0" err="1" smtClean="0"/>
              <a:t>Macaura</a:t>
            </a:r>
            <a:r>
              <a:rPr lang="en-US" dirty="0" smtClean="0"/>
              <a:t> , the owner of a timber estate sold all the timber to a registered company in exchange for shares in the company. He was the holder of nearly all the shares, except one, of a timber company. He was also the major creditor of the company. The timber continued to be insured in </a:t>
            </a:r>
            <a:r>
              <a:rPr lang="en-US" dirty="0" err="1" smtClean="0"/>
              <a:t>Macaura’s</a:t>
            </a:r>
            <a:r>
              <a:rPr lang="en-US" dirty="0" smtClean="0"/>
              <a:t> name personally, rather than in the name of the company. The timber was destroyed by fire after a while. It was held that the insurance company is not liable to compensate  </a:t>
            </a:r>
            <a:r>
              <a:rPr lang="en-US" dirty="0" err="1" smtClean="0"/>
              <a:t>Macaura</a:t>
            </a:r>
            <a:r>
              <a:rPr lang="en-US" dirty="0" smtClean="0"/>
              <a:t> as he had no insurable interest in the property. The timber was the property of the company and belonged to the company only.</a:t>
            </a:r>
            <a:endParaRPr lang="en-US" dirty="0"/>
          </a:p>
        </p:txBody>
      </p:sp>
    </p:spTree>
    <p:extLst>
      <p:ext uri="{BB962C8B-B14F-4D97-AF65-F5344CB8AC3E}">
        <p14:creationId xmlns:p14="http://schemas.microsoft.com/office/powerpoint/2010/main" val="97961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3026</TotalTime>
  <Words>2933</Words>
  <Application>Microsoft Office PowerPoint</Application>
  <PresentationFormat>Widescreen</PresentationFormat>
  <Paragraphs>221</Paragraphs>
  <Slides>30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宋体</vt:lpstr>
      <vt:lpstr>Arial</vt:lpstr>
      <vt:lpstr>Arial Black</vt:lpstr>
      <vt:lpstr>Berlin Sans FB Demi</vt:lpstr>
      <vt:lpstr>Calibri</vt:lpstr>
      <vt:lpstr>Calibri Light</vt:lpstr>
      <vt:lpstr>Wingdings</vt:lpstr>
      <vt:lpstr>Office Theme</vt:lpstr>
      <vt:lpstr>Hello my dear students! Welcome to my class!</vt:lpstr>
      <vt:lpstr>COMPANY- INTRODUCTION</vt:lpstr>
      <vt:lpstr> Characteristics of Companies </vt:lpstr>
      <vt:lpstr> Disadvantages of Incorporation  </vt:lpstr>
      <vt:lpstr>Independent Corporate Existence/ Separate Legal Identity  </vt:lpstr>
      <vt:lpstr>Salomon vs Salomon &amp;Co.Lmt</vt:lpstr>
      <vt:lpstr>Abdul Haq vs Das Mal </vt:lpstr>
      <vt:lpstr>Lee vs Lee Air Farming Limited </vt:lpstr>
      <vt:lpstr>Macaura vs Northern Assurance Co. Lmt.</vt:lpstr>
      <vt:lpstr>Perpetual Succession </vt:lpstr>
      <vt:lpstr>PARTNERSHIP FIRM VS COMPANY</vt:lpstr>
      <vt:lpstr>PARTNERSHIP FIRM VS COMPANY</vt:lpstr>
      <vt:lpstr>PARTNERSHIP FIRM VS COMPANY</vt:lpstr>
      <vt:lpstr>Company vs Body Corporate</vt:lpstr>
      <vt:lpstr>∆ Lifting of Corporate Veil (Also known as exceptions to Salomon Case) </vt:lpstr>
      <vt:lpstr>Workmen of Associated Rubber Industry Ltd. Vs. Associated Rubber Industry Ltd.</vt:lpstr>
      <vt:lpstr>Re. Sir Dinshaw Maneckjee Petit</vt:lpstr>
      <vt:lpstr>Merchandise Transport Ltd Vs. British Transport Commission</vt:lpstr>
      <vt:lpstr>Daimler Co. Ltd. Vs. Continental Tyre and Rubber Co.</vt:lpstr>
      <vt:lpstr>Jones vs Lipman</vt:lpstr>
      <vt:lpstr>Gilford Motor Company vs. Horne</vt:lpstr>
      <vt:lpstr> Lifting of Corporate Veil </vt:lpstr>
      <vt:lpstr>Reverse Piercing</vt:lpstr>
      <vt:lpstr>ILLEGAL ASSOCIATIONS</vt:lpstr>
      <vt:lpstr>Consequences of illegal associations</vt:lpstr>
      <vt:lpstr>Thank you.</vt:lpstr>
      <vt:lpstr>Chapter 2- Kinds of Companies</vt:lpstr>
      <vt:lpstr>Chapter 2- Kinds of Companies</vt:lpstr>
      <vt:lpstr>Chapter 2- Kinds of Companies</vt:lpstr>
      <vt:lpstr>Chapter 2- Kinds of Companies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INTRODUCTION</dc:title>
  <dc:creator>Admin</dc:creator>
  <cp:lastModifiedBy>Admin</cp:lastModifiedBy>
  <cp:revision>106</cp:revision>
  <dcterms:created xsi:type="dcterms:W3CDTF">2020-08-08T17:42:30Z</dcterms:created>
  <dcterms:modified xsi:type="dcterms:W3CDTF">2020-08-25T18:21:31Z</dcterms:modified>
</cp:coreProperties>
</file>