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3" r:id="rId5"/>
    <p:sldId id="261" r:id="rId6"/>
    <p:sldId id="262" r:id="rId7"/>
    <p:sldId id="264" r:id="rId8"/>
    <p:sldId id="265" r:id="rId9"/>
    <p:sldId id="266" r:id="rId10"/>
    <p:sldId id="268"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186062-720F-4BB0-A7AE-88184F6089BD}" type="datetimeFigureOut">
              <a:rPr lang="en-US" smtClean="0"/>
              <a:t>9/15/2020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2A1C60-FDBE-4779-8822-448C2C8AA8AE}" type="slidenum">
              <a:rPr lang="en-US" smtClean="0"/>
              <a:t>‹#›</a:t>
            </a:fld>
            <a:endParaRPr lang="en-US"/>
          </a:p>
        </p:txBody>
      </p:sp>
    </p:spTree>
    <p:extLst>
      <p:ext uri="{BB962C8B-B14F-4D97-AF65-F5344CB8AC3E}">
        <p14:creationId xmlns:p14="http://schemas.microsoft.com/office/powerpoint/2010/main" val="1127185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186062-720F-4BB0-A7AE-88184F6089BD}" type="datetimeFigureOut">
              <a:rPr lang="en-US" smtClean="0"/>
              <a:t>9/15/2020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2A1C60-FDBE-4779-8822-448C2C8AA8AE}" type="slidenum">
              <a:rPr lang="en-US" smtClean="0"/>
              <a:t>‹#›</a:t>
            </a:fld>
            <a:endParaRPr lang="en-US"/>
          </a:p>
        </p:txBody>
      </p:sp>
    </p:spTree>
    <p:extLst>
      <p:ext uri="{BB962C8B-B14F-4D97-AF65-F5344CB8AC3E}">
        <p14:creationId xmlns:p14="http://schemas.microsoft.com/office/powerpoint/2010/main" val="1983537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186062-720F-4BB0-A7AE-88184F6089BD}" type="datetimeFigureOut">
              <a:rPr lang="en-US" smtClean="0"/>
              <a:t>9/15/2020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2A1C60-FDBE-4779-8822-448C2C8AA8AE}" type="slidenum">
              <a:rPr lang="en-US" smtClean="0"/>
              <a:t>‹#›</a:t>
            </a:fld>
            <a:endParaRPr lang="en-US"/>
          </a:p>
        </p:txBody>
      </p:sp>
    </p:spTree>
    <p:extLst>
      <p:ext uri="{BB962C8B-B14F-4D97-AF65-F5344CB8AC3E}">
        <p14:creationId xmlns:p14="http://schemas.microsoft.com/office/powerpoint/2010/main" val="2272583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186062-720F-4BB0-A7AE-88184F6089BD}" type="datetimeFigureOut">
              <a:rPr lang="en-US" smtClean="0"/>
              <a:t>9/15/2020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2A1C60-FDBE-4779-8822-448C2C8AA8AE}" type="slidenum">
              <a:rPr lang="en-US" smtClean="0"/>
              <a:t>‹#›</a:t>
            </a:fld>
            <a:endParaRPr lang="en-US"/>
          </a:p>
        </p:txBody>
      </p:sp>
    </p:spTree>
    <p:extLst>
      <p:ext uri="{BB962C8B-B14F-4D97-AF65-F5344CB8AC3E}">
        <p14:creationId xmlns:p14="http://schemas.microsoft.com/office/powerpoint/2010/main" val="985259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186062-720F-4BB0-A7AE-88184F6089BD}" type="datetimeFigureOut">
              <a:rPr lang="en-US" smtClean="0"/>
              <a:t>9/15/2020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2A1C60-FDBE-4779-8822-448C2C8AA8AE}" type="slidenum">
              <a:rPr lang="en-US" smtClean="0"/>
              <a:t>‹#›</a:t>
            </a:fld>
            <a:endParaRPr lang="en-US"/>
          </a:p>
        </p:txBody>
      </p:sp>
    </p:spTree>
    <p:extLst>
      <p:ext uri="{BB962C8B-B14F-4D97-AF65-F5344CB8AC3E}">
        <p14:creationId xmlns:p14="http://schemas.microsoft.com/office/powerpoint/2010/main" val="233467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186062-720F-4BB0-A7AE-88184F6089BD}" type="datetimeFigureOut">
              <a:rPr lang="en-US" smtClean="0"/>
              <a:t>9/15/2020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2A1C60-FDBE-4779-8822-448C2C8AA8AE}" type="slidenum">
              <a:rPr lang="en-US" smtClean="0"/>
              <a:t>‹#›</a:t>
            </a:fld>
            <a:endParaRPr lang="en-US"/>
          </a:p>
        </p:txBody>
      </p:sp>
    </p:spTree>
    <p:extLst>
      <p:ext uri="{BB962C8B-B14F-4D97-AF65-F5344CB8AC3E}">
        <p14:creationId xmlns:p14="http://schemas.microsoft.com/office/powerpoint/2010/main" val="3099222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186062-720F-4BB0-A7AE-88184F6089BD}" type="datetimeFigureOut">
              <a:rPr lang="en-US" smtClean="0"/>
              <a:t>9/15/2020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2A1C60-FDBE-4779-8822-448C2C8AA8AE}" type="slidenum">
              <a:rPr lang="en-US" smtClean="0"/>
              <a:t>‹#›</a:t>
            </a:fld>
            <a:endParaRPr lang="en-US"/>
          </a:p>
        </p:txBody>
      </p:sp>
    </p:spTree>
    <p:extLst>
      <p:ext uri="{BB962C8B-B14F-4D97-AF65-F5344CB8AC3E}">
        <p14:creationId xmlns:p14="http://schemas.microsoft.com/office/powerpoint/2010/main" val="2077327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186062-720F-4BB0-A7AE-88184F6089BD}" type="datetimeFigureOut">
              <a:rPr lang="en-US" smtClean="0"/>
              <a:t>9/15/2020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2A1C60-FDBE-4779-8822-448C2C8AA8AE}" type="slidenum">
              <a:rPr lang="en-US" smtClean="0"/>
              <a:t>‹#›</a:t>
            </a:fld>
            <a:endParaRPr lang="en-US"/>
          </a:p>
        </p:txBody>
      </p:sp>
    </p:spTree>
    <p:extLst>
      <p:ext uri="{BB962C8B-B14F-4D97-AF65-F5344CB8AC3E}">
        <p14:creationId xmlns:p14="http://schemas.microsoft.com/office/powerpoint/2010/main" val="1217106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186062-720F-4BB0-A7AE-88184F6089BD}" type="datetimeFigureOut">
              <a:rPr lang="en-US" smtClean="0"/>
              <a:t>9/15/2020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2A1C60-FDBE-4779-8822-448C2C8AA8AE}" type="slidenum">
              <a:rPr lang="en-US" smtClean="0"/>
              <a:t>‹#›</a:t>
            </a:fld>
            <a:endParaRPr lang="en-US"/>
          </a:p>
        </p:txBody>
      </p:sp>
    </p:spTree>
    <p:extLst>
      <p:ext uri="{BB962C8B-B14F-4D97-AF65-F5344CB8AC3E}">
        <p14:creationId xmlns:p14="http://schemas.microsoft.com/office/powerpoint/2010/main" val="3164515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186062-720F-4BB0-A7AE-88184F6089BD}" type="datetimeFigureOut">
              <a:rPr lang="en-US" smtClean="0"/>
              <a:t>9/15/2020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2A1C60-FDBE-4779-8822-448C2C8AA8AE}" type="slidenum">
              <a:rPr lang="en-US" smtClean="0"/>
              <a:t>‹#›</a:t>
            </a:fld>
            <a:endParaRPr lang="en-US"/>
          </a:p>
        </p:txBody>
      </p:sp>
    </p:spTree>
    <p:extLst>
      <p:ext uri="{BB962C8B-B14F-4D97-AF65-F5344CB8AC3E}">
        <p14:creationId xmlns:p14="http://schemas.microsoft.com/office/powerpoint/2010/main" val="2061803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186062-720F-4BB0-A7AE-88184F6089BD}" type="datetimeFigureOut">
              <a:rPr lang="en-US" smtClean="0"/>
              <a:t>9/15/2020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2A1C60-FDBE-4779-8822-448C2C8AA8AE}" type="slidenum">
              <a:rPr lang="en-US" smtClean="0"/>
              <a:t>‹#›</a:t>
            </a:fld>
            <a:endParaRPr lang="en-US"/>
          </a:p>
        </p:txBody>
      </p:sp>
    </p:spTree>
    <p:extLst>
      <p:ext uri="{BB962C8B-B14F-4D97-AF65-F5344CB8AC3E}">
        <p14:creationId xmlns:p14="http://schemas.microsoft.com/office/powerpoint/2010/main" val="2702421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186062-720F-4BB0-A7AE-88184F6089BD}" type="datetimeFigureOut">
              <a:rPr lang="en-US" smtClean="0"/>
              <a:t>9/15/2020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2A1C60-FDBE-4779-8822-448C2C8AA8AE}" type="slidenum">
              <a:rPr lang="en-US" smtClean="0"/>
              <a:t>‹#›</a:t>
            </a:fld>
            <a:endParaRPr lang="en-US"/>
          </a:p>
        </p:txBody>
      </p:sp>
    </p:spTree>
    <p:extLst>
      <p:ext uri="{BB962C8B-B14F-4D97-AF65-F5344CB8AC3E}">
        <p14:creationId xmlns:p14="http://schemas.microsoft.com/office/powerpoint/2010/main" val="3663710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9184"/>
            <a:ext cx="12192000" cy="914400"/>
          </a:xfrm>
        </p:spPr>
        <p:txBody>
          <a:bodyPr/>
          <a:lstStyle/>
          <a:p>
            <a:r>
              <a:rPr lang="en-US" dirty="0" smtClean="0"/>
              <a:t>ARTICLES OF ASSOCIATION (</a:t>
            </a:r>
            <a:r>
              <a:rPr lang="en-US" dirty="0"/>
              <a:t>Sec.5)</a:t>
            </a:r>
          </a:p>
        </p:txBody>
      </p:sp>
      <p:sp>
        <p:nvSpPr>
          <p:cNvPr id="3" name="Subtitle 2"/>
          <p:cNvSpPr>
            <a:spLocks noGrp="1"/>
          </p:cNvSpPr>
          <p:nvPr>
            <p:ph type="subTitle" idx="1"/>
          </p:nvPr>
        </p:nvSpPr>
        <p:spPr>
          <a:xfrm>
            <a:off x="0" y="1105469"/>
            <a:ext cx="12192000" cy="5752531"/>
          </a:xfrm>
        </p:spPr>
        <p:txBody>
          <a:bodyPr/>
          <a:lstStyle/>
          <a:p>
            <a:pPr algn="l"/>
            <a:r>
              <a:rPr lang="en-US" dirty="0" smtClean="0"/>
              <a:t>DEFINITION -As </a:t>
            </a:r>
            <a:r>
              <a:rPr lang="en-US" dirty="0"/>
              <a:t>per </a:t>
            </a:r>
            <a:r>
              <a:rPr lang="en-US" dirty="0" smtClean="0"/>
              <a:t>Sec.2(5</a:t>
            </a:r>
            <a:r>
              <a:rPr lang="en-US" dirty="0"/>
              <a:t>) of the Companies Act ,2013, "Articles means  articles of association of the company  as originally framed or as altered from time to time in </a:t>
            </a:r>
            <a:r>
              <a:rPr lang="en-US" dirty="0" smtClean="0"/>
              <a:t>pursuance </a:t>
            </a:r>
            <a:r>
              <a:rPr lang="en-US" dirty="0"/>
              <a:t>of any previous company law or of this Act</a:t>
            </a:r>
            <a:r>
              <a:rPr lang="en-US" dirty="0" smtClean="0"/>
              <a:t>".</a:t>
            </a:r>
          </a:p>
          <a:p>
            <a:pPr algn="l"/>
            <a:r>
              <a:rPr lang="en-US" dirty="0" smtClean="0"/>
              <a:t> MEANING-The </a:t>
            </a:r>
            <a:r>
              <a:rPr lang="en-US" dirty="0"/>
              <a:t>AOA of a company contains rules, regulations and bye-laws for the internal management of its  business and for the attainment of its objectives as given in its MOA. While a MOA defines the powers of the company and are meant for the benefit of the creditors, outside public as well as the shareholders, the AOA define the powers of the officers of the company , lays down procedures to be followed for general management and are for the benefit of the shareholders</a:t>
            </a:r>
            <a:r>
              <a:rPr lang="en-US" dirty="0" smtClean="0"/>
              <a:t>.</a:t>
            </a:r>
          </a:p>
          <a:p>
            <a:pPr algn="l"/>
            <a:r>
              <a:rPr lang="en-US" dirty="0" smtClean="0"/>
              <a:t> </a:t>
            </a:r>
            <a:r>
              <a:rPr lang="en-US" dirty="0"/>
              <a:t>AOA of a company  are like the Partnership Deed in a partnership. Articles establish a contract between the company and the members and between the members inter-se.</a:t>
            </a:r>
          </a:p>
          <a:p>
            <a:pPr algn="l"/>
            <a:endParaRPr lang="en-US" dirty="0"/>
          </a:p>
        </p:txBody>
      </p:sp>
    </p:spTree>
    <p:extLst>
      <p:ext uri="{BB962C8B-B14F-4D97-AF65-F5344CB8AC3E}">
        <p14:creationId xmlns:p14="http://schemas.microsoft.com/office/powerpoint/2010/main" val="27020244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9828"/>
            <a:ext cx="12192000" cy="379827"/>
          </a:xfrm>
        </p:spPr>
        <p:txBody>
          <a:bodyPr>
            <a:normAutofit fontScale="90000"/>
          </a:bodyPr>
          <a:lstStyle/>
          <a:p>
            <a:r>
              <a:rPr lang="en-US" dirty="0" smtClean="0"/>
              <a:t>Exceptions to Doctrine </a:t>
            </a:r>
            <a:r>
              <a:rPr lang="en-US" dirty="0"/>
              <a:t>of Indoor management</a:t>
            </a:r>
            <a:br>
              <a:rPr lang="en-US" dirty="0"/>
            </a:br>
            <a:endParaRPr lang="en-US" dirty="0"/>
          </a:p>
        </p:txBody>
      </p:sp>
      <p:sp>
        <p:nvSpPr>
          <p:cNvPr id="3" name="Content Placeholder 2"/>
          <p:cNvSpPr>
            <a:spLocks noGrp="1"/>
          </p:cNvSpPr>
          <p:nvPr>
            <p:ph idx="1"/>
          </p:nvPr>
        </p:nvSpPr>
        <p:spPr>
          <a:xfrm>
            <a:off x="1" y="1336430"/>
            <a:ext cx="12192000" cy="5521569"/>
          </a:xfrm>
        </p:spPr>
        <p:txBody>
          <a:bodyPr>
            <a:normAutofit fontScale="77500" lnSpcReduction="20000"/>
          </a:bodyPr>
          <a:lstStyle/>
          <a:p>
            <a:pPr marL="514350" indent="-514350">
              <a:buFont typeface="+mj-lt"/>
              <a:buAutoNum type="arabicPeriod"/>
            </a:pPr>
            <a:r>
              <a:rPr lang="en-US" b="1" dirty="0" smtClean="0"/>
              <a:t>Knowledge </a:t>
            </a:r>
            <a:r>
              <a:rPr lang="en-US" b="1" dirty="0"/>
              <a:t>of </a:t>
            </a:r>
            <a:r>
              <a:rPr lang="en-US" b="1" dirty="0" smtClean="0"/>
              <a:t>irregularity.</a:t>
            </a:r>
            <a:r>
              <a:rPr lang="en-US" dirty="0" smtClean="0"/>
              <a:t> </a:t>
            </a:r>
            <a:r>
              <a:rPr lang="en-US" dirty="0"/>
              <a:t>A</a:t>
            </a:r>
            <a:r>
              <a:rPr lang="en-US" dirty="0" smtClean="0"/>
              <a:t> person having actual / constructive notice of internal </a:t>
            </a:r>
            <a:r>
              <a:rPr lang="en-US" dirty="0" err="1" smtClean="0"/>
              <a:t>irregularity,cannot</a:t>
            </a:r>
            <a:r>
              <a:rPr lang="en-US" dirty="0" smtClean="0"/>
              <a:t> claim protection under this rule. </a:t>
            </a:r>
            <a:r>
              <a:rPr lang="en-US" b="1" dirty="0" smtClean="0"/>
              <a:t>Case- </a:t>
            </a:r>
            <a:r>
              <a:rPr lang="en-US" b="1" i="1" dirty="0"/>
              <a:t>Howard </a:t>
            </a:r>
            <a:r>
              <a:rPr lang="en-US" b="1" i="1" dirty="0" err="1"/>
              <a:t>vs.Patent</a:t>
            </a:r>
            <a:r>
              <a:rPr lang="en-US" b="1" i="1" dirty="0"/>
              <a:t> Ivory </a:t>
            </a:r>
            <a:r>
              <a:rPr lang="en-US" b="1" i="1" dirty="0" smtClean="0"/>
              <a:t>Co -</a:t>
            </a:r>
            <a:r>
              <a:rPr lang="en-US" i="1" dirty="0" smtClean="0">
                <a:solidFill>
                  <a:srgbClr val="FF0000"/>
                </a:solidFill>
              </a:rPr>
              <a:t>The directors of this company ,under the AOA, had authority to borrow more than </a:t>
            </a:r>
            <a:r>
              <a:rPr lang="en-US" sz="2600" i="1" dirty="0" smtClean="0">
                <a:solidFill>
                  <a:srgbClr val="FF0000"/>
                </a:solidFill>
                <a:latin typeface="Calibri" panose="020F0502020204030204" pitchFamily="34" charset="0"/>
                <a:cs typeface="DaunPenh" panose="01010101010101010101" pitchFamily="2" charset="0"/>
              </a:rPr>
              <a:t>£1000</a:t>
            </a:r>
            <a:r>
              <a:rPr lang="en-US" i="1" dirty="0" smtClean="0">
                <a:solidFill>
                  <a:srgbClr val="FF0000"/>
                </a:solidFill>
                <a:latin typeface="Calibri" panose="020F0502020204030204" pitchFamily="34" charset="0"/>
                <a:cs typeface="DaunPenh" panose="01010101010101010101" pitchFamily="2" charset="0"/>
              </a:rPr>
              <a:t> only when authorized by a resolution of the company passed in the general meeting. Without any such resolution being passed, they borrowed £ 3500 </a:t>
            </a:r>
            <a:r>
              <a:rPr lang="en-US" i="1" dirty="0" smtClean="0">
                <a:solidFill>
                  <a:srgbClr val="FF0000"/>
                </a:solidFill>
                <a:cs typeface="DaunPenh" panose="01010101010101010101" pitchFamily="2" charset="0"/>
              </a:rPr>
              <a:t>from one of the directors by way of debentures. The company later refused to pay the amount. It was held that as he knew about the internal irregularity, his debentures were valid </a:t>
            </a:r>
            <a:r>
              <a:rPr lang="en-US" i="1" dirty="0" err="1" smtClean="0">
                <a:solidFill>
                  <a:srgbClr val="FF0000"/>
                </a:solidFill>
                <a:cs typeface="DaunPenh" panose="01010101010101010101" pitchFamily="2" charset="0"/>
              </a:rPr>
              <a:t>upto</a:t>
            </a:r>
            <a:r>
              <a:rPr lang="en-US" i="1" dirty="0" smtClean="0">
                <a:solidFill>
                  <a:srgbClr val="FF0000"/>
                </a:solidFill>
              </a:rPr>
              <a:t> </a:t>
            </a:r>
            <a:r>
              <a:rPr lang="en-US" i="1" dirty="0" smtClean="0">
                <a:solidFill>
                  <a:srgbClr val="FF0000"/>
                </a:solidFill>
                <a:cs typeface="DaunPenh" panose="01010101010101010101" pitchFamily="2" charset="0"/>
              </a:rPr>
              <a:t>£1000 only.</a:t>
            </a:r>
            <a:endParaRPr lang="en-US" b="1" i="1" dirty="0" smtClean="0">
              <a:solidFill>
                <a:srgbClr val="FF0000"/>
              </a:solidFill>
            </a:endParaRPr>
          </a:p>
          <a:p>
            <a:pPr marL="514350" indent="-514350">
              <a:buFont typeface="+mj-lt"/>
              <a:buAutoNum type="arabicPeriod"/>
            </a:pPr>
            <a:r>
              <a:rPr lang="en-US" b="1" dirty="0" smtClean="0"/>
              <a:t> </a:t>
            </a:r>
            <a:r>
              <a:rPr lang="en-US" b="1" dirty="0"/>
              <a:t>Negligence of outsiders</a:t>
            </a:r>
            <a:r>
              <a:rPr lang="en-US" b="1" dirty="0" smtClean="0"/>
              <a:t>. Case-</a:t>
            </a:r>
            <a:r>
              <a:rPr lang="en-US" b="1" i="1" dirty="0" err="1" smtClean="0"/>
              <a:t>Anand</a:t>
            </a:r>
            <a:r>
              <a:rPr lang="en-US" b="1" i="1" dirty="0" smtClean="0"/>
              <a:t> </a:t>
            </a:r>
            <a:r>
              <a:rPr lang="en-US" b="1" i="1" dirty="0" err="1"/>
              <a:t>Bihari</a:t>
            </a:r>
            <a:r>
              <a:rPr lang="en-US" b="1" i="1" dirty="0"/>
              <a:t> </a:t>
            </a:r>
            <a:r>
              <a:rPr lang="en-US" b="1" i="1" dirty="0" err="1"/>
              <a:t>Lal</a:t>
            </a:r>
            <a:r>
              <a:rPr lang="en-US" b="1" i="1" dirty="0"/>
              <a:t> </a:t>
            </a:r>
            <a:r>
              <a:rPr lang="en-US" b="1" i="1" dirty="0" err="1"/>
              <a:t>vs.Dinshaw</a:t>
            </a:r>
            <a:r>
              <a:rPr lang="en-US" b="1" i="1" dirty="0"/>
              <a:t>&amp; </a:t>
            </a:r>
            <a:r>
              <a:rPr lang="en-US" b="1" i="1" dirty="0" smtClean="0"/>
              <a:t>Co. </a:t>
            </a:r>
            <a:r>
              <a:rPr lang="en-US" i="1" dirty="0" smtClean="0">
                <a:solidFill>
                  <a:srgbClr val="FF0000"/>
                </a:solidFill>
              </a:rPr>
              <a:t>Here  the plaintiff accepted a transfer of company’s property from its accountant. The company did not enforce the contract and when he brought an action against the company , the transfer was held to be void. It was held that since the plaintiff did not even bother to see if the accountant had the power of attorney for executing such a transaction, it shows his </a:t>
            </a:r>
            <a:r>
              <a:rPr lang="en-US" i="1" dirty="0" err="1" smtClean="0">
                <a:solidFill>
                  <a:srgbClr val="FF0000"/>
                </a:solidFill>
              </a:rPr>
              <a:t>negligience</a:t>
            </a:r>
            <a:r>
              <a:rPr lang="en-US" i="1" dirty="0" smtClean="0">
                <a:solidFill>
                  <a:srgbClr val="FF0000"/>
                </a:solidFill>
              </a:rPr>
              <a:t> and so he cannot be given protection</a:t>
            </a:r>
            <a:r>
              <a:rPr lang="en-US" b="1" i="1" dirty="0"/>
              <a:t> </a:t>
            </a:r>
            <a:r>
              <a:rPr lang="en-US" i="1" dirty="0" smtClean="0">
                <a:solidFill>
                  <a:srgbClr val="FF0000"/>
                </a:solidFill>
              </a:rPr>
              <a:t>under this rule.</a:t>
            </a:r>
            <a:endParaRPr lang="en-US" b="1" dirty="0"/>
          </a:p>
          <a:p>
            <a:pPr marL="514350" indent="-514350">
              <a:buFont typeface="+mj-lt"/>
              <a:buAutoNum type="arabicPeriod"/>
            </a:pPr>
            <a:r>
              <a:rPr lang="en-US" b="1" dirty="0" smtClean="0"/>
              <a:t> </a:t>
            </a:r>
            <a:r>
              <a:rPr lang="en-US" b="1" dirty="0" err="1"/>
              <a:t>Forgery.Case</a:t>
            </a:r>
            <a:r>
              <a:rPr lang="en-US" b="1" dirty="0"/>
              <a:t>-</a:t>
            </a:r>
            <a:r>
              <a:rPr lang="en-US" b="1" i="1" dirty="0"/>
              <a:t>Ruben </a:t>
            </a:r>
            <a:r>
              <a:rPr lang="en-US" b="1" i="1" dirty="0" err="1"/>
              <a:t>vs.Great</a:t>
            </a:r>
            <a:r>
              <a:rPr lang="en-US" b="1" i="1" dirty="0"/>
              <a:t> </a:t>
            </a:r>
            <a:r>
              <a:rPr lang="en-US" b="1" i="1" dirty="0" err="1"/>
              <a:t>Fingall</a:t>
            </a:r>
            <a:r>
              <a:rPr lang="en-US" b="1" i="1" dirty="0"/>
              <a:t> </a:t>
            </a:r>
            <a:r>
              <a:rPr lang="en-US" b="1" i="1" dirty="0" smtClean="0"/>
              <a:t>Ltd. </a:t>
            </a:r>
            <a:r>
              <a:rPr lang="en-US" sz="3100" i="1" dirty="0" smtClean="0">
                <a:solidFill>
                  <a:srgbClr val="FF0000"/>
                </a:solidFill>
              </a:rPr>
              <a:t>Here the Secretary of a company forged signatures of two of the directors, required under the articles, on a share certificate and issued it to the plaintiff. The company refused to accept him as a shareholder. When the plaintiff pleaded that whether the signatures were genuine or not was part of internal management and the company should regard him as shareholder, it was held that the certificate was a nullity and he could not take advantage of Doctrine of Indoor Management. </a:t>
            </a:r>
            <a:r>
              <a:rPr lang="en-US" sz="3100" i="1" dirty="0">
                <a:solidFill>
                  <a:srgbClr val="FF0000"/>
                </a:solidFill>
              </a:rPr>
              <a:t>T</a:t>
            </a:r>
            <a:r>
              <a:rPr lang="en-US" sz="3100" i="1" dirty="0" smtClean="0">
                <a:solidFill>
                  <a:srgbClr val="FF0000"/>
                </a:solidFill>
              </a:rPr>
              <a:t>his doctrine only applies to irregularities  which otherwise might affect a genuine transaction and not to a forgery which is void </a:t>
            </a:r>
            <a:r>
              <a:rPr lang="en-US" sz="3100" i="1" dirty="0" err="1" smtClean="0">
                <a:solidFill>
                  <a:srgbClr val="FF0000"/>
                </a:solidFill>
              </a:rPr>
              <a:t>ab</a:t>
            </a:r>
            <a:r>
              <a:rPr lang="en-US" sz="3100" i="1" dirty="0" smtClean="0">
                <a:solidFill>
                  <a:srgbClr val="FF0000"/>
                </a:solidFill>
              </a:rPr>
              <a:t>-initio. </a:t>
            </a:r>
            <a:endParaRPr lang="en-US" sz="3100" dirty="0">
              <a:solidFill>
                <a:srgbClr val="FF0000"/>
              </a:solidFill>
            </a:endParaRPr>
          </a:p>
          <a:p>
            <a:pPr marL="0" indent="0">
              <a:buNone/>
            </a:pPr>
            <a:endParaRPr lang="en-US" dirty="0"/>
          </a:p>
        </p:txBody>
      </p:sp>
    </p:spTree>
    <p:extLst>
      <p:ext uri="{BB962C8B-B14F-4D97-AF65-F5344CB8AC3E}">
        <p14:creationId xmlns:p14="http://schemas.microsoft.com/office/powerpoint/2010/main" val="3153769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25414"/>
          </a:xfrm>
        </p:spPr>
        <p:txBody>
          <a:bodyPr>
            <a:normAutofit fontScale="90000"/>
          </a:bodyPr>
          <a:lstStyle/>
          <a:p>
            <a:r>
              <a:rPr lang="en-US" dirty="0"/>
              <a:t>Distinction between MOA and </a:t>
            </a:r>
            <a:r>
              <a:rPr lang="en-US" dirty="0" smtClean="0"/>
              <a:t>AOA</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17558035"/>
              </p:ext>
            </p:extLst>
          </p:nvPr>
        </p:nvGraphicFramePr>
        <p:xfrm>
          <a:off x="0" y="576775"/>
          <a:ext cx="12192000" cy="6978784"/>
        </p:xfrm>
        <a:graphic>
          <a:graphicData uri="http://schemas.openxmlformats.org/drawingml/2006/table">
            <a:tbl>
              <a:tblPr firstRow="1" bandRow="1">
                <a:tableStyleId>{5C22544A-7EE6-4342-B048-85BDC9FD1C3A}</a:tableStyleId>
              </a:tblPr>
              <a:tblGrid>
                <a:gridCol w="6096000"/>
                <a:gridCol w="6096000"/>
              </a:tblGrid>
              <a:tr h="408214">
                <a:tc>
                  <a:txBody>
                    <a:bodyPr/>
                    <a:lstStyle/>
                    <a:p>
                      <a:r>
                        <a:rPr lang="en-US" dirty="0" smtClean="0"/>
                        <a:t>MEMORANDUM OF ASSOCIATION</a:t>
                      </a:r>
                      <a:endParaRPr lang="en-US" dirty="0"/>
                    </a:p>
                  </a:txBody>
                  <a:tcPr/>
                </a:tc>
                <a:tc>
                  <a:txBody>
                    <a:bodyPr/>
                    <a:lstStyle/>
                    <a:p>
                      <a:r>
                        <a:rPr lang="en-US" dirty="0" smtClean="0"/>
                        <a:t>ARTICLES OF ASSOCIATION</a:t>
                      </a:r>
                      <a:endParaRPr lang="en-US" dirty="0"/>
                    </a:p>
                  </a:txBody>
                  <a:tcPr/>
                </a:tc>
              </a:tr>
              <a:tr h="704589">
                <a:tc>
                  <a:txBody>
                    <a:bodyPr/>
                    <a:lstStyle/>
                    <a:p>
                      <a:r>
                        <a:rPr lang="en-US" dirty="0" smtClean="0"/>
                        <a:t>Defined in section 2(56)</a:t>
                      </a:r>
                      <a:r>
                        <a:rPr lang="en-US" baseline="0" dirty="0" smtClean="0"/>
                        <a:t> of the Companies Act and covered in Section 4 of the Act.</a:t>
                      </a:r>
                      <a:endParaRPr lang="en-US" dirty="0"/>
                    </a:p>
                  </a:txBody>
                  <a:tcPr/>
                </a:tc>
                <a:tc>
                  <a:txBody>
                    <a:bodyPr/>
                    <a:lstStyle/>
                    <a:p>
                      <a:r>
                        <a:rPr lang="en-US" dirty="0" smtClean="0"/>
                        <a:t>Defined in section 2(5</a:t>
                      </a:r>
                      <a:r>
                        <a:rPr lang="en-US" smtClean="0"/>
                        <a:t>)</a:t>
                      </a:r>
                      <a:r>
                        <a:rPr lang="en-US" baseline="0" smtClean="0"/>
                        <a:t> of the Companies Act and covered in Section 5 of the Act.</a:t>
                      </a:r>
                      <a:endParaRPr lang="en-US" dirty="0"/>
                    </a:p>
                  </a:txBody>
                  <a:tcPr/>
                </a:tc>
              </a:tr>
              <a:tr h="704589">
                <a:tc>
                  <a:txBody>
                    <a:bodyPr/>
                    <a:lstStyle/>
                    <a:p>
                      <a:r>
                        <a:rPr lang="en-US" dirty="0" smtClean="0"/>
                        <a:t>MOA contains basic information about the</a:t>
                      </a:r>
                      <a:r>
                        <a:rPr lang="en-US" baseline="0" dirty="0" smtClean="0"/>
                        <a:t> company ,defines its objects  and lays down the permitted range of its activities.</a:t>
                      </a:r>
                      <a:endParaRPr lang="en-US" dirty="0"/>
                    </a:p>
                  </a:txBody>
                  <a:tcPr/>
                </a:tc>
                <a:tc>
                  <a:txBody>
                    <a:bodyPr/>
                    <a:lstStyle/>
                    <a:p>
                      <a:r>
                        <a:rPr lang="en-US" dirty="0" smtClean="0"/>
                        <a:t>AOA</a:t>
                      </a:r>
                      <a:r>
                        <a:rPr lang="en-US" baseline="0" dirty="0" smtClean="0"/>
                        <a:t> contain rules for attainment of objects as given in MOA and for management of internal affairs. </a:t>
                      </a:r>
                      <a:endParaRPr lang="en-US" dirty="0"/>
                    </a:p>
                  </a:txBody>
                  <a:tcPr/>
                </a:tc>
              </a:tr>
              <a:tr h="408214">
                <a:tc>
                  <a:txBody>
                    <a:bodyPr/>
                    <a:lstStyle/>
                    <a:p>
                      <a:r>
                        <a:rPr lang="en-US" baseline="0" dirty="0" smtClean="0"/>
                        <a:t>MOA is the  charter/ constitution/principal document of the co.</a:t>
                      </a:r>
                      <a:endParaRPr lang="en-US" dirty="0"/>
                    </a:p>
                  </a:txBody>
                  <a:tcPr/>
                </a:tc>
                <a:tc>
                  <a:txBody>
                    <a:bodyPr/>
                    <a:lstStyle/>
                    <a:p>
                      <a:r>
                        <a:rPr lang="en-US" dirty="0" smtClean="0"/>
                        <a:t>AOA</a:t>
                      </a:r>
                      <a:r>
                        <a:rPr lang="en-US" baseline="0" dirty="0" smtClean="0"/>
                        <a:t> are bylaws/internal regulations for co.’s management</a:t>
                      </a:r>
                      <a:endParaRPr lang="en-US" dirty="0"/>
                    </a:p>
                  </a:txBody>
                  <a:tcPr/>
                </a:tc>
              </a:tr>
              <a:tr h="408214">
                <a:tc>
                  <a:txBody>
                    <a:bodyPr/>
                    <a:lstStyle/>
                    <a:p>
                      <a:r>
                        <a:rPr lang="en-US" dirty="0" smtClean="0"/>
                        <a:t>MOA is subordinate to</a:t>
                      </a:r>
                      <a:r>
                        <a:rPr lang="en-US" baseline="0" dirty="0" smtClean="0"/>
                        <a:t> the Companies Act</a:t>
                      </a:r>
                      <a:endParaRPr lang="en-US" dirty="0"/>
                    </a:p>
                  </a:txBody>
                  <a:tcPr/>
                </a:tc>
                <a:tc>
                  <a:txBody>
                    <a:bodyPr/>
                    <a:lstStyle/>
                    <a:p>
                      <a:r>
                        <a:rPr lang="en-US" dirty="0" smtClean="0"/>
                        <a:t>AOA are subordinate to both Companies Act and MOA .</a:t>
                      </a:r>
                      <a:endParaRPr lang="en-US" dirty="0"/>
                    </a:p>
                  </a:txBody>
                  <a:tcPr/>
                </a:tc>
              </a:tr>
              <a:tr h="704589">
                <a:tc>
                  <a:txBody>
                    <a:bodyPr/>
                    <a:lstStyle/>
                    <a:p>
                      <a:r>
                        <a:rPr lang="en-US" dirty="0" smtClean="0"/>
                        <a:t>Every company must compulsorily</a:t>
                      </a:r>
                      <a:r>
                        <a:rPr lang="en-US" baseline="0" dirty="0" smtClean="0"/>
                        <a:t> file its MOA with the ROC at the time of incorporation.</a:t>
                      </a:r>
                      <a:endParaRPr lang="en-US" dirty="0"/>
                    </a:p>
                  </a:txBody>
                  <a:tcPr/>
                </a:tc>
                <a:tc>
                  <a:txBody>
                    <a:bodyPr/>
                    <a:lstStyle/>
                    <a:p>
                      <a:r>
                        <a:rPr lang="en-US" dirty="0" smtClean="0"/>
                        <a:t>Public</a:t>
                      </a:r>
                      <a:r>
                        <a:rPr lang="en-US" baseline="0" dirty="0" smtClean="0"/>
                        <a:t> company limited by shares need not file AOA at the time of incorporation if it adopts ‘Table F’ of Schedule I of Co. Act.</a:t>
                      </a:r>
                      <a:endParaRPr lang="en-US" dirty="0"/>
                    </a:p>
                  </a:txBody>
                  <a:tcPr/>
                </a:tc>
              </a:tr>
              <a:tr h="408214">
                <a:tc>
                  <a:txBody>
                    <a:bodyPr/>
                    <a:lstStyle/>
                    <a:p>
                      <a:r>
                        <a:rPr lang="en-US" dirty="0" smtClean="0"/>
                        <a:t>MOA defines the relationship of the co.</a:t>
                      </a:r>
                      <a:r>
                        <a:rPr lang="en-US" baseline="0" dirty="0" smtClean="0"/>
                        <a:t> </a:t>
                      </a:r>
                      <a:r>
                        <a:rPr lang="en-US" dirty="0" smtClean="0"/>
                        <a:t> with outside world</a:t>
                      </a:r>
                      <a:endParaRPr lang="en-US" dirty="0"/>
                    </a:p>
                  </a:txBody>
                  <a:tcPr/>
                </a:tc>
                <a:tc>
                  <a:txBody>
                    <a:bodyPr/>
                    <a:lstStyle/>
                    <a:p>
                      <a:r>
                        <a:rPr lang="en-US" dirty="0" smtClean="0"/>
                        <a:t>AOA define</a:t>
                      </a:r>
                      <a:r>
                        <a:rPr lang="en-US" baseline="0" dirty="0" smtClean="0"/>
                        <a:t> the relationship between the co. and its members</a:t>
                      </a:r>
                      <a:endParaRPr lang="en-US" dirty="0"/>
                    </a:p>
                  </a:txBody>
                  <a:tcPr/>
                </a:tc>
              </a:tr>
              <a:tr h="704589">
                <a:tc>
                  <a:txBody>
                    <a:bodyPr/>
                    <a:lstStyle/>
                    <a:p>
                      <a:r>
                        <a:rPr lang="en-US" dirty="0" smtClean="0"/>
                        <a:t> Table A,B,C,D,</a:t>
                      </a:r>
                      <a:r>
                        <a:rPr lang="en-US" baseline="0" dirty="0" smtClean="0"/>
                        <a:t> and E of Schedule I of Companies Act are model  MOA as may be applicable to  different types of companies. </a:t>
                      </a:r>
                      <a:endParaRPr lang="en-US" dirty="0"/>
                    </a:p>
                  </a:txBody>
                  <a:tcPr/>
                </a:tc>
                <a:tc>
                  <a:txBody>
                    <a:bodyPr/>
                    <a:lstStyle/>
                    <a:p>
                      <a:r>
                        <a:rPr lang="en-US" dirty="0" smtClean="0"/>
                        <a:t>Table</a:t>
                      </a:r>
                      <a:r>
                        <a:rPr lang="en-US" baseline="0" dirty="0" smtClean="0"/>
                        <a:t> F, G, H, I and J of Schedule I of Companies act are model  AOA as may be applicable to different types of companies</a:t>
                      </a:r>
                      <a:endParaRPr lang="en-US" dirty="0"/>
                    </a:p>
                  </a:txBody>
                  <a:tcPr/>
                </a:tc>
              </a:tr>
              <a:tr h="408214">
                <a:tc>
                  <a:txBody>
                    <a:bodyPr/>
                    <a:lstStyle/>
                    <a:p>
                      <a:r>
                        <a:rPr lang="en-US" dirty="0" smtClean="0"/>
                        <a:t>There is no provision of ENTRENCHMENT CLAUSE in a MOA</a:t>
                      </a:r>
                      <a:endParaRPr lang="en-US" dirty="0"/>
                    </a:p>
                  </a:txBody>
                  <a:tcPr/>
                </a:tc>
                <a:tc>
                  <a:txBody>
                    <a:bodyPr/>
                    <a:lstStyle/>
                    <a:p>
                      <a:r>
                        <a:rPr lang="en-US" dirty="0" smtClean="0"/>
                        <a:t>The AOA of a company may contain ENTRENCHMENT</a:t>
                      </a:r>
                      <a:r>
                        <a:rPr lang="en-US" baseline="0" dirty="0" smtClean="0"/>
                        <a:t> CLAUSE</a:t>
                      </a:r>
                      <a:endParaRPr lang="en-US" dirty="0"/>
                    </a:p>
                  </a:txBody>
                  <a:tcPr/>
                </a:tc>
              </a:tr>
              <a:tr h="704589">
                <a:tc>
                  <a:txBody>
                    <a:bodyPr/>
                    <a:lstStyle/>
                    <a:p>
                      <a:r>
                        <a:rPr lang="en-US" dirty="0" smtClean="0"/>
                        <a:t>Alteration of </a:t>
                      </a:r>
                      <a:r>
                        <a:rPr lang="en-US" baseline="0" dirty="0" smtClean="0"/>
                        <a:t> MOA is complicated and at times requires not just passing of SR but also approvals from RD/ CG/NCLT/ creditors .</a:t>
                      </a:r>
                      <a:endParaRPr lang="en-US" dirty="0"/>
                    </a:p>
                  </a:txBody>
                  <a:tcPr/>
                </a:tc>
                <a:tc>
                  <a:txBody>
                    <a:bodyPr/>
                    <a:lstStyle/>
                    <a:p>
                      <a:r>
                        <a:rPr lang="en-US" dirty="0" smtClean="0"/>
                        <a:t>AOA can be easily altered by just passing a SR  (Special resolution)</a:t>
                      </a:r>
                      <a:endParaRPr lang="en-US" dirty="0"/>
                    </a:p>
                  </a:txBody>
                  <a:tcPr/>
                </a:tc>
              </a:tr>
              <a:tr h="1006555">
                <a:tc>
                  <a:txBody>
                    <a:bodyPr/>
                    <a:lstStyle/>
                    <a:p>
                      <a:r>
                        <a:rPr lang="en-US" dirty="0" smtClean="0"/>
                        <a:t>Acts done by a company </a:t>
                      </a:r>
                      <a:r>
                        <a:rPr lang="en-US" dirty="0" err="1" smtClean="0"/>
                        <a:t>ultravires</a:t>
                      </a:r>
                      <a:r>
                        <a:rPr lang="en-US" dirty="0" smtClean="0"/>
                        <a:t> the MOA are void and cannot be ratified by the shareholders.</a:t>
                      </a:r>
                      <a:endParaRPr lang="en-US" dirty="0"/>
                    </a:p>
                  </a:txBody>
                  <a:tcPr/>
                </a:tc>
                <a:tc>
                  <a:txBody>
                    <a:bodyPr/>
                    <a:lstStyle/>
                    <a:p>
                      <a:r>
                        <a:rPr lang="en-US" dirty="0" smtClean="0"/>
                        <a:t>Acts done by the company </a:t>
                      </a:r>
                      <a:r>
                        <a:rPr lang="en-US" dirty="0" err="1" smtClean="0"/>
                        <a:t>ultravires</a:t>
                      </a:r>
                      <a:r>
                        <a:rPr lang="en-US" dirty="0" smtClean="0"/>
                        <a:t> the AOA but</a:t>
                      </a:r>
                      <a:r>
                        <a:rPr lang="en-US" baseline="0" dirty="0" smtClean="0"/>
                        <a:t> </a:t>
                      </a:r>
                      <a:r>
                        <a:rPr lang="en-US" baseline="0" dirty="0" err="1" smtClean="0"/>
                        <a:t>intravires</a:t>
                      </a:r>
                      <a:r>
                        <a:rPr lang="en-US" baseline="0" dirty="0" smtClean="0"/>
                        <a:t> the MOA are simply irregular and  not void and can be ratified subsequently by the shareholders.</a:t>
                      </a:r>
                      <a:endParaRPr lang="en-US" dirty="0"/>
                    </a:p>
                  </a:txBody>
                  <a:tcPr/>
                </a:tc>
              </a:tr>
              <a:tr h="408214">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18538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2192000" cy="914400"/>
          </a:xfrm>
        </p:spPr>
        <p:txBody>
          <a:bodyPr/>
          <a:lstStyle/>
          <a:p>
            <a:r>
              <a:rPr lang="en-US" dirty="0" smtClean="0"/>
              <a:t>ARTICLES OF ASSOCIATION</a:t>
            </a:r>
            <a:endParaRPr lang="en-US" dirty="0"/>
          </a:p>
        </p:txBody>
      </p:sp>
      <p:sp>
        <p:nvSpPr>
          <p:cNvPr id="3" name="Subtitle 2"/>
          <p:cNvSpPr>
            <a:spLocks noGrp="1"/>
          </p:cNvSpPr>
          <p:nvPr>
            <p:ph type="subTitle" idx="1"/>
          </p:nvPr>
        </p:nvSpPr>
        <p:spPr>
          <a:xfrm>
            <a:off x="0" y="1105469"/>
            <a:ext cx="12192000" cy="5752531"/>
          </a:xfrm>
        </p:spPr>
        <p:txBody>
          <a:bodyPr/>
          <a:lstStyle/>
          <a:p>
            <a:pPr algn="l"/>
            <a:r>
              <a:rPr lang="en-US" b="1" dirty="0"/>
              <a:t>FORMAT of AOA </a:t>
            </a:r>
            <a:r>
              <a:rPr lang="en-US" dirty="0"/>
              <a:t>-The AOA of different companies shall be in respective format as specified in Tables F, G, H, I and J given in Schedule I , appended to the Act</a:t>
            </a:r>
            <a:r>
              <a:rPr lang="en-US" dirty="0" smtClean="0"/>
              <a:t>. The </a:t>
            </a:r>
            <a:r>
              <a:rPr lang="en-US" dirty="0"/>
              <a:t>company may adopt all any of the regulations contained in the model articles applicable to such a company.</a:t>
            </a:r>
          </a:p>
          <a:p>
            <a:pPr lvl="0" algn="l"/>
            <a:r>
              <a:rPr lang="en-US" dirty="0"/>
              <a:t>Table F - Model AOA of a Company Limited by shares</a:t>
            </a:r>
          </a:p>
          <a:p>
            <a:pPr lvl="0" algn="l"/>
            <a:r>
              <a:rPr lang="en-US" dirty="0"/>
              <a:t>Table G- Model AOA of a Company Limited by Guarantee &amp;  having share capital</a:t>
            </a:r>
          </a:p>
          <a:p>
            <a:pPr lvl="0" algn="l"/>
            <a:r>
              <a:rPr lang="en-US" dirty="0"/>
              <a:t>Table H- Model AOA of a Company Limited by Guarantee &amp; not having share capital</a:t>
            </a:r>
          </a:p>
          <a:p>
            <a:pPr lvl="0" algn="l"/>
            <a:r>
              <a:rPr lang="en-US" dirty="0"/>
              <a:t>Table I- Model AOA of Unlimited Company&amp;  having share capital</a:t>
            </a:r>
          </a:p>
          <a:p>
            <a:pPr lvl="0" algn="l"/>
            <a:r>
              <a:rPr lang="en-US" dirty="0"/>
              <a:t>Table J- Model AOA of Unlimited Company and not having share capital</a:t>
            </a:r>
          </a:p>
          <a:p>
            <a:endParaRPr lang="en-US" dirty="0"/>
          </a:p>
        </p:txBody>
      </p:sp>
    </p:spTree>
    <p:extLst>
      <p:ext uri="{BB962C8B-B14F-4D97-AF65-F5344CB8AC3E}">
        <p14:creationId xmlns:p14="http://schemas.microsoft.com/office/powerpoint/2010/main" val="4227086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2192000" cy="914400"/>
          </a:xfrm>
        </p:spPr>
        <p:txBody>
          <a:bodyPr/>
          <a:lstStyle/>
          <a:p>
            <a:r>
              <a:rPr lang="en-US" dirty="0" smtClean="0"/>
              <a:t>ARTICLES OF ASSOCIATION</a:t>
            </a:r>
            <a:endParaRPr lang="en-US" dirty="0"/>
          </a:p>
        </p:txBody>
      </p:sp>
      <p:sp>
        <p:nvSpPr>
          <p:cNvPr id="3" name="Subtitle 2"/>
          <p:cNvSpPr>
            <a:spLocks noGrp="1"/>
          </p:cNvSpPr>
          <p:nvPr>
            <p:ph type="subTitle" idx="1"/>
          </p:nvPr>
        </p:nvSpPr>
        <p:spPr>
          <a:xfrm>
            <a:off x="0" y="1105469"/>
            <a:ext cx="12192000" cy="5752531"/>
          </a:xfrm>
        </p:spPr>
        <p:txBody>
          <a:bodyPr>
            <a:normAutofit fontScale="92500"/>
          </a:bodyPr>
          <a:lstStyle/>
          <a:p>
            <a:pPr algn="l"/>
            <a:r>
              <a:rPr lang="en-US" b="1" dirty="0"/>
              <a:t>CONTENTS of AOA-</a:t>
            </a:r>
            <a:r>
              <a:rPr lang="en-US" dirty="0"/>
              <a:t> Articles usually deal in matters such as</a:t>
            </a:r>
          </a:p>
          <a:p>
            <a:pPr marL="342900" lvl="0" indent="-342900" algn="l">
              <a:buFont typeface="Arial" panose="020B0604020202020204" pitchFamily="34" charset="0"/>
              <a:buChar char="•"/>
            </a:pPr>
            <a:r>
              <a:rPr lang="en-US" dirty="0"/>
              <a:t>Different classes of shares and their rights</a:t>
            </a:r>
          </a:p>
          <a:p>
            <a:pPr marL="342900" lvl="0" indent="-342900" algn="l">
              <a:buFont typeface="Arial" panose="020B0604020202020204" pitchFamily="34" charset="0"/>
              <a:buChar char="•"/>
            </a:pPr>
            <a:r>
              <a:rPr lang="en-US" dirty="0"/>
              <a:t>Procedure of issue, transfer, transmission, forfeiture, reissue </a:t>
            </a:r>
            <a:r>
              <a:rPr lang="en-US" dirty="0" err="1"/>
              <a:t>etc</a:t>
            </a:r>
            <a:r>
              <a:rPr lang="en-US" dirty="0"/>
              <a:t> of shares</a:t>
            </a:r>
          </a:p>
          <a:p>
            <a:pPr marL="342900" lvl="0" indent="-342900" algn="l">
              <a:buFont typeface="Arial" panose="020B0604020202020204" pitchFamily="34" charset="0"/>
              <a:buChar char="•"/>
            </a:pPr>
            <a:r>
              <a:rPr lang="en-US" dirty="0"/>
              <a:t>Appointments, powers, duties, qualifications etc. of auditors, directors, managers, secretary, MD etc.</a:t>
            </a:r>
          </a:p>
          <a:p>
            <a:pPr marL="342900" lvl="0" indent="-342900" algn="l">
              <a:buFont typeface="Arial" panose="020B0604020202020204" pitchFamily="34" charset="0"/>
              <a:buChar char="•"/>
            </a:pPr>
            <a:r>
              <a:rPr lang="en-US" dirty="0"/>
              <a:t>General Meetings, proxies, polls, </a:t>
            </a:r>
          </a:p>
          <a:p>
            <a:pPr marL="342900" lvl="0" indent="-342900" algn="l">
              <a:buFont typeface="Arial" panose="020B0604020202020204" pitchFamily="34" charset="0"/>
              <a:buChar char="•"/>
            </a:pPr>
            <a:r>
              <a:rPr lang="en-US" dirty="0"/>
              <a:t>Board Meetings and proceedings thereof</a:t>
            </a:r>
          </a:p>
          <a:p>
            <a:pPr marL="342900" lvl="0" indent="-342900" algn="l">
              <a:buFont typeface="Arial" panose="020B0604020202020204" pitchFamily="34" charset="0"/>
              <a:buChar char="•"/>
            </a:pPr>
            <a:r>
              <a:rPr lang="en-US" dirty="0"/>
              <a:t>Voting rights of members</a:t>
            </a:r>
          </a:p>
          <a:p>
            <a:pPr marL="342900" lvl="0" indent="-342900" algn="l">
              <a:buFont typeface="Arial" panose="020B0604020202020204" pitchFamily="34" charset="0"/>
              <a:buChar char="•"/>
            </a:pPr>
            <a:r>
              <a:rPr lang="en-US" dirty="0"/>
              <a:t>Borrowing powers of directors</a:t>
            </a:r>
          </a:p>
          <a:p>
            <a:pPr marL="342900" lvl="0" indent="-342900" algn="l">
              <a:buFont typeface="Arial" panose="020B0604020202020204" pitchFamily="34" charset="0"/>
              <a:buChar char="•"/>
            </a:pPr>
            <a:r>
              <a:rPr lang="en-US" dirty="0"/>
              <a:t>Issue, allotment, alteration, </a:t>
            </a:r>
            <a:r>
              <a:rPr lang="en-US" dirty="0" err="1"/>
              <a:t>reorganisation</a:t>
            </a:r>
            <a:r>
              <a:rPr lang="en-US" dirty="0"/>
              <a:t>, consolidation </a:t>
            </a:r>
            <a:r>
              <a:rPr lang="en-US" dirty="0" err="1"/>
              <a:t>etc.of</a:t>
            </a:r>
            <a:r>
              <a:rPr lang="en-US" dirty="0"/>
              <a:t> share capital</a:t>
            </a:r>
          </a:p>
          <a:p>
            <a:pPr marL="342900" lvl="0" indent="-342900" algn="l">
              <a:buFont typeface="Arial" panose="020B0604020202020204" pitchFamily="34" charset="0"/>
              <a:buChar char="•"/>
            </a:pPr>
            <a:r>
              <a:rPr lang="en-US" dirty="0"/>
              <a:t>Keeping of books of account and their audit</a:t>
            </a:r>
          </a:p>
          <a:p>
            <a:pPr marL="342900" lvl="0" indent="-342900" algn="l">
              <a:buFont typeface="Arial" panose="020B0604020202020204" pitchFamily="34" charset="0"/>
              <a:buChar char="•"/>
            </a:pPr>
            <a:r>
              <a:rPr lang="en-US" dirty="0"/>
              <a:t>Arbitration provisions etc.</a:t>
            </a:r>
          </a:p>
          <a:p>
            <a:pPr marL="342900" lvl="0" indent="-342900" algn="l">
              <a:buFont typeface="Arial" panose="020B0604020202020204" pitchFamily="34" charset="0"/>
              <a:buChar char="•"/>
            </a:pPr>
            <a:r>
              <a:rPr lang="en-US" b="1" dirty="0"/>
              <a:t>In case of private companies, the AOA must contain the three restrictions as given in Sec.2(68) namely </a:t>
            </a:r>
            <a:r>
              <a:rPr lang="en-US" b="1" i="1" dirty="0"/>
              <a:t>restriction</a:t>
            </a:r>
            <a:r>
              <a:rPr lang="en-US" b="1" dirty="0"/>
              <a:t> on right of members to transfer </a:t>
            </a:r>
            <a:r>
              <a:rPr lang="en-US" b="1" dirty="0" err="1"/>
              <a:t>shares;</a:t>
            </a:r>
            <a:r>
              <a:rPr lang="en-US" b="1" i="1" dirty="0" err="1"/>
              <a:t>limitation</a:t>
            </a:r>
            <a:r>
              <a:rPr lang="en-US" b="1" dirty="0"/>
              <a:t> of number of members to 200 and </a:t>
            </a:r>
            <a:r>
              <a:rPr lang="en-US" b="1" i="1" dirty="0"/>
              <a:t>prohibition</a:t>
            </a:r>
            <a:r>
              <a:rPr lang="en-US" b="1" dirty="0"/>
              <a:t> of invitation to public for subscription of its securities.</a:t>
            </a:r>
            <a:endParaRPr lang="en-US" dirty="0"/>
          </a:p>
        </p:txBody>
      </p:sp>
    </p:spTree>
    <p:extLst>
      <p:ext uri="{BB962C8B-B14F-4D97-AF65-F5344CB8AC3E}">
        <p14:creationId xmlns:p14="http://schemas.microsoft.com/office/powerpoint/2010/main" val="12431135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25414"/>
          </a:xfrm>
        </p:spPr>
        <p:txBody>
          <a:bodyPr>
            <a:normAutofit fontScale="90000"/>
          </a:bodyPr>
          <a:lstStyle/>
          <a:p>
            <a:r>
              <a:rPr lang="en-US" b="1" dirty="0"/>
              <a:t>ALTERATION OF ARTICLES</a:t>
            </a:r>
            <a:r>
              <a:rPr lang="en-US" dirty="0"/>
              <a:t> (Sec.14)</a:t>
            </a:r>
            <a:br>
              <a:rPr lang="en-US" dirty="0"/>
            </a:br>
            <a:endParaRPr lang="en-US" dirty="0"/>
          </a:p>
        </p:txBody>
      </p:sp>
      <p:sp>
        <p:nvSpPr>
          <p:cNvPr id="3" name="Content Placeholder 2"/>
          <p:cNvSpPr>
            <a:spLocks noGrp="1"/>
          </p:cNvSpPr>
          <p:nvPr>
            <p:ph idx="1"/>
          </p:nvPr>
        </p:nvSpPr>
        <p:spPr>
          <a:xfrm>
            <a:off x="1" y="1336430"/>
            <a:ext cx="12192000" cy="5521569"/>
          </a:xfrm>
        </p:spPr>
        <p:txBody>
          <a:bodyPr/>
          <a:lstStyle/>
          <a:p>
            <a:pPr lvl="0"/>
            <a:r>
              <a:rPr lang="en-US" dirty="0"/>
              <a:t> Articles can be freely altered by the company </a:t>
            </a:r>
            <a:r>
              <a:rPr lang="en-US" b="1" dirty="0"/>
              <a:t>as often as </a:t>
            </a:r>
            <a:r>
              <a:rPr lang="en-US" dirty="0"/>
              <a:t>required.</a:t>
            </a:r>
          </a:p>
          <a:p>
            <a:pPr lvl="0"/>
            <a:r>
              <a:rPr lang="en-US" dirty="0"/>
              <a:t>Articles can be altered by passing </a:t>
            </a:r>
            <a:r>
              <a:rPr lang="en-US" b="1" dirty="0"/>
              <a:t>special resolution </a:t>
            </a:r>
            <a:r>
              <a:rPr lang="en-US" dirty="0"/>
              <a:t>i.e. 3\4 majority of members</a:t>
            </a:r>
          </a:p>
          <a:p>
            <a:pPr lvl="0"/>
            <a:r>
              <a:rPr lang="en-US" dirty="0"/>
              <a:t>Power </a:t>
            </a:r>
            <a:r>
              <a:rPr lang="en-US" b="1" dirty="0"/>
              <a:t>to alter articles is a statutory power a</a:t>
            </a:r>
            <a:r>
              <a:rPr lang="en-US" dirty="0"/>
              <a:t>nd cannot be </a:t>
            </a:r>
            <a:r>
              <a:rPr lang="en-US" dirty="0" err="1"/>
              <a:t>negatived</a:t>
            </a:r>
            <a:r>
              <a:rPr lang="en-US" dirty="0"/>
              <a:t> by any way.</a:t>
            </a:r>
          </a:p>
          <a:p>
            <a:pPr lvl="0"/>
            <a:r>
              <a:rPr lang="en-US" dirty="0"/>
              <a:t>Articles </a:t>
            </a:r>
            <a:r>
              <a:rPr lang="en-US" b="1" dirty="0"/>
              <a:t>can be altered with retrospective effect</a:t>
            </a:r>
            <a:r>
              <a:rPr lang="en-US" dirty="0"/>
              <a:t>.</a:t>
            </a:r>
          </a:p>
          <a:p>
            <a:pPr lvl="0"/>
            <a:r>
              <a:rPr lang="en-US" dirty="0"/>
              <a:t>Copy of special resolution along with copy of altered articles must be filed with Registrar fo</a:t>
            </a:r>
            <a:r>
              <a:rPr lang="en-US" b="1" dirty="0"/>
              <a:t>r registration within 15 days of</a:t>
            </a:r>
            <a:r>
              <a:rPr lang="en-US" dirty="0"/>
              <a:t> passing the resolution </a:t>
            </a:r>
          </a:p>
          <a:p>
            <a:pPr lvl="0"/>
            <a:r>
              <a:rPr lang="en-US" dirty="0"/>
              <a:t>Certain provisions of articles  </a:t>
            </a:r>
            <a:r>
              <a:rPr lang="en-US" b="1" dirty="0"/>
              <a:t>may be entrenched </a:t>
            </a:r>
            <a:r>
              <a:rPr lang="en-US" dirty="0"/>
              <a:t>i.e. those provisions can be altered by not just special resolution but by following even   stricter or restrictive procedure (say  90% approval or unanimous consent or with approval of minority shareholder etc.) </a:t>
            </a:r>
          </a:p>
          <a:p>
            <a:pPr lvl="0"/>
            <a:r>
              <a:rPr lang="en-US" dirty="0"/>
              <a:t>There are </a:t>
            </a:r>
            <a:r>
              <a:rPr lang="en-US" b="1" dirty="0"/>
              <a:t>certain limitations regarding the alteration o</a:t>
            </a:r>
            <a:r>
              <a:rPr lang="en-US" dirty="0"/>
              <a:t>f articles </a:t>
            </a:r>
          </a:p>
          <a:p>
            <a:pPr marL="0" indent="0">
              <a:buNone/>
            </a:pPr>
            <a:endParaRPr lang="en-US" dirty="0"/>
          </a:p>
        </p:txBody>
      </p:sp>
    </p:spTree>
    <p:extLst>
      <p:ext uri="{BB962C8B-B14F-4D97-AF65-F5344CB8AC3E}">
        <p14:creationId xmlns:p14="http://schemas.microsoft.com/office/powerpoint/2010/main" val="33140640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25414"/>
          </a:xfrm>
        </p:spPr>
        <p:txBody>
          <a:bodyPr>
            <a:normAutofit fontScale="90000"/>
          </a:bodyPr>
          <a:lstStyle/>
          <a:p>
            <a:r>
              <a:rPr lang="en-US" dirty="0" smtClean="0"/>
              <a:t/>
            </a:r>
            <a:br>
              <a:rPr lang="en-US" dirty="0" smtClean="0"/>
            </a:br>
            <a:r>
              <a:rPr lang="en-US" b="1" dirty="0"/>
              <a:t>LIMITATIONS REGARDING ALTERATION OF ARTICLES</a:t>
            </a:r>
            <a:r>
              <a:rPr lang="en-US" dirty="0"/>
              <a:t/>
            </a:r>
            <a:br>
              <a:rPr lang="en-US" dirty="0"/>
            </a:br>
            <a:endParaRPr lang="en-US" dirty="0"/>
          </a:p>
        </p:txBody>
      </p:sp>
      <p:sp>
        <p:nvSpPr>
          <p:cNvPr id="3" name="Content Placeholder 2"/>
          <p:cNvSpPr>
            <a:spLocks noGrp="1"/>
          </p:cNvSpPr>
          <p:nvPr>
            <p:ph idx="1"/>
          </p:nvPr>
        </p:nvSpPr>
        <p:spPr>
          <a:xfrm>
            <a:off x="1" y="1336430"/>
            <a:ext cx="12192000" cy="5521569"/>
          </a:xfrm>
        </p:spPr>
        <p:txBody>
          <a:bodyPr>
            <a:normAutofit fontScale="70000" lnSpcReduction="20000"/>
          </a:bodyPr>
          <a:lstStyle/>
          <a:p>
            <a:pPr lvl="0"/>
            <a:r>
              <a:rPr lang="en-US" dirty="0"/>
              <a:t>The alteration must not be inconsistent with the provisions of the Companies Act or any other statute</a:t>
            </a:r>
            <a:r>
              <a:rPr lang="en-US" dirty="0" smtClean="0"/>
              <a:t>. Example </a:t>
            </a:r>
            <a:r>
              <a:rPr lang="en-US" dirty="0"/>
              <a:t>- alteration cannot be made to enable  a company hold shares of its holding company as, it shall be contrary to Sec.19 of the Act which prohibits subsidiary from holding shares of holding company.</a:t>
            </a:r>
          </a:p>
          <a:p>
            <a:pPr lvl="0"/>
            <a:r>
              <a:rPr lang="en-US" dirty="0"/>
              <a:t>The alteration must not be inconsistent with the conditions contained in the memorandum. Articles are subject to Memorandum and must not override the MOA. As such they cannot be altered  so as to give powers which are not given by the MOA.</a:t>
            </a:r>
          </a:p>
          <a:p>
            <a:pPr lvl="0"/>
            <a:r>
              <a:rPr lang="en-US" dirty="0"/>
              <a:t>The alteration must not be inconsistent with the alteration ordered by the Tribunal. When the Tribunal  ,</a:t>
            </a:r>
            <a:r>
              <a:rPr lang="en-US" dirty="0" err="1"/>
              <a:t>inorder</a:t>
            </a:r>
            <a:r>
              <a:rPr lang="en-US" dirty="0"/>
              <a:t> to remedy oppression and mismanagement u\s 241 and 242, has amended the MOA or AOA  in any way ,then the company cannot make any alteration which is inconsistent with the Tribunal's order.</a:t>
            </a:r>
          </a:p>
          <a:p>
            <a:pPr lvl="0"/>
            <a:r>
              <a:rPr lang="en-US" dirty="0"/>
              <a:t>Approval of Central Government must also be obtained in certain cases</a:t>
            </a:r>
            <a:r>
              <a:rPr lang="en-US" dirty="0" smtClean="0"/>
              <a:t>. For </a:t>
            </a:r>
            <a:r>
              <a:rPr lang="en-US" dirty="0"/>
              <a:t>example if a public company wants to convert into private company,  the approval of Central Government is also required.</a:t>
            </a:r>
          </a:p>
          <a:p>
            <a:r>
              <a:rPr lang="en-US" dirty="0"/>
              <a:t>The alteration must not deprive any person of his rights under the contract. A person appointed under an  </a:t>
            </a:r>
            <a:r>
              <a:rPr lang="en-US" b="1" i="1" dirty="0"/>
              <a:t>independent contract  of service</a:t>
            </a:r>
            <a:r>
              <a:rPr lang="en-US" dirty="0"/>
              <a:t> cannot be deprived of any rights </a:t>
            </a:r>
            <a:r>
              <a:rPr lang="en-US" dirty="0" err="1"/>
              <a:t>possesed</a:t>
            </a:r>
            <a:r>
              <a:rPr lang="en-US" dirty="0"/>
              <a:t> under that contract by the alteration of the articles</a:t>
            </a:r>
            <a:r>
              <a:rPr lang="en-US" dirty="0" smtClean="0"/>
              <a:t>.</a:t>
            </a:r>
            <a:r>
              <a:rPr lang="en-US" dirty="0"/>
              <a:t> If an alteration of articles causes breach of contract with the outsider,  the company will have to give damages for the </a:t>
            </a:r>
            <a:r>
              <a:rPr lang="en-US" dirty="0" smtClean="0"/>
              <a:t>.Case-</a:t>
            </a:r>
            <a:r>
              <a:rPr lang="en-US" b="1" dirty="0" smtClean="0"/>
              <a:t> Southern </a:t>
            </a:r>
            <a:r>
              <a:rPr lang="en-US" b="1" dirty="0" err="1" smtClean="0"/>
              <a:t>Foundaries</a:t>
            </a:r>
            <a:r>
              <a:rPr lang="en-US" b="1" dirty="0" smtClean="0"/>
              <a:t> Ltd.  </a:t>
            </a:r>
            <a:r>
              <a:rPr lang="en-US" b="1" dirty="0" err="1" smtClean="0"/>
              <a:t>vs</a:t>
            </a:r>
            <a:r>
              <a:rPr lang="en-US" b="1" dirty="0" smtClean="0"/>
              <a:t> </a:t>
            </a:r>
            <a:r>
              <a:rPr lang="en-US" b="1" dirty="0" err="1" smtClean="0"/>
              <a:t>Shirlaw</a:t>
            </a:r>
            <a:endParaRPr lang="en-US" dirty="0" smtClean="0"/>
          </a:p>
          <a:p>
            <a:r>
              <a:rPr lang="en-US" dirty="0"/>
              <a:t>The alteration must not constitute a fraud on minority. If the purpose of alteration is to oppress minority or to give undue advantage to majority holders, then that  alteration is void. </a:t>
            </a:r>
            <a:r>
              <a:rPr lang="en-US" dirty="0" smtClean="0"/>
              <a:t>Case-</a:t>
            </a:r>
            <a:r>
              <a:rPr lang="en-US" dirty="0"/>
              <a:t> </a:t>
            </a:r>
            <a:r>
              <a:rPr lang="en-US" b="1" dirty="0" err="1"/>
              <a:t>Menier</a:t>
            </a:r>
            <a:r>
              <a:rPr lang="en-US" b="1" dirty="0"/>
              <a:t> </a:t>
            </a:r>
            <a:r>
              <a:rPr lang="en-US" b="1" dirty="0" err="1"/>
              <a:t>vs</a:t>
            </a:r>
            <a:r>
              <a:rPr lang="en-US" b="1" dirty="0"/>
              <a:t> Hooper's Telegraph Works case</a:t>
            </a:r>
            <a:endParaRPr lang="en-US" dirty="0" smtClean="0"/>
          </a:p>
          <a:p>
            <a:r>
              <a:rPr lang="en-US" dirty="0"/>
              <a:t>The alteration must be </a:t>
            </a:r>
            <a:r>
              <a:rPr lang="en-US" dirty="0" err="1"/>
              <a:t>bonafide</a:t>
            </a:r>
            <a:r>
              <a:rPr lang="en-US" dirty="0"/>
              <a:t> for the benefit of company as a </a:t>
            </a:r>
            <a:r>
              <a:rPr lang="en-US" dirty="0" smtClean="0"/>
              <a:t>whole. Even if it is likely to affect adversely the personal interests of some of the members, the alteration will be valid if it is  benefits  the company overall. Case-</a:t>
            </a:r>
            <a:r>
              <a:rPr lang="en-US" b="1" dirty="0" smtClean="0"/>
              <a:t> </a:t>
            </a:r>
            <a:r>
              <a:rPr lang="en-US" b="1" dirty="0"/>
              <a:t>Side bottom </a:t>
            </a:r>
            <a:r>
              <a:rPr lang="en-US" b="1" dirty="0" err="1"/>
              <a:t>vs</a:t>
            </a:r>
            <a:r>
              <a:rPr lang="en-US" b="1" dirty="0"/>
              <a:t> </a:t>
            </a:r>
            <a:r>
              <a:rPr lang="en-US" b="1" dirty="0" err="1"/>
              <a:t>Kershaw,Leese&amp;Company</a:t>
            </a:r>
            <a:endParaRPr lang="en-US" dirty="0"/>
          </a:p>
        </p:txBody>
      </p:sp>
    </p:spTree>
    <p:extLst>
      <p:ext uri="{BB962C8B-B14F-4D97-AF65-F5344CB8AC3E}">
        <p14:creationId xmlns:p14="http://schemas.microsoft.com/office/powerpoint/2010/main" val="36137906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25414"/>
          </a:xfrm>
        </p:spPr>
        <p:txBody>
          <a:bodyPr>
            <a:normAutofit fontScale="90000"/>
          </a:bodyPr>
          <a:lstStyle/>
          <a:p>
            <a:r>
              <a:rPr lang="en-US" b="1" dirty="0"/>
              <a:t>ALTERATION OF ARTICLES</a:t>
            </a:r>
            <a:r>
              <a:rPr lang="en-US" dirty="0"/>
              <a:t> (Sec.14)</a:t>
            </a:r>
            <a:br>
              <a:rPr lang="en-US" dirty="0"/>
            </a:br>
            <a:r>
              <a:rPr lang="en-US" dirty="0" smtClean="0"/>
              <a:t>Important cases</a:t>
            </a:r>
            <a:endParaRPr lang="en-US" dirty="0"/>
          </a:p>
        </p:txBody>
      </p:sp>
      <p:sp>
        <p:nvSpPr>
          <p:cNvPr id="3" name="Content Placeholder 2"/>
          <p:cNvSpPr>
            <a:spLocks noGrp="1"/>
          </p:cNvSpPr>
          <p:nvPr>
            <p:ph idx="1"/>
          </p:nvPr>
        </p:nvSpPr>
        <p:spPr>
          <a:xfrm>
            <a:off x="1" y="1336430"/>
            <a:ext cx="12192000" cy="5521569"/>
          </a:xfrm>
        </p:spPr>
        <p:txBody>
          <a:bodyPr>
            <a:normAutofit fontScale="77500" lnSpcReduction="20000"/>
          </a:bodyPr>
          <a:lstStyle/>
          <a:p>
            <a:pPr marL="0" indent="0">
              <a:buNone/>
            </a:pPr>
            <a:r>
              <a:rPr lang="en-US" b="1" dirty="0" smtClean="0"/>
              <a:t>Southern </a:t>
            </a:r>
            <a:r>
              <a:rPr lang="en-US" b="1" dirty="0" err="1"/>
              <a:t>Foundaries</a:t>
            </a:r>
            <a:r>
              <a:rPr lang="en-US" b="1" dirty="0"/>
              <a:t> Ltd.  </a:t>
            </a:r>
            <a:r>
              <a:rPr lang="en-US" b="1" dirty="0" err="1"/>
              <a:t>vs</a:t>
            </a:r>
            <a:r>
              <a:rPr lang="en-US" b="1"/>
              <a:t> </a:t>
            </a:r>
            <a:r>
              <a:rPr lang="en-US" b="1" smtClean="0"/>
              <a:t> Shirlaw</a:t>
            </a:r>
            <a:r>
              <a:rPr lang="en-US" b="1" dirty="0" smtClean="0"/>
              <a:t> </a:t>
            </a:r>
            <a:r>
              <a:rPr lang="en-US" dirty="0" smtClean="0"/>
              <a:t>The AOA </a:t>
            </a:r>
            <a:r>
              <a:rPr lang="en-US" dirty="0"/>
              <a:t>of a company provided that the managing director had to </a:t>
            </a:r>
            <a:r>
              <a:rPr lang="en-US" dirty="0" smtClean="0"/>
              <a:t>be </a:t>
            </a:r>
            <a:r>
              <a:rPr lang="en-US" dirty="0"/>
              <a:t>director and if he ceased to be a director, he could not function as </a:t>
            </a:r>
            <a:r>
              <a:rPr lang="en-US" dirty="0" smtClean="0"/>
              <a:t>MD .</a:t>
            </a:r>
            <a:r>
              <a:rPr lang="en-US" dirty="0" err="1" smtClean="0"/>
              <a:t>Shirlaw</a:t>
            </a:r>
            <a:r>
              <a:rPr lang="en-US" dirty="0" smtClean="0"/>
              <a:t> </a:t>
            </a:r>
            <a:r>
              <a:rPr lang="en-US" dirty="0"/>
              <a:t>,a director</a:t>
            </a:r>
            <a:r>
              <a:rPr lang="en-US" dirty="0" smtClean="0"/>
              <a:t>, entered </a:t>
            </a:r>
            <a:r>
              <a:rPr lang="en-US" dirty="0"/>
              <a:t>into an agreement with company by which he was appointed as MD for 10 years.  After 3 years this company was taken over by some other company F. </a:t>
            </a:r>
            <a:r>
              <a:rPr lang="en-US" dirty="0" smtClean="0"/>
              <a:t>After </a:t>
            </a:r>
            <a:r>
              <a:rPr lang="en-US" dirty="0"/>
              <a:t>one year, this company F removed </a:t>
            </a:r>
            <a:r>
              <a:rPr lang="en-US" dirty="0" err="1"/>
              <a:t>Shirlaw</a:t>
            </a:r>
            <a:r>
              <a:rPr lang="en-US" dirty="0"/>
              <a:t> from directorship with the consequence that he ceased to be the MD. It was held that this alteration enabled the company to commit a breach of contract </a:t>
            </a:r>
            <a:r>
              <a:rPr lang="en-US" dirty="0" smtClean="0"/>
              <a:t>with </a:t>
            </a:r>
            <a:r>
              <a:rPr lang="en-US" dirty="0" err="1" smtClean="0"/>
              <a:t>Shirlaw</a:t>
            </a:r>
            <a:r>
              <a:rPr lang="en-US" dirty="0" smtClean="0"/>
              <a:t> </a:t>
            </a:r>
            <a:r>
              <a:rPr lang="en-US" dirty="0"/>
              <a:t>and thus the company is liable to pay damages to S as he was dismissed before his term was over.</a:t>
            </a:r>
          </a:p>
          <a:p>
            <a:pPr marL="0" indent="0">
              <a:buNone/>
            </a:pPr>
            <a:endParaRPr lang="en-US" b="1" dirty="0" smtClean="0"/>
          </a:p>
          <a:p>
            <a:pPr marL="0" lvl="0" indent="0">
              <a:buNone/>
            </a:pPr>
            <a:r>
              <a:rPr lang="en-US" b="1" dirty="0" err="1"/>
              <a:t>Menier</a:t>
            </a:r>
            <a:r>
              <a:rPr lang="en-US" b="1" dirty="0"/>
              <a:t> </a:t>
            </a:r>
            <a:r>
              <a:rPr lang="en-US" b="1" dirty="0" err="1"/>
              <a:t>vs</a:t>
            </a:r>
            <a:r>
              <a:rPr lang="en-US" b="1" dirty="0"/>
              <a:t> Hooper's Telegraph Works </a:t>
            </a:r>
            <a:r>
              <a:rPr lang="en-US" b="1" dirty="0" smtClean="0"/>
              <a:t>case </a:t>
            </a:r>
            <a:r>
              <a:rPr lang="en-US" dirty="0"/>
              <a:t> certain persons were in majority both in  Company A as well as Company B. They held a meeting in Company A  and passed a resolution to alter the articles and  to compromise an action against Company B. The minority holders alleged that the alteration  was </a:t>
            </a:r>
            <a:r>
              <a:rPr lang="en-US" dirty="0" err="1"/>
              <a:t>favourable</a:t>
            </a:r>
            <a:r>
              <a:rPr lang="en-US" dirty="0"/>
              <a:t> to Company B but was </a:t>
            </a:r>
            <a:r>
              <a:rPr lang="en-US" dirty="0" err="1"/>
              <a:t>unfavourable</a:t>
            </a:r>
            <a:r>
              <a:rPr lang="en-US" dirty="0"/>
              <a:t> to Company A. Consequently, the resolution was held invalid and set aside</a:t>
            </a:r>
            <a:r>
              <a:rPr lang="en-US" dirty="0" smtClean="0"/>
              <a:t>.</a:t>
            </a:r>
            <a:endParaRPr lang="en-US" b="1" dirty="0" smtClean="0"/>
          </a:p>
          <a:p>
            <a:pPr marL="0" lvl="0" indent="0">
              <a:buNone/>
            </a:pPr>
            <a:r>
              <a:rPr lang="en-US" b="1" dirty="0" smtClean="0"/>
              <a:t>Side </a:t>
            </a:r>
            <a:r>
              <a:rPr lang="en-US" b="1" dirty="0"/>
              <a:t>bottom </a:t>
            </a:r>
            <a:r>
              <a:rPr lang="en-US" b="1" dirty="0" err="1"/>
              <a:t>vs</a:t>
            </a:r>
            <a:r>
              <a:rPr lang="en-US" b="1" dirty="0"/>
              <a:t> </a:t>
            </a:r>
            <a:r>
              <a:rPr lang="en-US" b="1" dirty="0" err="1" smtClean="0"/>
              <a:t>Kershaw,Leese&amp;Company</a:t>
            </a:r>
            <a:r>
              <a:rPr lang="en-US" dirty="0"/>
              <a:t> A private company altered its articles and thereby </a:t>
            </a:r>
            <a:r>
              <a:rPr lang="en-US" dirty="0" err="1"/>
              <a:t>authorised</a:t>
            </a:r>
            <a:r>
              <a:rPr lang="en-US" dirty="0"/>
              <a:t> its directors  to order any shareholder, carrying on competitive trade to that of company to transfer his shares at a fair value to persons nominated by the directors. The alteration was held to be valid as it was  for the benefit of the company as a whole, even though  interests of some of the members were adversely </a:t>
            </a:r>
            <a:r>
              <a:rPr lang="en-US" dirty="0" err="1"/>
              <a:t>affected.But</a:t>
            </a:r>
            <a:r>
              <a:rPr lang="en-US" dirty="0"/>
              <a:t> where an alteration is not in the benefit of the company as a whole but is for the benefit of the majority, then it is not valid.</a:t>
            </a:r>
          </a:p>
          <a:p>
            <a:pPr marL="0" indent="0">
              <a:buNone/>
            </a:pPr>
            <a:endParaRPr lang="en-US" b="1" dirty="0" smtClean="0"/>
          </a:p>
          <a:p>
            <a:pPr marL="0" indent="0">
              <a:buNone/>
            </a:pPr>
            <a:endParaRPr lang="en-US" dirty="0"/>
          </a:p>
        </p:txBody>
      </p:sp>
    </p:spTree>
    <p:extLst>
      <p:ext uri="{BB962C8B-B14F-4D97-AF65-F5344CB8AC3E}">
        <p14:creationId xmlns:p14="http://schemas.microsoft.com/office/powerpoint/2010/main" val="1112017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25414"/>
          </a:xfrm>
        </p:spPr>
        <p:txBody>
          <a:bodyPr>
            <a:normAutofit fontScale="90000"/>
          </a:bodyPr>
          <a:lstStyle/>
          <a:p>
            <a:r>
              <a:rPr lang="en-US" dirty="0" smtClean="0"/>
              <a:t/>
            </a:r>
            <a:br>
              <a:rPr lang="en-US" dirty="0" smtClean="0"/>
            </a:br>
            <a:r>
              <a:rPr lang="en-US" dirty="0"/>
              <a:t>Binding force of MOA and AOA</a:t>
            </a:r>
            <a:br>
              <a:rPr lang="en-US" dirty="0"/>
            </a:br>
            <a:endParaRPr lang="en-US" dirty="0"/>
          </a:p>
        </p:txBody>
      </p:sp>
      <p:sp>
        <p:nvSpPr>
          <p:cNvPr id="3" name="Content Placeholder 2"/>
          <p:cNvSpPr>
            <a:spLocks noGrp="1"/>
          </p:cNvSpPr>
          <p:nvPr>
            <p:ph idx="1"/>
          </p:nvPr>
        </p:nvSpPr>
        <p:spPr>
          <a:xfrm>
            <a:off x="1" y="1336430"/>
            <a:ext cx="12192000" cy="5521569"/>
          </a:xfrm>
        </p:spPr>
        <p:txBody>
          <a:bodyPr>
            <a:normAutofit fontScale="62500" lnSpcReduction="20000"/>
          </a:bodyPr>
          <a:lstStyle/>
          <a:p>
            <a:pPr marL="0" indent="0">
              <a:buNone/>
            </a:pPr>
            <a:r>
              <a:rPr lang="en-US" dirty="0"/>
              <a:t>This implies that once memorandum and articles are registered, they bind the company and the members the same way as if they had been signed by the company and by each member </a:t>
            </a:r>
            <a:r>
              <a:rPr lang="en-US" dirty="0" smtClean="0"/>
              <a:t>respectively  .</a:t>
            </a:r>
            <a:r>
              <a:rPr lang="en-US" dirty="0"/>
              <a:t>This means that</a:t>
            </a:r>
          </a:p>
          <a:p>
            <a:pPr marL="0" indent="0">
              <a:buNone/>
            </a:pPr>
            <a:r>
              <a:rPr lang="en-US" dirty="0"/>
              <a:t>1. Company is bound to its members</a:t>
            </a:r>
            <a:r>
              <a:rPr lang="en-US" dirty="0" smtClean="0"/>
              <a:t>. An individual member can enforce his membership rights such as right to vote, right to recover dividend, right to receive notice etc. against the company if denied by the company. Case- </a:t>
            </a:r>
            <a:r>
              <a:rPr lang="en-US" b="1" i="1" dirty="0"/>
              <a:t>Wood vs. Odessa Waterworks*</a:t>
            </a:r>
            <a:r>
              <a:rPr lang="en-US" dirty="0"/>
              <a:t> </a:t>
            </a:r>
            <a:r>
              <a:rPr lang="en-US" dirty="0" smtClean="0"/>
              <a:t>The directors proposed to pay dividend in kind by issuing debentures. The articles provided for payment of dividends. The court held that payment means payment in cash and therefore the company could be compelled to pay dividend in terms of the articles.</a:t>
            </a:r>
            <a:endParaRPr lang="en-US" dirty="0"/>
          </a:p>
          <a:p>
            <a:pPr marL="0" indent="0">
              <a:buNone/>
            </a:pPr>
            <a:r>
              <a:rPr lang="en-US" dirty="0"/>
              <a:t>2. Each member is bound to the </a:t>
            </a:r>
            <a:r>
              <a:rPr lang="en-US" dirty="0" err="1" smtClean="0"/>
              <a:t>company.Case</a:t>
            </a:r>
            <a:r>
              <a:rPr lang="en-US" dirty="0" smtClean="0"/>
              <a:t>-</a:t>
            </a:r>
            <a:r>
              <a:rPr lang="en-US" b="1" i="1" dirty="0" smtClean="0"/>
              <a:t>Hickman </a:t>
            </a:r>
            <a:r>
              <a:rPr lang="en-US" b="1" i="1" dirty="0" err="1"/>
              <a:t>vs.Kent</a:t>
            </a:r>
            <a:r>
              <a:rPr lang="en-US" b="1" i="1" dirty="0"/>
              <a:t> Sheep Breeders Association*</a:t>
            </a:r>
            <a:r>
              <a:rPr lang="en-US" dirty="0"/>
              <a:t> </a:t>
            </a:r>
            <a:r>
              <a:rPr lang="en-US" dirty="0" smtClean="0"/>
              <a:t>The articles of a company provided for the reference of any dispute between the member and the company to arbitration. Hickman, a member brought an action against the company. The company applied to the court for stay of proceedings (halt on legal proceedings) on the ground that it was bound by the AOA to go for arbitration. The court granted the stay of proceedings.</a:t>
            </a:r>
          </a:p>
          <a:p>
            <a:pPr marL="0" indent="0">
              <a:buNone/>
            </a:pPr>
            <a:r>
              <a:rPr lang="en-US" dirty="0" smtClean="0"/>
              <a:t>3, </a:t>
            </a:r>
            <a:r>
              <a:rPr lang="en-US" dirty="0"/>
              <a:t>Each member is bound to other members in exceptional case only ( i.e. in case of </a:t>
            </a:r>
            <a:r>
              <a:rPr lang="en-US" dirty="0" err="1"/>
              <a:t>ultravires</a:t>
            </a:r>
            <a:r>
              <a:rPr lang="en-US" dirty="0"/>
              <a:t> </a:t>
            </a:r>
            <a:r>
              <a:rPr lang="en-US" dirty="0" smtClean="0"/>
              <a:t>contracts/  </a:t>
            </a:r>
            <a:r>
              <a:rPr lang="en-US" dirty="0"/>
              <a:t>fraud committed by any shareholder </a:t>
            </a:r>
            <a:r>
              <a:rPr lang="en-US" dirty="0" smtClean="0"/>
              <a:t>who controls </a:t>
            </a:r>
            <a:r>
              <a:rPr lang="en-US" dirty="0"/>
              <a:t>the majority of shares and will therefore not allow an action to be brought in the name of the company). Case</a:t>
            </a:r>
            <a:r>
              <a:rPr lang="en-US" b="1" dirty="0"/>
              <a:t>-</a:t>
            </a:r>
            <a:r>
              <a:rPr lang="en-US" b="1" dirty="0" err="1"/>
              <a:t>Jehangir</a:t>
            </a:r>
            <a:r>
              <a:rPr lang="en-US" b="1" dirty="0"/>
              <a:t> R. </a:t>
            </a:r>
            <a:r>
              <a:rPr lang="en-US" b="1" dirty="0" err="1"/>
              <a:t>Modi</a:t>
            </a:r>
            <a:r>
              <a:rPr lang="en-US" b="1" dirty="0"/>
              <a:t> </a:t>
            </a:r>
            <a:r>
              <a:rPr lang="en-US" b="1" dirty="0" err="1"/>
              <a:t>vs</a:t>
            </a:r>
            <a:r>
              <a:rPr lang="en-US" b="1" dirty="0"/>
              <a:t> Sham </a:t>
            </a:r>
            <a:r>
              <a:rPr lang="en-US" b="1" dirty="0" err="1"/>
              <a:t>Ji</a:t>
            </a:r>
            <a:r>
              <a:rPr lang="en-US" b="1" dirty="0"/>
              <a:t> </a:t>
            </a:r>
            <a:r>
              <a:rPr lang="en-US" b="1" dirty="0" err="1"/>
              <a:t>Ladha</a:t>
            </a:r>
            <a:r>
              <a:rPr lang="en-US" dirty="0"/>
              <a:t> </a:t>
            </a:r>
            <a:r>
              <a:rPr lang="en-US" dirty="0" smtClean="0"/>
              <a:t>* In this case the director of the company who was also the member invested the company's funds in some transaction for which he had no authority( ultra vires). So another shareholder filed a case against him( without making the company the party to suit )and the court ordered that the director will have to return back the money to the company</a:t>
            </a:r>
          </a:p>
          <a:p>
            <a:pPr marL="0" indent="0">
              <a:buNone/>
            </a:pPr>
            <a:r>
              <a:rPr lang="en-US" dirty="0"/>
              <a:t> </a:t>
            </a:r>
            <a:r>
              <a:rPr lang="en-US" dirty="0" smtClean="0"/>
              <a:t>4</a:t>
            </a:r>
            <a:r>
              <a:rPr lang="en-US" dirty="0"/>
              <a:t>. Neither the company nor the members are bound to outsiders</a:t>
            </a:r>
            <a:r>
              <a:rPr lang="en-US" dirty="0" smtClean="0"/>
              <a:t>. Case- </a:t>
            </a:r>
            <a:r>
              <a:rPr lang="en-US" b="1" i="1" dirty="0" err="1"/>
              <a:t>Eley</a:t>
            </a:r>
            <a:r>
              <a:rPr lang="en-US" b="1" i="1" dirty="0"/>
              <a:t> vs. Positive Govt. Life Assurance </a:t>
            </a:r>
            <a:r>
              <a:rPr lang="en-US" b="1" i="1" dirty="0" err="1"/>
              <a:t>Co.Lmt</a:t>
            </a:r>
            <a:r>
              <a:rPr lang="en-US" b="1" i="1" dirty="0"/>
              <a:t>. </a:t>
            </a:r>
            <a:r>
              <a:rPr lang="en-US" dirty="0" smtClean="0"/>
              <a:t>The articles provided that </a:t>
            </a:r>
            <a:r>
              <a:rPr lang="en-US" dirty="0" err="1" smtClean="0"/>
              <a:t>Eley</a:t>
            </a:r>
            <a:r>
              <a:rPr lang="en-US" dirty="0" smtClean="0"/>
              <a:t> shall be company’s solicitor for life. After sometime, the company dismissed him. He sued the company for damages for breach of contract. It was held that he had no right of action because the articles did not constitute any contract between the company and outsider.</a:t>
            </a:r>
            <a:endParaRPr lang="en-US" dirty="0"/>
          </a:p>
          <a:p>
            <a:pPr marL="0" indent="0">
              <a:buNone/>
            </a:pPr>
            <a:r>
              <a:rPr lang="en-US" dirty="0"/>
              <a:t/>
            </a:r>
            <a:br>
              <a:rPr lang="en-US" dirty="0"/>
            </a:br>
            <a:endParaRPr lang="en-US" dirty="0"/>
          </a:p>
        </p:txBody>
      </p:sp>
    </p:spTree>
    <p:extLst>
      <p:ext uri="{BB962C8B-B14F-4D97-AF65-F5344CB8AC3E}">
        <p14:creationId xmlns:p14="http://schemas.microsoft.com/office/powerpoint/2010/main" val="1900146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25414"/>
          </a:xfrm>
        </p:spPr>
        <p:txBody>
          <a:bodyPr>
            <a:normAutofit fontScale="90000"/>
          </a:bodyPr>
          <a:lstStyle/>
          <a:p>
            <a:r>
              <a:rPr lang="en-US" dirty="0"/>
              <a:t> Doctrine of Constructive Notice</a:t>
            </a:r>
            <a:br>
              <a:rPr lang="en-US" dirty="0"/>
            </a:br>
            <a:endParaRPr lang="en-US" dirty="0"/>
          </a:p>
        </p:txBody>
      </p:sp>
      <p:sp>
        <p:nvSpPr>
          <p:cNvPr id="3" name="Content Placeholder 2"/>
          <p:cNvSpPr>
            <a:spLocks noGrp="1"/>
          </p:cNvSpPr>
          <p:nvPr>
            <p:ph idx="1"/>
          </p:nvPr>
        </p:nvSpPr>
        <p:spPr>
          <a:xfrm>
            <a:off x="1" y="1336430"/>
            <a:ext cx="12192000" cy="5521569"/>
          </a:xfrm>
        </p:spPr>
        <p:txBody>
          <a:bodyPr/>
          <a:lstStyle/>
          <a:p>
            <a:pPr marL="0" indent="0">
              <a:buNone/>
            </a:pPr>
            <a:r>
              <a:rPr lang="en-US" dirty="0"/>
              <a:t>This doctrine lays down that after registration, the MOA and AOA become </a:t>
            </a:r>
            <a:r>
              <a:rPr lang="en-US" b="1" dirty="0"/>
              <a:t>public documents </a:t>
            </a:r>
            <a:r>
              <a:rPr lang="en-US" dirty="0"/>
              <a:t>and </a:t>
            </a:r>
            <a:r>
              <a:rPr lang="en-US" b="1" dirty="0"/>
              <a:t>so it is presumed that everyone dealing with the company has the knowledge of these documents</a:t>
            </a:r>
            <a:r>
              <a:rPr lang="en-US" dirty="0" smtClean="0"/>
              <a:t>. </a:t>
            </a:r>
            <a:r>
              <a:rPr lang="en-US" dirty="0"/>
              <a:t>If the person has not read these documents or understood their implications, he cannot later on plead ignorance or  blame the  company or hold it liable on ultra vires transactions. If he enters into any transaction which is beyond the powers of the company as set out in those documents, he is deemed to have dealt at his own risk and shall bear the consequences. </a:t>
            </a:r>
            <a:r>
              <a:rPr lang="en-US" dirty="0" err="1"/>
              <a:t>Eg</a:t>
            </a:r>
            <a:r>
              <a:rPr lang="en-US" dirty="0"/>
              <a:t>. If AOA require that a bill of exchange must be signed by two directors , a person having bill signed by only one director cannot claim payment on it.</a:t>
            </a:r>
          </a:p>
          <a:p>
            <a:pPr marL="0" indent="0">
              <a:buNone/>
            </a:pPr>
            <a:endParaRPr lang="en-US" dirty="0"/>
          </a:p>
        </p:txBody>
      </p:sp>
    </p:spTree>
    <p:extLst>
      <p:ext uri="{BB962C8B-B14F-4D97-AF65-F5344CB8AC3E}">
        <p14:creationId xmlns:p14="http://schemas.microsoft.com/office/powerpoint/2010/main" val="2676066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25414"/>
          </a:xfrm>
        </p:spPr>
        <p:txBody>
          <a:bodyPr>
            <a:normAutofit fontScale="90000"/>
          </a:bodyPr>
          <a:lstStyle/>
          <a:p>
            <a:r>
              <a:rPr lang="en-US" dirty="0"/>
              <a:t>Doctrine of Indoor management</a:t>
            </a:r>
            <a:br>
              <a:rPr lang="en-US" dirty="0"/>
            </a:br>
            <a:endParaRPr lang="en-US" dirty="0"/>
          </a:p>
        </p:txBody>
      </p:sp>
      <p:sp>
        <p:nvSpPr>
          <p:cNvPr id="3" name="Content Placeholder 2"/>
          <p:cNvSpPr>
            <a:spLocks noGrp="1"/>
          </p:cNvSpPr>
          <p:nvPr>
            <p:ph idx="1"/>
          </p:nvPr>
        </p:nvSpPr>
        <p:spPr>
          <a:xfrm>
            <a:off x="1" y="1336430"/>
            <a:ext cx="12192000" cy="5521569"/>
          </a:xfrm>
        </p:spPr>
        <p:txBody>
          <a:bodyPr>
            <a:normAutofit fontScale="85000" lnSpcReduction="20000"/>
          </a:bodyPr>
          <a:lstStyle/>
          <a:p>
            <a:pPr marL="0" indent="0">
              <a:buNone/>
            </a:pPr>
            <a:r>
              <a:rPr lang="en-US" dirty="0"/>
              <a:t>This doctrine lays down that persons dealing with the company are only required to ensure that proposed dealings are apparently regular and consistent with the MOA and AOA of the company. They need not enquire into the regularity of the internal proceedings of the company. They are entitled to presume that the directors are acting lawfully in what they do and can hold the company liable even if the internal formalities have not been complied </a:t>
            </a:r>
            <a:r>
              <a:rPr lang="en-US" dirty="0" err="1"/>
              <a:t>with.The</a:t>
            </a:r>
            <a:r>
              <a:rPr lang="en-US" dirty="0"/>
              <a:t> doctrine of Indoor Management is an exception to the Doctrine of Constructive Notice. While doctrine of constructive notice presumes that outsiders dealing with the company are presumed to have knowledge of MOA and AOA, they are not deemed to have constructive notice of any of its procedural failure . Leading case-</a:t>
            </a:r>
            <a:r>
              <a:rPr lang="en-US" dirty="0">
                <a:solidFill>
                  <a:srgbClr val="FF0000"/>
                </a:solidFill>
              </a:rPr>
              <a:t> </a:t>
            </a:r>
            <a:r>
              <a:rPr lang="en-US" b="1" dirty="0">
                <a:solidFill>
                  <a:srgbClr val="FF0000"/>
                </a:solidFill>
              </a:rPr>
              <a:t>Royal British Bank </a:t>
            </a:r>
            <a:r>
              <a:rPr lang="en-US" b="1" dirty="0" err="1">
                <a:solidFill>
                  <a:srgbClr val="FF0000"/>
                </a:solidFill>
              </a:rPr>
              <a:t>vs</a:t>
            </a:r>
            <a:r>
              <a:rPr lang="en-US" b="1" dirty="0">
                <a:solidFill>
                  <a:srgbClr val="FF0000"/>
                </a:solidFill>
              </a:rPr>
              <a:t> </a:t>
            </a:r>
            <a:r>
              <a:rPr lang="en-US" b="1" dirty="0" err="1">
                <a:solidFill>
                  <a:srgbClr val="FF0000"/>
                </a:solidFill>
              </a:rPr>
              <a:t>Turquand</a:t>
            </a:r>
            <a:r>
              <a:rPr lang="en-US" b="1" dirty="0" smtClean="0">
                <a:solidFill>
                  <a:srgbClr val="FF0000"/>
                </a:solidFill>
              </a:rPr>
              <a:t>. </a:t>
            </a:r>
            <a:r>
              <a:rPr lang="en-US" b="1" i="1" dirty="0" smtClean="0">
                <a:solidFill>
                  <a:srgbClr val="FF0000"/>
                </a:solidFill>
              </a:rPr>
              <a:t>Here  </a:t>
            </a:r>
            <a:r>
              <a:rPr lang="en-US" i="1" dirty="0" err="1" smtClean="0">
                <a:solidFill>
                  <a:srgbClr val="FF0000"/>
                </a:solidFill>
              </a:rPr>
              <a:t>R.B.Bank</a:t>
            </a:r>
            <a:r>
              <a:rPr lang="en-US" i="1" dirty="0" smtClean="0">
                <a:solidFill>
                  <a:srgbClr val="FF0000"/>
                </a:solidFill>
              </a:rPr>
              <a:t>  lent money to a company on the security of a bond signed by two directors given under the seal of the company. The company’s AOA</a:t>
            </a:r>
            <a:r>
              <a:rPr lang="en-US" b="1" i="1" dirty="0" smtClean="0">
                <a:solidFill>
                  <a:srgbClr val="FF0000"/>
                </a:solidFill>
              </a:rPr>
              <a:t> </a:t>
            </a:r>
            <a:r>
              <a:rPr lang="en-US" i="1" dirty="0" smtClean="0">
                <a:solidFill>
                  <a:srgbClr val="FF0000"/>
                </a:solidFill>
              </a:rPr>
              <a:t>permitted borrowing by directors in that way only when authorized by ordinary resolution of a general meeting. The company alleged that no such resolution had been passed by the company and so the loan was taken without its authority. The court held that </a:t>
            </a:r>
            <a:r>
              <a:rPr lang="en-US" b="1" i="1" dirty="0" smtClean="0">
                <a:solidFill>
                  <a:srgbClr val="FF0000"/>
                </a:solidFill>
              </a:rPr>
              <a:t>the company was bound by the contract since the plaintiff was entitled to assume that the necessary resolution must have been made by the company.</a:t>
            </a:r>
            <a:endParaRPr lang="en-US" i="1" dirty="0">
              <a:solidFill>
                <a:srgbClr val="FF0000"/>
              </a:solidFill>
            </a:endParaRPr>
          </a:p>
          <a:p>
            <a:pPr marL="0" indent="0">
              <a:buNone/>
            </a:pPr>
            <a:r>
              <a:rPr lang="en-US" dirty="0"/>
              <a:t>Exceptions</a:t>
            </a:r>
          </a:p>
          <a:p>
            <a:pPr marL="0" indent="0">
              <a:buNone/>
            </a:pPr>
            <a:r>
              <a:rPr lang="en-US" b="1" dirty="0" smtClean="0"/>
              <a:t>1.</a:t>
            </a:r>
            <a:r>
              <a:rPr lang="en-US" dirty="0" smtClean="0"/>
              <a:t> </a:t>
            </a:r>
            <a:r>
              <a:rPr lang="en-US" b="1" dirty="0" smtClean="0"/>
              <a:t>Knowledge </a:t>
            </a:r>
            <a:r>
              <a:rPr lang="en-US" b="1" dirty="0"/>
              <a:t>of irregularity. Case- </a:t>
            </a:r>
            <a:r>
              <a:rPr lang="en-US" b="1" i="1" dirty="0"/>
              <a:t>Howard </a:t>
            </a:r>
            <a:r>
              <a:rPr lang="en-US" b="1" i="1" dirty="0" err="1"/>
              <a:t>vs.Patent</a:t>
            </a:r>
            <a:r>
              <a:rPr lang="en-US" b="1" i="1" dirty="0"/>
              <a:t> Ivory </a:t>
            </a:r>
            <a:r>
              <a:rPr lang="en-US" b="1" i="1" dirty="0" smtClean="0"/>
              <a:t>Co</a:t>
            </a:r>
            <a:endParaRPr lang="en-US" dirty="0" smtClean="0"/>
          </a:p>
          <a:p>
            <a:pPr marL="0" indent="0">
              <a:buNone/>
            </a:pPr>
            <a:r>
              <a:rPr lang="en-US" b="1" dirty="0" smtClean="0"/>
              <a:t>2</a:t>
            </a:r>
            <a:r>
              <a:rPr lang="en-US" b="1" dirty="0"/>
              <a:t>. Negligence of </a:t>
            </a:r>
            <a:r>
              <a:rPr lang="en-US" b="1" dirty="0" err="1"/>
              <a:t>outsiders.Case-</a:t>
            </a:r>
            <a:r>
              <a:rPr lang="en-US" b="1" i="1" dirty="0" err="1"/>
              <a:t>Anand</a:t>
            </a:r>
            <a:r>
              <a:rPr lang="en-US" b="1" i="1" dirty="0"/>
              <a:t> </a:t>
            </a:r>
            <a:r>
              <a:rPr lang="en-US" b="1" i="1" dirty="0" err="1"/>
              <a:t>Bihari</a:t>
            </a:r>
            <a:r>
              <a:rPr lang="en-US" b="1" i="1" dirty="0"/>
              <a:t> </a:t>
            </a:r>
            <a:r>
              <a:rPr lang="en-US" b="1" i="1" dirty="0" err="1"/>
              <a:t>Lal</a:t>
            </a:r>
            <a:r>
              <a:rPr lang="en-US" b="1" i="1" dirty="0"/>
              <a:t> </a:t>
            </a:r>
            <a:r>
              <a:rPr lang="en-US" b="1" i="1" dirty="0" err="1"/>
              <a:t>vs.Dinshaw</a:t>
            </a:r>
            <a:r>
              <a:rPr lang="en-US" b="1" i="1" dirty="0"/>
              <a:t>&amp; Co.</a:t>
            </a:r>
            <a:endParaRPr lang="en-US" dirty="0"/>
          </a:p>
          <a:p>
            <a:pPr marL="0" indent="0">
              <a:buNone/>
            </a:pPr>
            <a:r>
              <a:rPr lang="en-US" b="1" dirty="0"/>
              <a:t>3. </a:t>
            </a:r>
            <a:r>
              <a:rPr lang="en-US" b="1" dirty="0" err="1"/>
              <a:t>Forgery.Case</a:t>
            </a:r>
            <a:r>
              <a:rPr lang="en-US" b="1" dirty="0"/>
              <a:t>-</a:t>
            </a:r>
            <a:r>
              <a:rPr lang="en-US" b="1" i="1" dirty="0"/>
              <a:t>Ruben </a:t>
            </a:r>
            <a:r>
              <a:rPr lang="en-US" b="1" i="1" dirty="0" err="1"/>
              <a:t>vs.Great</a:t>
            </a:r>
            <a:r>
              <a:rPr lang="en-US" b="1" i="1" dirty="0"/>
              <a:t> </a:t>
            </a:r>
            <a:r>
              <a:rPr lang="en-US" b="1" i="1" dirty="0" err="1"/>
              <a:t>Fingall</a:t>
            </a:r>
            <a:r>
              <a:rPr lang="en-US" b="1" i="1" dirty="0"/>
              <a:t> Ltd.</a:t>
            </a:r>
            <a:endParaRPr lang="en-US" dirty="0"/>
          </a:p>
          <a:p>
            <a:pPr marL="0" indent="0">
              <a:buNone/>
            </a:pPr>
            <a:endParaRPr lang="en-US" dirty="0"/>
          </a:p>
        </p:txBody>
      </p:sp>
    </p:spTree>
    <p:extLst>
      <p:ext uri="{BB962C8B-B14F-4D97-AF65-F5344CB8AC3E}">
        <p14:creationId xmlns:p14="http://schemas.microsoft.com/office/powerpoint/2010/main" val="1788498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1322</TotalTime>
  <Words>2400</Words>
  <Application>Microsoft Office PowerPoint</Application>
  <PresentationFormat>Widescreen</PresentationFormat>
  <Paragraphs>87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DaunPenh</vt:lpstr>
      <vt:lpstr>Office Theme</vt:lpstr>
      <vt:lpstr>ARTICLES OF ASSOCIATION (Sec.5)</vt:lpstr>
      <vt:lpstr>ARTICLES OF ASSOCIATION</vt:lpstr>
      <vt:lpstr>ARTICLES OF ASSOCIATION</vt:lpstr>
      <vt:lpstr>ALTERATION OF ARTICLES (Sec.14) </vt:lpstr>
      <vt:lpstr> LIMITATIONS REGARDING ALTERATION OF ARTICLES </vt:lpstr>
      <vt:lpstr>ALTERATION OF ARTICLES (Sec.14) Important cases</vt:lpstr>
      <vt:lpstr> Binding force of MOA and AOA </vt:lpstr>
      <vt:lpstr> Doctrine of Constructive Notice </vt:lpstr>
      <vt:lpstr>Doctrine of Indoor management </vt:lpstr>
      <vt:lpstr>Exceptions to Doctrine of Indoor management </vt:lpstr>
      <vt:lpstr>Distinction between MOA and AOA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ARTICLES OF ASSOCIATION (Sec.5)</dc:title>
  <dc:creator>Admin</dc:creator>
  <cp:lastModifiedBy>Admin</cp:lastModifiedBy>
  <cp:revision>36</cp:revision>
  <dcterms:created xsi:type="dcterms:W3CDTF">2020-09-11T16:51:02Z</dcterms:created>
  <dcterms:modified xsi:type="dcterms:W3CDTF">2020-09-15T06:44:22Z</dcterms:modified>
</cp:coreProperties>
</file>