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712" autoAdjust="0"/>
  </p:normalViewPr>
  <p:slideViewPr>
    <p:cSldViewPr snapToGrid="0">
      <p:cViewPr varScale="1">
        <p:scale>
          <a:sx n="70" d="100"/>
          <a:sy n="70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E6D2-B7B3-4C4A-8347-B9AF9AC67ECB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02F92-0B06-4B0D-B588-0D3F415B048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718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E6D2-B7B3-4C4A-8347-B9AF9AC67ECB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02F92-0B06-4B0D-B588-0D3F415B0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867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E6D2-B7B3-4C4A-8347-B9AF9AC67ECB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02F92-0B06-4B0D-B588-0D3F415B0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03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E6D2-B7B3-4C4A-8347-B9AF9AC67ECB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02F92-0B06-4B0D-B588-0D3F415B0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2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E6D2-B7B3-4C4A-8347-B9AF9AC67ECB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02F92-0B06-4B0D-B588-0D3F415B048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42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E6D2-B7B3-4C4A-8347-B9AF9AC67ECB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02F92-0B06-4B0D-B588-0D3F415B0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10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E6D2-B7B3-4C4A-8347-B9AF9AC67ECB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02F92-0B06-4B0D-B588-0D3F415B0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6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E6D2-B7B3-4C4A-8347-B9AF9AC67ECB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02F92-0B06-4B0D-B588-0D3F415B0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55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E6D2-B7B3-4C4A-8347-B9AF9AC67ECB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02F92-0B06-4B0D-B588-0D3F415B0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5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85CE6D2-B7B3-4C4A-8347-B9AF9AC67ECB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A02F92-0B06-4B0D-B588-0D3F415B0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59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CE6D2-B7B3-4C4A-8347-B9AF9AC67ECB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02F92-0B06-4B0D-B588-0D3F415B04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56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85CE6D2-B7B3-4C4A-8347-B9AF9AC67ECB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5A02F92-0B06-4B0D-B588-0D3F415B048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481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COMPANY LAW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09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5249" y="711986"/>
            <a:ext cx="9601196" cy="743328"/>
          </a:xfrm>
        </p:spPr>
        <p:txBody>
          <a:bodyPr/>
          <a:lstStyle/>
          <a:p>
            <a:r>
              <a:rPr lang="en-US" b="1" dirty="0" smtClean="0"/>
              <a:t>MEANING OF LAW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SET OF RULES AND REGULATIONS IMPOSED BY AUTHORITY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IGNORANCE OF LAW IS NO EXCUSE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LAW IS NECESSARY FOR ORDER, PEACE ,DISCIPLINE IN SOCIETY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35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7070" y="454099"/>
            <a:ext cx="9601196" cy="55045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CIVIL LAW VS CRIMINAL LAW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132172"/>
              </p:ext>
            </p:extLst>
          </p:nvPr>
        </p:nvGraphicFramePr>
        <p:xfrm>
          <a:off x="669703" y="1004550"/>
          <a:ext cx="10792494" cy="521594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31829"/>
                <a:gridCol w="3992451"/>
                <a:gridCol w="4868214"/>
              </a:tblGrid>
              <a:tr h="58082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CIVIL LAW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CRIMINAL LAW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58082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MEANING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Civil law regulates disputes between private parties </a:t>
                      </a:r>
                      <a:endParaRPr lang="en-US" sz="1400" b="1" kern="1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Criminal law regulates crimes or wrongs committed against government or society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58082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PURPOSE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 Safeguard the rights\duties of individuals to each other</a:t>
                      </a:r>
                      <a:endParaRPr lang="en-US" sz="1400" b="1" kern="1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To protect the society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65277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WHO TAKES ACTION AGAINST WRONGDOERS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A private party - individual, company or group of people can bring action against offenders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State takes action against offenders.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58082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VIOLATIONS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Torts</a:t>
                      </a:r>
                      <a:endParaRPr lang="en-US" sz="1400" b="1" kern="1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Crimes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58082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PENALTIES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</a:rPr>
                        <a:t>Monetary </a:t>
                      </a:r>
                      <a:r>
                        <a:rPr lang="en-US" sz="1400" kern="100" dirty="0">
                          <a:effectLst/>
                        </a:rPr>
                        <a:t>damages \compensation\ specific performance\ injunctions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Fines, imprisonment, </a:t>
                      </a:r>
                      <a:r>
                        <a:rPr lang="en-US" sz="1400" kern="100" dirty="0" smtClean="0">
                          <a:effectLst/>
                        </a:rPr>
                        <a:t>death</a:t>
                      </a:r>
                      <a:r>
                        <a:rPr lang="en-US" sz="1400" kern="100" baseline="0" dirty="0" smtClean="0">
                          <a:effectLst/>
                        </a:rPr>
                        <a:t> </a:t>
                      </a:r>
                      <a:r>
                        <a:rPr lang="en-US" sz="1400" kern="100" dirty="0" smtClean="0">
                          <a:effectLst/>
                        </a:rPr>
                        <a:t>,restitution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58082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PARTIES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Plaintiff and defendant</a:t>
                      </a:r>
                      <a:endParaRPr lang="en-US" sz="1400" b="1" kern="1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Prosecutor and defendant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58082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OUTCOME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Liable or not liable</a:t>
                      </a:r>
                      <a:endParaRPr lang="en-US" sz="1400" b="1" kern="1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Guilty or not guilty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49739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00" smtClean="0">
                          <a:effectLst/>
                          <a:latin typeface="Trebuchet MS" panose="020B0603020202020204" pitchFamily="34" charset="0"/>
                          <a:ea typeface="SimSun" panose="02010600030101010101" pitchFamily="2" charset="-122"/>
                        </a:rPr>
                        <a:t>COMPOSITION</a:t>
                      </a:r>
                      <a:endParaRPr lang="en-US" sz="1400" b="0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Made up of Substantive law and Procedural law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Made up of Substantive law and Procedural law</a:t>
                      </a:r>
                      <a:endParaRPr lang="en-US" sz="14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03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7070" y="454099"/>
            <a:ext cx="9601196" cy="55045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COGNISABLE      VS    NON COGNISABLE OFFENCE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004472"/>
              </p:ext>
            </p:extLst>
          </p:nvPr>
        </p:nvGraphicFramePr>
        <p:xfrm>
          <a:off x="669703" y="1004546"/>
          <a:ext cx="10792494" cy="5228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31829"/>
                <a:gridCol w="3992451"/>
                <a:gridCol w="4868214"/>
              </a:tblGrid>
              <a:tr h="73398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</a:rPr>
                        <a:t>BASIS</a:t>
                      </a:r>
                      <a:endParaRPr lang="en-US" sz="16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COGNISABLE OFFENCE</a:t>
                      </a:r>
                      <a:endParaRPr lang="en-US" sz="16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NON-COGNISABLE OFFENCE</a:t>
                      </a:r>
                      <a:endParaRPr lang="en-US" sz="16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73398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Arrest</a:t>
                      </a:r>
                      <a:endParaRPr lang="en-US" sz="16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A police officer may arrest without warrant and can start investigation without the permission of court</a:t>
                      </a:r>
                      <a:endParaRPr lang="en-US" sz="16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A police officer cannot arrest without warrant and cannot start an investigation without the permission of court</a:t>
                      </a:r>
                      <a:endParaRPr lang="en-US" sz="1600" b="1" kern="1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73398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Nature</a:t>
                      </a:r>
                      <a:endParaRPr lang="en-US" sz="16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Serious </a:t>
                      </a:r>
                      <a:endParaRPr lang="en-US" sz="1600" b="1" kern="1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Not much serious</a:t>
                      </a:r>
                      <a:endParaRPr lang="en-US" sz="1600" b="1" kern="1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82490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Example</a:t>
                      </a:r>
                      <a:endParaRPr lang="en-US" sz="16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Murder, rape, dowrydeath , theft kidnapping etc.</a:t>
                      </a:r>
                      <a:endParaRPr lang="en-US" sz="1600" b="1" kern="1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Assault, cheating, forgery etc.</a:t>
                      </a:r>
                      <a:endParaRPr lang="en-US" sz="1600" b="1" kern="1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73398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FIR</a:t>
                      </a:r>
                      <a:endParaRPr lang="en-US" sz="16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Police officer is bound to register the FIR even without magistrate's permission</a:t>
                      </a:r>
                      <a:endParaRPr lang="en-US" sz="1600" b="1" kern="1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Police officer is not bound to register the FIR.He cannot register the FIR without magistrate's permission</a:t>
                      </a:r>
                      <a:endParaRPr lang="en-US" sz="1600" b="1" kern="1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73398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Bail</a:t>
                      </a:r>
                      <a:endParaRPr lang="en-US" sz="16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It is a non- bailable offence</a:t>
                      </a:r>
                      <a:endParaRPr lang="en-US" sz="1600" b="1" kern="1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It is a bailable offence</a:t>
                      </a:r>
                      <a:endParaRPr lang="en-US" sz="1600" b="1" kern="10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73398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Prosecution</a:t>
                      </a:r>
                      <a:endParaRPr lang="en-US" sz="16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Considered as public wrongs and so prosecution of offender is left to the initiative of the State</a:t>
                      </a:r>
                      <a:endParaRPr lang="en-US" sz="16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Considered as a private wrongs and so prosecution of offender is left to the initiative of private persons</a:t>
                      </a:r>
                      <a:endParaRPr lang="en-US" sz="1600" b="1" kern="100" dirty="0">
                        <a:effectLst/>
                        <a:latin typeface="Trebuchet MS" panose="020B0603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60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7070" y="454099"/>
            <a:ext cx="9601196" cy="550454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TRIBUNAL VS COURT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092574"/>
              </p:ext>
            </p:extLst>
          </p:nvPr>
        </p:nvGraphicFramePr>
        <p:xfrm>
          <a:off x="669711" y="1181974"/>
          <a:ext cx="10792494" cy="557741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31829"/>
                <a:gridCol w="3992451"/>
                <a:gridCol w="4868214"/>
              </a:tblGrid>
              <a:tr h="707803">
                <a:tc>
                  <a:txBody>
                    <a:bodyPr/>
                    <a:lstStyle/>
                    <a:p>
                      <a:pPr algn="ctr" fontAlgn="ctr"/>
                      <a:r>
                        <a:rPr lang="en-US" cap="all" dirty="0">
                          <a:effectLst/>
                        </a:rPr>
                        <a:t>BASIS FOR COMPARISON</a:t>
                      </a:r>
                      <a:endParaRPr lang="en-US" b="1" cap="all" dirty="0">
                        <a:effectLst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cap="all" dirty="0">
                          <a:effectLst/>
                        </a:rPr>
                        <a:t>TRIBUNAL</a:t>
                      </a:r>
                      <a:endParaRPr lang="en-US" b="1" cap="all" dirty="0">
                        <a:effectLst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cap="all">
                          <a:effectLst/>
                        </a:rPr>
                        <a:t>COURT</a:t>
                      </a:r>
                      <a:endParaRPr lang="en-US" b="1" cap="all">
                        <a:effectLst/>
                      </a:endParaRPr>
                    </a:p>
                  </a:txBody>
                  <a:tcPr marL="76200" marR="76200" marT="76200" marB="76200" anchor="ctr"/>
                </a:tc>
              </a:tr>
              <a:tr h="1249679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Meaning</a:t>
                      </a:r>
                      <a:endParaRPr lang="en-US" b="1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Tribunals can be described as minor </a:t>
                      </a:r>
                      <a:r>
                        <a:rPr lang="en-US" dirty="0" smtClean="0">
                          <a:effectLst/>
                        </a:rPr>
                        <a:t>courts,</a:t>
                      </a:r>
                      <a:r>
                        <a:rPr lang="en-US" baseline="0" dirty="0" smtClean="0">
                          <a:effectLst/>
                        </a:rPr>
                        <a:t> established under a statute</a:t>
                      </a:r>
                      <a:r>
                        <a:rPr lang="en-US" dirty="0" smtClean="0">
                          <a:effectLst/>
                        </a:rPr>
                        <a:t>, </a:t>
                      </a:r>
                      <a:r>
                        <a:rPr lang="en-US" dirty="0">
                          <a:effectLst/>
                        </a:rPr>
                        <a:t>that adjudicates disputes arising in special </a:t>
                      </a:r>
                      <a:r>
                        <a:rPr lang="en-US" dirty="0" smtClean="0">
                          <a:effectLst/>
                        </a:rPr>
                        <a:t>cases</a:t>
                      </a:r>
                      <a:endParaRPr lang="en-US" b="1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Court refers to a part of legal </a:t>
                      </a:r>
                      <a:r>
                        <a:rPr lang="en-US" dirty="0" smtClean="0">
                          <a:effectLst/>
                        </a:rPr>
                        <a:t>system, which</a:t>
                      </a:r>
                      <a:r>
                        <a:rPr lang="en-US" baseline="0" dirty="0" smtClean="0">
                          <a:effectLst/>
                        </a:rPr>
                        <a:t> is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r>
                        <a:rPr lang="en-US" dirty="0">
                          <a:effectLst/>
                        </a:rPr>
                        <a:t>established </a:t>
                      </a:r>
                      <a:r>
                        <a:rPr lang="en-US" dirty="0" smtClean="0">
                          <a:effectLst/>
                        </a:rPr>
                        <a:t>by the State , to </a:t>
                      </a:r>
                      <a:r>
                        <a:rPr lang="en-US" dirty="0">
                          <a:effectLst/>
                        </a:rPr>
                        <a:t>give </a:t>
                      </a:r>
                      <a:r>
                        <a:rPr lang="en-US" dirty="0" smtClean="0">
                          <a:effectLst/>
                        </a:rPr>
                        <a:t>decisions </a:t>
                      </a:r>
                      <a:r>
                        <a:rPr lang="en-US" dirty="0">
                          <a:effectLst/>
                        </a:rPr>
                        <a:t>on civil and criminal cases.</a:t>
                      </a:r>
                      <a:endParaRPr lang="en-US" b="1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707803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Decision</a:t>
                      </a:r>
                      <a:endParaRPr lang="en-US" b="1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Awards</a:t>
                      </a:r>
                      <a:endParaRPr lang="en-US" b="1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 err="1" smtClean="0">
                          <a:effectLst/>
                        </a:rPr>
                        <a:t>Judgement</a:t>
                      </a:r>
                      <a:r>
                        <a:rPr lang="en-US" dirty="0">
                          <a:effectLst/>
                        </a:rPr>
                        <a:t>, decree, conviction or acquittal</a:t>
                      </a:r>
                      <a:endParaRPr lang="en-US" b="1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795479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Deals with</a:t>
                      </a:r>
                      <a:endParaRPr lang="en-US" b="1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Specific </a:t>
                      </a:r>
                      <a:r>
                        <a:rPr lang="en-US" dirty="0" smtClean="0">
                          <a:effectLst/>
                        </a:rPr>
                        <a:t>matters</a:t>
                      </a:r>
                      <a:endParaRPr lang="en-US" b="1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Variety of cases</a:t>
                      </a:r>
                      <a:endParaRPr lang="en-US" b="1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707803"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 smtClean="0">
                          <a:effectLst/>
                        </a:rPr>
                        <a:t>Structure</a:t>
                      </a:r>
                      <a:endParaRPr lang="en-US" b="1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 smtClean="0">
                          <a:effectLst/>
                        </a:rPr>
                        <a:t>Less</a:t>
                      </a:r>
                      <a:r>
                        <a:rPr lang="en-US" b="0" baseline="0" dirty="0" smtClean="0">
                          <a:effectLst/>
                        </a:rPr>
                        <a:t> formal, less expensive and faster way to resolve disputes</a:t>
                      </a:r>
                      <a:endParaRPr lang="en-US" b="0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b="0" dirty="0" smtClean="0">
                          <a:effectLst/>
                        </a:rPr>
                        <a:t>Formal</a:t>
                      </a:r>
                      <a:r>
                        <a:rPr lang="en-US" b="0" baseline="0" dirty="0" smtClean="0">
                          <a:effectLst/>
                        </a:rPr>
                        <a:t> , expensive, time-consuming process</a:t>
                      </a:r>
                      <a:endParaRPr lang="en-US" b="0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707803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 smtClean="0">
                          <a:effectLst/>
                        </a:rPr>
                        <a:t>Headed/manned </a:t>
                      </a:r>
                      <a:r>
                        <a:rPr lang="en-US" dirty="0">
                          <a:effectLst/>
                        </a:rPr>
                        <a:t>by</a:t>
                      </a:r>
                      <a:endParaRPr lang="en-US" b="1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Chairperson </a:t>
                      </a:r>
                      <a:r>
                        <a:rPr lang="en-US" dirty="0" smtClean="0">
                          <a:effectLst/>
                        </a:rPr>
                        <a:t>/ president and </a:t>
                      </a:r>
                      <a:r>
                        <a:rPr lang="en-US" dirty="0">
                          <a:effectLst/>
                        </a:rPr>
                        <a:t>other </a:t>
                      </a:r>
                      <a:r>
                        <a:rPr lang="en-US" dirty="0" smtClean="0">
                          <a:effectLst/>
                        </a:rPr>
                        <a:t>judicial and technical </a:t>
                      </a:r>
                      <a:r>
                        <a:rPr lang="en-US" dirty="0">
                          <a:effectLst/>
                        </a:rPr>
                        <a:t>members</a:t>
                      </a:r>
                      <a:endParaRPr lang="en-US" b="1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 smtClean="0">
                          <a:effectLst/>
                        </a:rPr>
                        <a:t>Judge, jury (panel </a:t>
                      </a:r>
                      <a:r>
                        <a:rPr lang="en-US" dirty="0">
                          <a:effectLst/>
                        </a:rPr>
                        <a:t>of </a:t>
                      </a:r>
                      <a:r>
                        <a:rPr lang="en-US" dirty="0" smtClean="0">
                          <a:effectLst/>
                        </a:rPr>
                        <a:t>judges) </a:t>
                      </a:r>
                      <a:r>
                        <a:rPr lang="en-US" dirty="0">
                          <a:effectLst/>
                        </a:rPr>
                        <a:t>or magistrate</a:t>
                      </a:r>
                      <a:endParaRPr lang="en-US" b="1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  <a:tr h="701039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Code of Procedure</a:t>
                      </a:r>
                      <a:endParaRPr lang="en-US" b="1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No such code of </a:t>
                      </a:r>
                      <a:r>
                        <a:rPr lang="en-US" dirty="0" smtClean="0">
                          <a:effectLst/>
                        </a:rPr>
                        <a:t>procedure. They have their own procedure</a:t>
                      </a:r>
                      <a:endParaRPr lang="en-US" b="1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It has to follow the code of procedure strictly.</a:t>
                      </a:r>
                      <a:endParaRPr lang="en-US" b="1" dirty="0">
                        <a:effectLst/>
                      </a:endParaRPr>
                    </a:p>
                  </a:txBody>
                  <a:tcPr marL="76200" marR="76200" marT="76200" marB="76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27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7070" y="454099"/>
            <a:ext cx="9601196" cy="550454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JUDGEMENT VS DECREE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047557"/>
              </p:ext>
            </p:extLst>
          </p:nvPr>
        </p:nvGraphicFramePr>
        <p:xfrm>
          <a:off x="779871" y="1036615"/>
          <a:ext cx="10622586" cy="530834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786340"/>
                <a:gridCol w="5836246"/>
              </a:tblGrid>
              <a:tr h="633004">
                <a:tc>
                  <a:txBody>
                    <a:bodyPr/>
                    <a:lstStyle/>
                    <a:p>
                      <a:pPr algn="l" fontAlgn="b"/>
                      <a:r>
                        <a:rPr lang="en-US" cap="all" dirty="0">
                          <a:effectLst/>
                        </a:rPr>
                        <a:t>JUDGMENT</a:t>
                      </a:r>
                      <a:endParaRPr lang="en-US" b="1" cap="all" dirty="0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cap="all" dirty="0">
                          <a:effectLst/>
                        </a:rPr>
                        <a:t>DECREE</a:t>
                      </a:r>
                      <a:endParaRPr lang="en-US" b="1" cap="all" dirty="0">
                        <a:solidFill>
                          <a:srgbClr val="555555"/>
                        </a:solidFill>
                        <a:effectLst/>
                      </a:endParaRPr>
                    </a:p>
                  </a:txBody>
                  <a:tcPr anchor="b"/>
                </a:tc>
              </a:tr>
              <a:tr h="633004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1. </a:t>
                      </a:r>
                      <a:r>
                        <a:rPr lang="en-US" dirty="0" err="1" smtClean="0">
                          <a:effectLst/>
                        </a:rPr>
                        <a:t>Judgement</a:t>
                      </a:r>
                      <a:r>
                        <a:rPr lang="en-US" dirty="0" smtClean="0">
                          <a:effectLst/>
                        </a:rPr>
                        <a:t> </a:t>
                      </a:r>
                      <a:r>
                        <a:rPr lang="en-US" dirty="0">
                          <a:effectLst/>
                        </a:rPr>
                        <a:t>is </a:t>
                      </a:r>
                      <a:r>
                        <a:rPr lang="en-US" dirty="0" smtClean="0">
                          <a:effectLst/>
                        </a:rPr>
                        <a:t>passed</a:t>
                      </a:r>
                      <a:endParaRPr lang="en-US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1. Decree </a:t>
                      </a:r>
                      <a:r>
                        <a:rPr lang="en-US" dirty="0" smtClean="0">
                          <a:effectLst/>
                        </a:rPr>
                        <a:t>is</a:t>
                      </a:r>
                      <a:r>
                        <a:rPr lang="en-US" baseline="0" dirty="0" smtClean="0">
                          <a:effectLst/>
                        </a:rPr>
                        <a:t> executed and enforced.</a:t>
                      </a:r>
                      <a:endParaRPr lang="en-US" b="1" dirty="0">
                        <a:effectLst/>
                      </a:endParaRPr>
                    </a:p>
                  </a:txBody>
                  <a:tcPr/>
                </a:tc>
              </a:tr>
              <a:tr h="841169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2. </a:t>
                      </a:r>
                      <a:r>
                        <a:rPr lang="en-US" dirty="0" err="1">
                          <a:effectLst/>
                        </a:rPr>
                        <a:t>Judgement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dirty="0" smtClean="0">
                          <a:effectLst/>
                        </a:rPr>
                        <a:t>contains</a:t>
                      </a:r>
                      <a:r>
                        <a:rPr lang="en-US" baseline="0" dirty="0" smtClean="0">
                          <a:effectLst/>
                        </a:rPr>
                        <a:t> all facts of the case, issues of dispute, charges framed, details of evidences, findings of court etc.</a:t>
                      </a:r>
                      <a:endParaRPr lang="en-US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2. Decree is </a:t>
                      </a:r>
                      <a:r>
                        <a:rPr lang="en-US" dirty="0" smtClean="0">
                          <a:effectLst/>
                        </a:rPr>
                        <a:t>the</a:t>
                      </a:r>
                      <a:r>
                        <a:rPr lang="en-US" baseline="0" dirty="0" smtClean="0">
                          <a:effectLst/>
                        </a:rPr>
                        <a:t> operating part of </a:t>
                      </a:r>
                      <a:r>
                        <a:rPr lang="en-US" baseline="0" dirty="0" err="1" smtClean="0">
                          <a:effectLst/>
                        </a:rPr>
                        <a:t>judgement</a:t>
                      </a:r>
                      <a:r>
                        <a:rPr lang="en-US" baseline="0" dirty="0" smtClean="0">
                          <a:effectLst/>
                        </a:rPr>
                        <a:t> and is prepared on the basis of </a:t>
                      </a:r>
                      <a:r>
                        <a:rPr lang="en-US" baseline="0" dirty="0" err="1" smtClean="0">
                          <a:effectLst/>
                        </a:rPr>
                        <a:t>judgement</a:t>
                      </a:r>
                      <a:r>
                        <a:rPr lang="en-US" baseline="0" dirty="0" smtClean="0">
                          <a:effectLst/>
                        </a:rPr>
                        <a:t>.</a:t>
                      </a:r>
                      <a:endParaRPr lang="en-US" b="1" dirty="0">
                        <a:effectLst/>
                      </a:endParaRPr>
                    </a:p>
                  </a:txBody>
                  <a:tcPr/>
                </a:tc>
              </a:tr>
              <a:tr h="633004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3. </a:t>
                      </a:r>
                      <a:r>
                        <a:rPr lang="en-US" dirty="0" smtClean="0">
                          <a:effectLst/>
                        </a:rPr>
                        <a:t>A</a:t>
                      </a:r>
                      <a:r>
                        <a:rPr lang="en-US" baseline="0" dirty="0" smtClean="0">
                          <a:effectLst/>
                        </a:rPr>
                        <a:t> </a:t>
                      </a:r>
                      <a:r>
                        <a:rPr lang="en-US" baseline="0" dirty="0" err="1" smtClean="0">
                          <a:effectLst/>
                        </a:rPr>
                        <a:t>judgement</a:t>
                      </a:r>
                      <a:r>
                        <a:rPr lang="en-US" baseline="0" dirty="0" smtClean="0">
                          <a:effectLst/>
                        </a:rPr>
                        <a:t> is reasoning given by the judge as to why the decree was given</a:t>
                      </a:r>
                      <a:endParaRPr lang="en-US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3. </a:t>
                      </a:r>
                      <a:r>
                        <a:rPr lang="en-US" dirty="0" smtClean="0">
                          <a:effectLst/>
                        </a:rPr>
                        <a:t>A</a:t>
                      </a:r>
                      <a:r>
                        <a:rPr lang="en-US" baseline="0" dirty="0" smtClean="0">
                          <a:effectLst/>
                        </a:rPr>
                        <a:t> decree is what the court orders a party to do. </a:t>
                      </a:r>
                      <a:r>
                        <a:rPr lang="en-US" baseline="0" dirty="0" err="1" smtClean="0">
                          <a:effectLst/>
                        </a:rPr>
                        <a:t>eg</a:t>
                      </a:r>
                      <a:r>
                        <a:rPr lang="en-US" baseline="0" dirty="0" smtClean="0">
                          <a:effectLst/>
                        </a:rPr>
                        <a:t>. ordering a party to pay money or perform a contract. </a:t>
                      </a:r>
                      <a:endParaRPr lang="en-US" b="1" dirty="0">
                        <a:effectLst/>
                      </a:endParaRPr>
                    </a:p>
                  </a:txBody>
                  <a:tcPr/>
                </a:tc>
              </a:tr>
              <a:tr h="711415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4. </a:t>
                      </a:r>
                      <a:r>
                        <a:rPr lang="en-US" dirty="0" err="1">
                          <a:effectLst/>
                        </a:rPr>
                        <a:t>Judgement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r>
                        <a:rPr lang="en-US" baseline="0" dirty="0" smtClean="0">
                          <a:effectLst/>
                        </a:rPr>
                        <a:t> contains detailed case history and findings of court</a:t>
                      </a:r>
                      <a:endParaRPr lang="en-US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4. Decree </a:t>
                      </a:r>
                      <a:r>
                        <a:rPr lang="en-US" dirty="0" smtClean="0">
                          <a:effectLst/>
                        </a:rPr>
                        <a:t>is</a:t>
                      </a:r>
                      <a:r>
                        <a:rPr lang="en-US" baseline="0" dirty="0" smtClean="0">
                          <a:effectLst/>
                        </a:rPr>
                        <a:t> the synopsis of the relief granted to the plaintiff or defendant on the basis of </a:t>
                      </a:r>
                      <a:r>
                        <a:rPr lang="en-US" baseline="0" dirty="0" err="1" smtClean="0">
                          <a:effectLst/>
                        </a:rPr>
                        <a:t>judgement</a:t>
                      </a:r>
                      <a:endParaRPr lang="en-US" b="1" dirty="0">
                        <a:effectLst/>
                      </a:endParaRPr>
                    </a:p>
                  </a:txBody>
                  <a:tcPr/>
                </a:tc>
              </a:tr>
              <a:tr h="633004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5. </a:t>
                      </a:r>
                      <a:r>
                        <a:rPr lang="en-US" dirty="0" err="1">
                          <a:effectLst/>
                        </a:rPr>
                        <a:t>Judgement</a:t>
                      </a:r>
                      <a:r>
                        <a:rPr lang="en-US" dirty="0">
                          <a:effectLst/>
                        </a:rPr>
                        <a:t> contains the grounds of decree.</a:t>
                      </a:r>
                      <a:endParaRPr lang="en-US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5. Decree follows the judgment.</a:t>
                      </a:r>
                      <a:endParaRPr lang="en-US" b="1" dirty="0">
                        <a:effectLst/>
                      </a:endParaRPr>
                    </a:p>
                  </a:txBody>
                  <a:tcPr/>
                </a:tc>
              </a:tr>
              <a:tr h="633004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6. Judgment may be passed in civil suits as well as in criminal cases.</a:t>
                      </a:r>
                      <a:endParaRPr lang="en-US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6. Decree is passed in a civil suit.</a:t>
                      </a:r>
                      <a:endParaRPr lang="en-US" b="1" dirty="0">
                        <a:effectLst/>
                      </a:endParaRPr>
                    </a:p>
                  </a:txBody>
                  <a:tcPr/>
                </a:tc>
              </a:tr>
              <a:tr h="503362">
                <a:tc>
                  <a:txBody>
                    <a:bodyPr/>
                    <a:lstStyle/>
                    <a:p>
                      <a:pPr fontAlgn="t"/>
                      <a:endParaRPr lang="en-US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endParaRPr lang="en-US" b="1" dirty="0"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91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27547"/>
            <a:ext cx="10058400" cy="83251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Company/Corporate  Law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51630"/>
            <a:ext cx="10058400" cy="3917464"/>
          </a:xfrm>
        </p:spPr>
        <p:txBody>
          <a:bodyPr>
            <a:normAutofit fontScale="92500" lnSpcReduction="20000"/>
          </a:bodyPr>
          <a:lstStyle/>
          <a:p>
            <a:r>
              <a:rPr lang="en-US" sz="23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IT IS THE COLLECTION OF VARIOUS LEGAL ASPECTS THAT GOVERN THE FORMATION, RUNNING AND DISSOLUTION OF A COMPANY /CORPORATION  IN CORPORATE LAW, WE STUDY</a:t>
            </a:r>
            <a:endParaRPr lang="en-US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 smtClean="0">
                <a:latin typeface="Arial Black" panose="020B0A04020102020204" pitchFamily="34" charset="0"/>
              </a:rPr>
              <a:t>THE PROVISIONS OF COMPANIES ACT,2013 AND AMENDMENTS IN 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 Black" panose="020B0A04020102020204" pitchFamily="34" charset="0"/>
              </a:rPr>
              <a:t>THE RELEVANT COMPANY RULES, FRAMED BY THE CG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 Black" panose="020B0A04020102020204" pitchFamily="34" charset="0"/>
              </a:rPr>
              <a:t>THE RELEVANT REGULATIONS ,FRAMED BY SEBI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 Black" panose="020B0A04020102020204" pitchFamily="34" charset="0"/>
              </a:rPr>
              <a:t>VARIOUS CASES AND JUDICIAL PRONOUNCEMENTS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 Black" panose="020B0A04020102020204" pitchFamily="34" charset="0"/>
              </a:rPr>
              <a:t>SOME PROVISIONS OF INSOLVENCY AND BANKRUPTCY CODE,2016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 Black" panose="020B0A04020102020204" pitchFamily="34" charset="0"/>
              </a:rPr>
              <a:t>THE MAIN PROVISIONS OF THE DEPOSITORIES ACT,1996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 Black" panose="020B0A04020102020204" pitchFamily="34" charset="0"/>
              </a:rPr>
              <a:t>THE RELATED PROVISIONS OF THE CONTRACT ACT,1872</a:t>
            </a:r>
          </a:p>
          <a:p>
            <a:r>
              <a:rPr lang="en-US" dirty="0" smtClean="0">
                <a:latin typeface="Arial Black" panose="020B0A04020102020204" pitchFamily="34" charset="0"/>
              </a:rPr>
              <a:t> 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51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3" y="1060019"/>
            <a:ext cx="4743450" cy="2105211"/>
          </a:xfrm>
        </p:spPr>
        <p:txBody>
          <a:bodyPr>
            <a:noAutofit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SALIENT </a:t>
            </a:r>
            <a:br>
              <a:rPr lang="en-US" sz="4000" dirty="0" smtClean="0"/>
            </a:br>
            <a:r>
              <a:rPr lang="en-US" sz="4000" dirty="0" smtClean="0"/>
              <a:t>FEATURES </a:t>
            </a:r>
            <a:br>
              <a:rPr lang="en-US" sz="4000" dirty="0" smtClean="0"/>
            </a:br>
            <a:r>
              <a:rPr lang="en-US" sz="4000" dirty="0" smtClean="0"/>
              <a:t>OF COMPANIES </a:t>
            </a:r>
            <a:br>
              <a:rPr lang="en-US" sz="4000" dirty="0" smtClean="0"/>
            </a:br>
            <a:r>
              <a:rPr lang="en-US" sz="4000" dirty="0" smtClean="0"/>
              <a:t>ACT 2013 </a:t>
            </a:r>
            <a:endParaRPr lang="en-US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800600" y="892370"/>
            <a:ext cx="6492240" cy="5757966"/>
          </a:xfrm>
        </p:spPr>
        <p:txBody>
          <a:bodyPr>
            <a:normAutofit/>
          </a:bodyPr>
          <a:lstStyle/>
          <a:p>
            <a:r>
              <a:rPr lang="en-US" b="1" dirty="0" smtClean="0"/>
              <a:t>A. Audit </a:t>
            </a:r>
            <a:r>
              <a:rPr lang="en-US" b="1" dirty="0"/>
              <a:t>Committee </a:t>
            </a:r>
          </a:p>
          <a:p>
            <a:r>
              <a:rPr lang="en-US" b="1" dirty="0"/>
              <a:t>B Board meeting by Video Conferencing</a:t>
            </a:r>
          </a:p>
          <a:p>
            <a:r>
              <a:rPr lang="en-US" b="1" dirty="0"/>
              <a:t>C Class Action Suits</a:t>
            </a:r>
          </a:p>
          <a:p>
            <a:r>
              <a:rPr lang="en-US" b="1" dirty="0"/>
              <a:t>D Duties of Directors</a:t>
            </a:r>
          </a:p>
          <a:p>
            <a:r>
              <a:rPr lang="en-US" b="1" dirty="0"/>
              <a:t>E Entrenchment Provisions</a:t>
            </a:r>
          </a:p>
          <a:p>
            <a:r>
              <a:rPr lang="en-US" b="1" dirty="0"/>
              <a:t>F Fraud investigation by Serious Fraud Investigation Office</a:t>
            </a:r>
          </a:p>
          <a:p>
            <a:r>
              <a:rPr lang="en-US" b="1" dirty="0"/>
              <a:t>G Governance  by electronic means -e filing, e </a:t>
            </a:r>
            <a:r>
              <a:rPr lang="en-US" b="1" dirty="0" err="1"/>
              <a:t>registration,e</a:t>
            </a:r>
            <a:r>
              <a:rPr lang="en-US" b="1" dirty="0"/>
              <a:t> processes</a:t>
            </a:r>
          </a:p>
          <a:p>
            <a:r>
              <a:rPr lang="en-US" b="1" dirty="0"/>
              <a:t>H Hike in Penalties</a:t>
            </a:r>
          </a:p>
          <a:p>
            <a:r>
              <a:rPr lang="en-US" b="1" dirty="0"/>
              <a:t>I Independent Directors</a:t>
            </a:r>
          </a:p>
          <a:p>
            <a:r>
              <a:rPr lang="en-US" b="1" dirty="0"/>
              <a:t>J Joint Audit and Rotation of auditors</a:t>
            </a:r>
          </a:p>
          <a:p>
            <a:r>
              <a:rPr lang="en-US" b="1" dirty="0"/>
              <a:t>K Key Managerial </a:t>
            </a:r>
            <a:r>
              <a:rPr lang="en-US" b="1" dirty="0" smtClean="0"/>
              <a:t>Personnel</a:t>
            </a:r>
          </a:p>
          <a:p>
            <a:r>
              <a:rPr lang="en-US" b="1" dirty="0"/>
              <a:t>L Limits changed - max limit of </a:t>
            </a:r>
            <a:r>
              <a:rPr lang="en-US" b="1" dirty="0" err="1"/>
              <a:t>pvt</a:t>
            </a:r>
            <a:r>
              <a:rPr lang="en-US" b="1" dirty="0"/>
              <a:t> co200, partnership 100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    </a:t>
            </a:r>
            <a:r>
              <a:rPr lang="en-US" b="1" dirty="0" smtClean="0"/>
              <a:t>Part -1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7542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SALIENT FEATURES OF COMPANIES ACT 2013 </a:t>
            </a:r>
            <a:endParaRPr lang="en-US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800600" y="253388"/>
            <a:ext cx="6492240" cy="5724915"/>
          </a:xfrm>
        </p:spPr>
        <p:txBody>
          <a:bodyPr>
            <a:normAutofit/>
          </a:bodyPr>
          <a:lstStyle/>
          <a:p>
            <a:r>
              <a:rPr lang="en-US" b="1" dirty="0"/>
              <a:t>M Mandatory CSR</a:t>
            </a:r>
          </a:p>
          <a:p>
            <a:r>
              <a:rPr lang="en-US" b="1" dirty="0"/>
              <a:t>N National Financial Reporting Authority</a:t>
            </a:r>
          </a:p>
          <a:p>
            <a:r>
              <a:rPr lang="en-US" b="1" dirty="0"/>
              <a:t>O One Person Company</a:t>
            </a:r>
          </a:p>
          <a:p>
            <a:r>
              <a:rPr lang="en-US" b="1" dirty="0"/>
              <a:t>P Prohibition on insider trading and forward </a:t>
            </a:r>
            <a:r>
              <a:rPr lang="en-US" b="1" dirty="0" smtClean="0"/>
              <a:t>dealing</a:t>
            </a:r>
            <a:endParaRPr lang="en-US" b="1" dirty="0"/>
          </a:p>
          <a:p>
            <a:r>
              <a:rPr lang="en-US" b="1" dirty="0"/>
              <a:t>Q Qualifications for Registered </a:t>
            </a:r>
            <a:r>
              <a:rPr lang="en-US" b="1" dirty="0" err="1"/>
              <a:t>Valuers</a:t>
            </a:r>
            <a:r>
              <a:rPr lang="en-US" b="1" dirty="0"/>
              <a:t> </a:t>
            </a:r>
          </a:p>
          <a:p>
            <a:r>
              <a:rPr lang="en-US" b="1" dirty="0"/>
              <a:t>R Resident Director</a:t>
            </a:r>
          </a:p>
          <a:p>
            <a:r>
              <a:rPr lang="en-US" b="1" dirty="0"/>
              <a:t>S Special Courts</a:t>
            </a:r>
          </a:p>
          <a:p>
            <a:r>
              <a:rPr lang="en-US" b="1" dirty="0"/>
              <a:t>T Tribunals </a:t>
            </a:r>
            <a:r>
              <a:rPr lang="en-US" b="1" dirty="0" smtClean="0"/>
              <a:t>NCLT and </a:t>
            </a:r>
            <a:r>
              <a:rPr lang="en-US" b="1" dirty="0"/>
              <a:t>NCLAT</a:t>
            </a:r>
          </a:p>
          <a:p>
            <a:r>
              <a:rPr lang="en-US" b="1" dirty="0"/>
              <a:t>U Uniform Financial </a:t>
            </a:r>
            <a:r>
              <a:rPr lang="en-US" b="1" dirty="0" smtClean="0"/>
              <a:t>Accounting Year </a:t>
            </a:r>
            <a:r>
              <a:rPr lang="en-US" b="1"/>
              <a:t>from </a:t>
            </a:r>
            <a:r>
              <a:rPr lang="en-US" b="1" smtClean="0"/>
              <a:t>1</a:t>
            </a:r>
            <a:r>
              <a:rPr lang="en-US" b="1" smtClean="0"/>
              <a:t>st </a:t>
            </a:r>
            <a:r>
              <a:rPr lang="en-US" b="1" dirty="0"/>
              <a:t>April to 31st March</a:t>
            </a:r>
          </a:p>
          <a:p>
            <a:r>
              <a:rPr lang="en-US" b="1" dirty="0"/>
              <a:t>V Vigil Mechanism</a:t>
            </a:r>
          </a:p>
          <a:p>
            <a:r>
              <a:rPr lang="en-US" b="1" dirty="0"/>
              <a:t>W Women Empowerment through </a:t>
            </a:r>
            <a:r>
              <a:rPr lang="en-US" b="1" dirty="0" smtClean="0"/>
              <a:t>Women Directors</a:t>
            </a:r>
            <a:endParaRPr lang="en-US" b="1" dirty="0"/>
          </a:p>
          <a:p>
            <a:r>
              <a:rPr lang="en-US" b="1" dirty="0"/>
              <a:t>X,Y,Z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type="body" sz="half" idx="2"/>
          </p:nvPr>
        </p:nvSpPr>
        <p:spPr>
          <a:xfrm>
            <a:off x="457200" y="2672690"/>
            <a:ext cx="3200400" cy="337912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                                    Part-2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585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268</TotalTime>
  <Words>831</Words>
  <Application>Microsoft Office PowerPoint</Application>
  <PresentationFormat>Widescreen</PresentationFormat>
  <Paragraphs>142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SimSun</vt:lpstr>
      <vt:lpstr>Arial Black</vt:lpstr>
      <vt:lpstr>Calibri</vt:lpstr>
      <vt:lpstr>Calibri Light</vt:lpstr>
      <vt:lpstr>Trebuchet MS</vt:lpstr>
      <vt:lpstr>Wingdings</vt:lpstr>
      <vt:lpstr>Retrospect</vt:lpstr>
      <vt:lpstr>COMPANY LAW </vt:lpstr>
      <vt:lpstr>MEANING OF LAW</vt:lpstr>
      <vt:lpstr>CIVIL LAW VS CRIMINAL LAW</vt:lpstr>
      <vt:lpstr>COGNISABLE      VS    NON COGNISABLE OFFENCE</vt:lpstr>
      <vt:lpstr>TRIBUNAL VS COURT</vt:lpstr>
      <vt:lpstr>JUDGEMENT VS DECREE</vt:lpstr>
      <vt:lpstr>Company/Corporate  Law</vt:lpstr>
      <vt:lpstr>                   SALIENT  FEATURES  OF COMPANIES  ACT 2013 </vt:lpstr>
      <vt:lpstr>SALIENT FEATURES OF COMPANIES ACT 2013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40</cp:revision>
  <dcterms:created xsi:type="dcterms:W3CDTF">2020-08-08T09:11:05Z</dcterms:created>
  <dcterms:modified xsi:type="dcterms:W3CDTF">2020-08-12T13:35:11Z</dcterms:modified>
</cp:coreProperties>
</file>