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5" r:id="rId8"/>
    <p:sldId id="266" r:id="rId9"/>
    <p:sldId id="268" r:id="rId10"/>
    <p:sldId id="267" r:id="rId11"/>
    <p:sldId id="269" r:id="rId12"/>
    <p:sldId id="270" r:id="rId13"/>
    <p:sldId id="272" r:id="rId14"/>
    <p:sldId id="273" r:id="rId15"/>
    <p:sldId id="274" r:id="rId16"/>
    <p:sldId id="271" r:id="rId17"/>
    <p:sldId id="275" r:id="rId18"/>
    <p:sldId id="276" r:id="rId19"/>
    <p:sldId id="277" r:id="rId20"/>
    <p:sldId id="28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159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3C9910-7552-4EB8-9991-6CA873E2ED2B}"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539254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9910-7552-4EB8-9991-6CA873E2ED2B}"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1381984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9910-7552-4EB8-9991-6CA873E2ED2B}"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4126631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C9910-7552-4EB8-9991-6CA873E2ED2B}"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1787627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3C9910-7552-4EB8-9991-6CA873E2ED2B}"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4238476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3C9910-7552-4EB8-9991-6CA873E2ED2B}" type="datetimeFigureOut">
              <a:rPr lang="en-US" smtClean="0"/>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120139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3C9910-7552-4EB8-9991-6CA873E2ED2B}" type="datetimeFigureOut">
              <a:rPr lang="en-US" smtClean="0"/>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277785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3C9910-7552-4EB8-9991-6CA873E2ED2B}" type="datetimeFigureOut">
              <a:rPr lang="en-US" smtClean="0"/>
              <a:t>9/9/2020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3123914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C9910-7552-4EB8-9991-6CA873E2ED2B}" type="datetimeFigureOut">
              <a:rPr lang="en-US" smtClean="0"/>
              <a:t>9/9/2020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1784306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C9910-7552-4EB8-9991-6CA873E2ED2B}" type="datetimeFigureOut">
              <a:rPr lang="en-US" smtClean="0"/>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235682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C9910-7552-4EB8-9991-6CA873E2ED2B}" type="datetimeFigureOut">
              <a:rPr lang="en-US" smtClean="0"/>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5AD3C-B8ED-48DC-83AC-C8CD8C382752}" type="slidenum">
              <a:rPr lang="en-US" smtClean="0"/>
              <a:t>‹#›</a:t>
            </a:fld>
            <a:endParaRPr lang="en-US"/>
          </a:p>
        </p:txBody>
      </p:sp>
    </p:spTree>
    <p:extLst>
      <p:ext uri="{BB962C8B-B14F-4D97-AF65-F5344CB8AC3E}">
        <p14:creationId xmlns:p14="http://schemas.microsoft.com/office/powerpoint/2010/main" val="571666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C9910-7552-4EB8-9991-6CA873E2ED2B}" type="datetimeFigureOut">
              <a:rPr lang="en-US" smtClean="0"/>
              <a:t>9/9/2020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F5AD3C-B8ED-48DC-83AC-C8CD8C382752}" type="slidenum">
              <a:rPr lang="en-US" smtClean="0"/>
              <a:t>‹#›</a:t>
            </a:fld>
            <a:endParaRPr lang="en-US"/>
          </a:p>
        </p:txBody>
      </p:sp>
    </p:spTree>
    <p:extLst>
      <p:ext uri="{BB962C8B-B14F-4D97-AF65-F5344CB8AC3E}">
        <p14:creationId xmlns:p14="http://schemas.microsoft.com/office/powerpoint/2010/main" val="3194876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726345"/>
          </a:xfrm>
        </p:spPr>
        <p:txBody>
          <a:bodyPr>
            <a:normAutofit fontScale="90000"/>
          </a:bodyPr>
          <a:lstStyle/>
          <a:p>
            <a:r>
              <a:rPr lang="en-US" b="1" dirty="0" smtClean="0"/>
              <a:t>CHAPTER -3</a:t>
            </a:r>
            <a:br>
              <a:rPr lang="en-US" b="1" dirty="0" smtClean="0"/>
            </a:br>
            <a:r>
              <a:rPr lang="en-US" b="1" dirty="0" smtClean="0"/>
              <a:t>FORMATION OF  COMPANY</a:t>
            </a:r>
            <a:endParaRPr lang="en-US" b="1" dirty="0"/>
          </a:p>
        </p:txBody>
      </p:sp>
      <p:sp>
        <p:nvSpPr>
          <p:cNvPr id="3" name="Subtitle 2"/>
          <p:cNvSpPr>
            <a:spLocks noGrp="1"/>
          </p:cNvSpPr>
          <p:nvPr>
            <p:ph type="subTitle" idx="1"/>
          </p:nvPr>
        </p:nvSpPr>
        <p:spPr>
          <a:xfrm>
            <a:off x="1524000" y="3602037"/>
            <a:ext cx="9144000" cy="2681531"/>
          </a:xfrm>
        </p:spPr>
        <p:txBody>
          <a:bodyPr>
            <a:normAutofit/>
          </a:bodyPr>
          <a:lstStyle/>
          <a:p>
            <a:pPr algn="l"/>
            <a:r>
              <a:rPr lang="en-US" dirty="0"/>
              <a:t>STAGES</a:t>
            </a:r>
          </a:p>
          <a:p>
            <a:pPr marL="342900" lvl="0" indent="-342900" algn="l">
              <a:buFont typeface="Arial" panose="020B0604020202020204" pitchFamily="34" charset="0"/>
              <a:buChar char="•"/>
            </a:pPr>
            <a:r>
              <a:rPr lang="en-US" b="1" dirty="0"/>
              <a:t>Promotion</a:t>
            </a:r>
            <a:endParaRPr lang="en-US" dirty="0"/>
          </a:p>
          <a:p>
            <a:pPr marL="342900" lvl="0" indent="-342900" algn="l">
              <a:buFont typeface="Arial" panose="020B0604020202020204" pitchFamily="34" charset="0"/>
              <a:buChar char="•"/>
            </a:pPr>
            <a:r>
              <a:rPr lang="en-US" b="1" dirty="0"/>
              <a:t>Incorporation\Registration</a:t>
            </a:r>
            <a:endParaRPr lang="en-US" dirty="0"/>
          </a:p>
          <a:p>
            <a:pPr marL="342900" lvl="0" indent="-342900" algn="l">
              <a:buFont typeface="Arial" panose="020B0604020202020204" pitchFamily="34" charset="0"/>
              <a:buChar char="•"/>
            </a:pPr>
            <a:r>
              <a:rPr lang="en-US" b="1" dirty="0"/>
              <a:t>Capital Subscription</a:t>
            </a:r>
            <a:endParaRPr lang="en-US" dirty="0"/>
          </a:p>
          <a:p>
            <a:pPr marL="342900" lvl="0" indent="-342900" algn="l">
              <a:buFont typeface="Arial" panose="020B0604020202020204" pitchFamily="34" charset="0"/>
              <a:buChar char="•"/>
            </a:pPr>
            <a:r>
              <a:rPr lang="en-US" b="1" dirty="0"/>
              <a:t>Commencement of business</a:t>
            </a:r>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001597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533"/>
            <a:ext cx="10515600" cy="900751"/>
          </a:xfrm>
        </p:spPr>
        <p:txBody>
          <a:bodyPr/>
          <a:lstStyle/>
          <a:p>
            <a:r>
              <a:rPr lang="en-US" dirty="0"/>
              <a:t>Registration of a company</a:t>
            </a:r>
          </a:p>
        </p:txBody>
      </p:sp>
      <p:sp>
        <p:nvSpPr>
          <p:cNvPr id="3" name="Content Placeholder 2"/>
          <p:cNvSpPr>
            <a:spLocks noGrp="1"/>
          </p:cNvSpPr>
          <p:nvPr>
            <p:ph idx="1"/>
          </p:nvPr>
        </p:nvSpPr>
        <p:spPr>
          <a:xfrm>
            <a:off x="40943" y="900753"/>
            <a:ext cx="11367448" cy="5773002"/>
          </a:xfrm>
        </p:spPr>
        <p:txBody>
          <a:bodyPr>
            <a:normAutofit fontScale="62500" lnSpcReduction="20000"/>
          </a:bodyPr>
          <a:lstStyle/>
          <a:p>
            <a:pPr marL="0" indent="0">
              <a:buNone/>
            </a:pPr>
            <a:r>
              <a:rPr lang="en-US" dirty="0"/>
              <a:t>As per </a:t>
            </a:r>
            <a:r>
              <a:rPr lang="en-US" b="1" dirty="0"/>
              <a:t>Section7(1) </a:t>
            </a:r>
            <a:r>
              <a:rPr lang="en-US" dirty="0"/>
              <a:t>,The promoter is required to submit with the ROC of the State , where the registered office of the company is to be situated, the prescribed fees and  the following documents\ information</a:t>
            </a:r>
          </a:p>
          <a:p>
            <a:pPr lvl="0"/>
            <a:r>
              <a:rPr lang="en-US" b="1" dirty="0"/>
              <a:t>application</a:t>
            </a:r>
            <a:r>
              <a:rPr lang="en-US" dirty="0"/>
              <a:t> for the registration of the proposed company </a:t>
            </a:r>
          </a:p>
          <a:p>
            <a:pPr lvl="0"/>
            <a:r>
              <a:rPr lang="en-US" b="1" dirty="0"/>
              <a:t>MOA</a:t>
            </a:r>
            <a:r>
              <a:rPr lang="en-US" dirty="0"/>
              <a:t> of the proposed company signed by all subscribers</a:t>
            </a:r>
          </a:p>
          <a:p>
            <a:pPr lvl="0"/>
            <a:r>
              <a:rPr lang="en-US" b="1" dirty="0"/>
              <a:t>AOA</a:t>
            </a:r>
            <a:r>
              <a:rPr lang="en-US" dirty="0"/>
              <a:t> of the proposed company signed by all the subscribers</a:t>
            </a:r>
          </a:p>
          <a:p>
            <a:pPr lvl="0"/>
            <a:r>
              <a:rPr lang="en-US" b="1" dirty="0"/>
              <a:t>Compliance Declaration </a:t>
            </a:r>
            <a:r>
              <a:rPr lang="en-US" dirty="0"/>
              <a:t>made by advocate\CA\CS\CWA involved in company's formation and by a person named as director\</a:t>
            </a:r>
            <a:r>
              <a:rPr lang="en-US" dirty="0" err="1"/>
              <a:t>mgr</a:t>
            </a:r>
            <a:r>
              <a:rPr lang="en-US" dirty="0"/>
              <a:t>\secretary  stating that all requirements of the Act and related Rules </a:t>
            </a:r>
            <a:r>
              <a:rPr lang="en-US" dirty="0" err="1"/>
              <a:t>wrt</a:t>
            </a:r>
            <a:r>
              <a:rPr lang="en-US" dirty="0"/>
              <a:t> registration have been complied with</a:t>
            </a:r>
          </a:p>
          <a:p>
            <a:pPr lvl="0"/>
            <a:r>
              <a:rPr lang="en-US" b="1" dirty="0"/>
              <a:t>Subscribers Declaration </a:t>
            </a:r>
            <a:r>
              <a:rPr lang="en-US" dirty="0"/>
              <a:t>made by each of the subscribers and also from all first directors that they are not guilty of any company related offence\fraud\misfeasance\breach of duty during the preceding 5 years and that all the information provided to ROC is correct and complete </a:t>
            </a:r>
          </a:p>
          <a:p>
            <a:pPr lvl="0"/>
            <a:r>
              <a:rPr lang="en-US" b="1" dirty="0"/>
              <a:t>Address for correspondence</a:t>
            </a:r>
            <a:r>
              <a:rPr lang="en-US" dirty="0"/>
              <a:t> till its registered office is established and address </a:t>
            </a:r>
            <a:r>
              <a:rPr lang="en-US" dirty="0" err="1"/>
              <a:t>finalised</a:t>
            </a:r>
            <a:endParaRPr lang="en-US" dirty="0"/>
          </a:p>
          <a:p>
            <a:pPr lvl="0"/>
            <a:r>
              <a:rPr lang="en-US" b="1" dirty="0"/>
              <a:t>Subscribers particulars </a:t>
            </a:r>
            <a:r>
              <a:rPr lang="en-US" b="1" dirty="0" err="1"/>
              <a:t>i</a:t>
            </a:r>
            <a:r>
              <a:rPr lang="en-US" dirty="0" err="1"/>
              <a:t>.e</a:t>
            </a:r>
            <a:r>
              <a:rPr lang="en-US" dirty="0"/>
              <a:t> their names, addresses, nationality, ID proofs and other particulars</a:t>
            </a:r>
          </a:p>
          <a:p>
            <a:pPr lvl="0"/>
            <a:r>
              <a:rPr lang="en-US" b="1" dirty="0"/>
              <a:t>Directors particulars i.</a:t>
            </a:r>
            <a:r>
              <a:rPr lang="en-US" dirty="0"/>
              <a:t>e. their names, addresses, </a:t>
            </a:r>
            <a:r>
              <a:rPr lang="en-US" dirty="0" err="1"/>
              <a:t>nationality,ID</a:t>
            </a:r>
            <a:r>
              <a:rPr lang="en-US" dirty="0"/>
              <a:t> proofs, DIN and other particulars</a:t>
            </a:r>
          </a:p>
          <a:p>
            <a:pPr lvl="0"/>
            <a:r>
              <a:rPr lang="en-US" b="1" dirty="0"/>
              <a:t>Written Consent </a:t>
            </a:r>
            <a:r>
              <a:rPr lang="en-US" dirty="0"/>
              <a:t>of directors of the proposed company to act in that capacity </a:t>
            </a:r>
          </a:p>
          <a:p>
            <a:pPr lvl="0"/>
            <a:r>
              <a:rPr lang="en-US" b="1" dirty="0"/>
              <a:t>Particulars of directors' interest </a:t>
            </a:r>
            <a:r>
              <a:rPr lang="en-US" dirty="0"/>
              <a:t>in other companies, firms and body corporates</a:t>
            </a:r>
          </a:p>
          <a:p>
            <a:pPr marL="0" indent="0">
              <a:buNone/>
            </a:pPr>
            <a:r>
              <a:rPr lang="en-US" dirty="0" smtClean="0"/>
              <a:t>  </a:t>
            </a:r>
            <a:r>
              <a:rPr lang="en-US" dirty="0"/>
              <a:t>Now, application for incorporating a company shall be made online in  </a:t>
            </a:r>
            <a:r>
              <a:rPr lang="en-US" dirty="0" smtClean="0"/>
              <a:t> </a:t>
            </a:r>
            <a:r>
              <a:rPr lang="en-US" dirty="0"/>
              <a:t>(</a:t>
            </a:r>
            <a:r>
              <a:rPr lang="en-US" dirty="0" smtClean="0"/>
              <a:t>SPICE plus </a:t>
            </a:r>
            <a:r>
              <a:rPr lang="en-US" dirty="0"/>
              <a:t>i.e. Simplified </a:t>
            </a:r>
            <a:r>
              <a:rPr lang="en-US" dirty="0" err="1"/>
              <a:t>Proforma</a:t>
            </a:r>
            <a:r>
              <a:rPr lang="en-US" dirty="0"/>
              <a:t> for Incorporating Companies Electronically) along with e- MOA in Form No. INC-33 and e-AOA in Form No.34. SPICE form is an </a:t>
            </a:r>
            <a:r>
              <a:rPr lang="en-US" dirty="0" smtClean="0"/>
              <a:t>integrated web </a:t>
            </a:r>
            <a:r>
              <a:rPr lang="en-US" dirty="0"/>
              <a:t>form in which application for allotment of DIN </a:t>
            </a:r>
            <a:r>
              <a:rPr lang="en-US" dirty="0" err="1"/>
              <a:t>upto</a:t>
            </a:r>
            <a:r>
              <a:rPr lang="en-US" dirty="0"/>
              <a:t> 3 directors, reservation of name of company, appointment of Directors of the proposed company and application for registration can all be made together and there is no need to  apply separately for any of these matters.</a:t>
            </a:r>
          </a:p>
          <a:p>
            <a:endParaRPr lang="en-US" dirty="0"/>
          </a:p>
        </p:txBody>
      </p:sp>
    </p:spTree>
    <p:extLst>
      <p:ext uri="{BB962C8B-B14F-4D97-AF65-F5344CB8AC3E}">
        <p14:creationId xmlns:p14="http://schemas.microsoft.com/office/powerpoint/2010/main" val="2612012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09432"/>
          </a:xfrm>
        </p:spPr>
        <p:txBody>
          <a:bodyPr>
            <a:normAutofit fontScale="90000"/>
          </a:bodyPr>
          <a:lstStyle/>
          <a:p>
            <a:r>
              <a:rPr lang="en-US" dirty="0" smtClean="0"/>
              <a:t>Registration of a company</a:t>
            </a:r>
            <a:endParaRPr lang="en-US" dirty="0"/>
          </a:p>
        </p:txBody>
      </p:sp>
      <p:sp>
        <p:nvSpPr>
          <p:cNvPr id="3" name="Content Placeholder 2"/>
          <p:cNvSpPr>
            <a:spLocks noGrp="1"/>
          </p:cNvSpPr>
          <p:nvPr>
            <p:ph idx="1"/>
          </p:nvPr>
        </p:nvSpPr>
        <p:spPr>
          <a:xfrm>
            <a:off x="0" y="641445"/>
            <a:ext cx="12192000" cy="6216555"/>
          </a:xfrm>
        </p:spPr>
        <p:txBody>
          <a:bodyPr/>
          <a:lstStyle/>
          <a:p>
            <a:r>
              <a:rPr lang="en-US" b="1" dirty="0"/>
              <a:t>As per section7(2), </a:t>
            </a:r>
            <a:r>
              <a:rPr lang="en-US" dirty="0"/>
              <a:t>the ROC, will then register the above documents and  will issue the Certificate of Incorporation in prescribed form. This is the birth certificate of the company which bears the name, date of incorporation, CIN number and seal of that </a:t>
            </a:r>
            <a:r>
              <a:rPr lang="en-US" dirty="0" err="1"/>
              <a:t>ROC.Now</a:t>
            </a:r>
            <a:r>
              <a:rPr lang="en-US" dirty="0"/>
              <a:t>, Certificate of Incorporation can be issued electronically under the digital signatures of the ROC.</a:t>
            </a:r>
          </a:p>
          <a:p>
            <a:r>
              <a:rPr lang="en-US" b="1" dirty="0"/>
              <a:t>As per section7(3), </a:t>
            </a:r>
            <a:r>
              <a:rPr lang="en-US" dirty="0"/>
              <a:t>the ROC will also allot to the company a </a:t>
            </a:r>
            <a:r>
              <a:rPr lang="en-US" i="1" dirty="0"/>
              <a:t>corporate identity number ,</a:t>
            </a:r>
            <a:r>
              <a:rPr lang="en-US" dirty="0"/>
              <a:t>which shall be a distinct identity for the company and is also mentioned in Certificate of Incorporation.</a:t>
            </a:r>
          </a:p>
          <a:p>
            <a:r>
              <a:rPr lang="en-US" b="1" dirty="0"/>
              <a:t>As per section 7(4), </a:t>
            </a:r>
            <a:r>
              <a:rPr lang="en-US" dirty="0"/>
              <a:t>the company is required to maintain and preserve at its registered office copies of all the documents  originally filed with the ROC for registration , until dissolution.</a:t>
            </a:r>
          </a:p>
          <a:p>
            <a:r>
              <a:rPr lang="en-US" b="1" dirty="0"/>
              <a:t>As per section 7(5), </a:t>
            </a:r>
            <a:r>
              <a:rPr lang="en-US" dirty="0"/>
              <a:t>if any person furnishes any false\incorrect information\suppresses any material information in any of the documents filed with the ROC , then he shall be liable for fraud u\s 447 and be punished.</a:t>
            </a:r>
          </a:p>
          <a:p>
            <a:endParaRPr lang="en-US" dirty="0"/>
          </a:p>
        </p:txBody>
      </p:sp>
    </p:spTree>
    <p:extLst>
      <p:ext uri="{BB962C8B-B14F-4D97-AF65-F5344CB8AC3E}">
        <p14:creationId xmlns:p14="http://schemas.microsoft.com/office/powerpoint/2010/main" val="3924185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09432"/>
          </a:xfrm>
        </p:spPr>
        <p:txBody>
          <a:bodyPr>
            <a:normAutofit fontScale="90000"/>
          </a:bodyPr>
          <a:lstStyle/>
          <a:p>
            <a:r>
              <a:rPr lang="en-US" dirty="0"/>
              <a:t>Registration of a company</a:t>
            </a:r>
          </a:p>
        </p:txBody>
      </p:sp>
      <p:sp>
        <p:nvSpPr>
          <p:cNvPr id="3" name="Content Placeholder 2"/>
          <p:cNvSpPr>
            <a:spLocks noGrp="1"/>
          </p:cNvSpPr>
          <p:nvPr>
            <p:ph idx="1"/>
          </p:nvPr>
        </p:nvSpPr>
        <p:spPr>
          <a:xfrm>
            <a:off x="0" y="641445"/>
            <a:ext cx="12192000" cy="6216555"/>
          </a:xfrm>
        </p:spPr>
        <p:txBody>
          <a:bodyPr>
            <a:normAutofit fontScale="85000" lnSpcReduction="20000"/>
          </a:bodyPr>
          <a:lstStyle/>
          <a:p>
            <a:r>
              <a:rPr lang="en-US" b="1" dirty="0"/>
              <a:t>As per section 7(6),</a:t>
            </a:r>
            <a:r>
              <a:rPr lang="en-US" dirty="0"/>
              <a:t> if a company got incorporated on the basis of documents which contained any false\incorrect\insufficient information etc., then the promoters, the directors and the persons who made compliance declaration will be liable for fraud u\s 447 and punished.</a:t>
            </a:r>
          </a:p>
          <a:p>
            <a:r>
              <a:rPr lang="en-US" b="1" dirty="0"/>
              <a:t>As per section 7(7),  </a:t>
            </a:r>
            <a:r>
              <a:rPr lang="en-US" dirty="0"/>
              <a:t>in case the company got incorporated on the basis of false\incorrect information etc. and the case goes to NCLT, then the tribunal can also pass the following orders</a:t>
            </a:r>
          </a:p>
          <a:p>
            <a:pPr lvl="0"/>
            <a:r>
              <a:rPr lang="en-US" dirty="0"/>
              <a:t>order any change in MOA or AOA keeping in view interest of co., members and public</a:t>
            </a:r>
          </a:p>
          <a:p>
            <a:pPr lvl="0"/>
            <a:r>
              <a:rPr lang="en-US" dirty="0"/>
              <a:t>direct that the liability of the members be unlimited</a:t>
            </a:r>
          </a:p>
          <a:p>
            <a:pPr lvl="0"/>
            <a:r>
              <a:rPr lang="en-US" dirty="0"/>
              <a:t>direct the removal of name of the company from Register of companies</a:t>
            </a:r>
          </a:p>
          <a:p>
            <a:pPr lvl="0"/>
            <a:r>
              <a:rPr lang="en-US" dirty="0"/>
              <a:t>pass an order for winding up of the company</a:t>
            </a:r>
          </a:p>
          <a:p>
            <a:pPr lvl="0"/>
            <a:r>
              <a:rPr lang="en-US" dirty="0"/>
              <a:t>pass such order as it thinks fit</a:t>
            </a:r>
          </a:p>
          <a:p>
            <a:endParaRPr lang="en-US" dirty="0"/>
          </a:p>
          <a:p>
            <a:pPr marL="0" indent="0">
              <a:buNone/>
            </a:pPr>
            <a:r>
              <a:rPr lang="en-US" b="1" dirty="0"/>
              <a:t>EFFECT OF CERTIFICATE OF REGISTRATION</a:t>
            </a:r>
            <a:r>
              <a:rPr lang="en-US" dirty="0"/>
              <a:t> -</a:t>
            </a:r>
            <a:r>
              <a:rPr lang="en-US" b="1" dirty="0"/>
              <a:t>As per section 9</a:t>
            </a:r>
            <a:r>
              <a:rPr lang="en-US" dirty="0"/>
              <a:t> of Companies Act,2013 , from the date of incorporation mentioned in the Certificate of Incorporation</a:t>
            </a:r>
          </a:p>
          <a:p>
            <a:pPr lvl="0"/>
            <a:r>
              <a:rPr lang="en-US" dirty="0"/>
              <a:t>subscribers to memorandum become members of the co.</a:t>
            </a:r>
          </a:p>
          <a:p>
            <a:pPr lvl="0"/>
            <a:r>
              <a:rPr lang="en-US" dirty="0"/>
              <a:t>it gets status of a body corporate known by the name contained in Certificate of incorporation and gets power to hold\buy \sell assets \ enter into contracts \ sue and be sued in its own name</a:t>
            </a:r>
          </a:p>
          <a:p>
            <a:pPr lvl="0"/>
            <a:r>
              <a:rPr lang="en-US" dirty="0"/>
              <a:t>shall have perpetual succession</a:t>
            </a:r>
          </a:p>
          <a:p>
            <a:endParaRPr lang="en-US" dirty="0"/>
          </a:p>
        </p:txBody>
      </p:sp>
    </p:spTree>
    <p:extLst>
      <p:ext uri="{BB962C8B-B14F-4D97-AF65-F5344CB8AC3E}">
        <p14:creationId xmlns:p14="http://schemas.microsoft.com/office/powerpoint/2010/main" val="407684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71599"/>
          </a:xfrm>
        </p:spPr>
        <p:txBody>
          <a:bodyPr>
            <a:normAutofit/>
          </a:bodyPr>
          <a:lstStyle/>
          <a:p>
            <a:r>
              <a:rPr lang="en-US" b="1" dirty="0"/>
              <a:t>CONCLUSIVENESS OF CERTIFICATE OF INCORPORATION </a:t>
            </a:r>
            <a:endParaRPr lang="en-US" dirty="0"/>
          </a:p>
        </p:txBody>
      </p:sp>
      <p:sp>
        <p:nvSpPr>
          <p:cNvPr id="3" name="Content Placeholder 2"/>
          <p:cNvSpPr>
            <a:spLocks noGrp="1"/>
          </p:cNvSpPr>
          <p:nvPr>
            <p:ph idx="1"/>
          </p:nvPr>
        </p:nvSpPr>
        <p:spPr>
          <a:xfrm>
            <a:off x="0" y="1394460"/>
            <a:ext cx="12192000" cy="5463540"/>
          </a:xfrm>
        </p:spPr>
        <p:txBody>
          <a:bodyPr>
            <a:normAutofit/>
          </a:bodyPr>
          <a:lstStyle/>
          <a:p>
            <a:pPr marL="0" indent="0">
              <a:buNone/>
            </a:pPr>
            <a:r>
              <a:rPr lang="en-US" b="1" dirty="0"/>
              <a:t> Under judicial interpretations</a:t>
            </a:r>
            <a:r>
              <a:rPr lang="en-US" dirty="0"/>
              <a:t> , it </a:t>
            </a:r>
            <a:r>
              <a:rPr lang="en-US" dirty="0" smtClean="0"/>
              <a:t>had </a:t>
            </a:r>
            <a:r>
              <a:rPr lang="en-US" dirty="0"/>
              <a:t>been well </a:t>
            </a:r>
            <a:r>
              <a:rPr lang="en-US" dirty="0" err="1"/>
              <a:t>recognised</a:t>
            </a:r>
            <a:r>
              <a:rPr lang="en-US" dirty="0"/>
              <a:t> that the Certificate of Incorporation once issued is conclusive evidence that the company has been duly registered. Case</a:t>
            </a:r>
            <a:r>
              <a:rPr lang="en-US" b="1" dirty="0"/>
              <a:t> -Jubilee Cotton Mills Ltd. vs. Lewis</a:t>
            </a:r>
            <a:r>
              <a:rPr lang="en-US" b="1" dirty="0" smtClean="0"/>
              <a:t>.</a:t>
            </a:r>
            <a:r>
              <a:rPr lang="en-US" dirty="0"/>
              <a:t> </a:t>
            </a:r>
            <a:r>
              <a:rPr lang="en-US" dirty="0" smtClean="0"/>
              <a:t> </a:t>
            </a:r>
            <a:r>
              <a:rPr lang="en-US" dirty="0"/>
              <a:t>T</a:t>
            </a:r>
            <a:r>
              <a:rPr lang="en-US" dirty="0" smtClean="0"/>
              <a:t>he </a:t>
            </a:r>
            <a:r>
              <a:rPr lang="en-US" dirty="0"/>
              <a:t>validity of the Certificate of Incorporation </a:t>
            </a:r>
            <a:r>
              <a:rPr lang="en-US" dirty="0" smtClean="0"/>
              <a:t>could not </a:t>
            </a:r>
            <a:r>
              <a:rPr lang="en-US" dirty="0"/>
              <a:t>be disputed on any grounds whatever. So, once the Certificate of Incorporation </a:t>
            </a:r>
            <a:r>
              <a:rPr lang="en-US" dirty="0" smtClean="0"/>
              <a:t>had </a:t>
            </a:r>
            <a:r>
              <a:rPr lang="en-US" dirty="0"/>
              <a:t>been issued , it </a:t>
            </a:r>
            <a:r>
              <a:rPr lang="en-US" dirty="0" smtClean="0"/>
              <a:t>was </a:t>
            </a:r>
            <a:r>
              <a:rPr lang="en-US" dirty="0"/>
              <a:t>presumed that all the requirements of that Act </a:t>
            </a:r>
            <a:r>
              <a:rPr lang="en-US" dirty="0" smtClean="0"/>
              <a:t>had </a:t>
            </a:r>
            <a:r>
              <a:rPr lang="en-US" dirty="0"/>
              <a:t>been complied with . No one could  challenge the incorporation of the company even if irregularities prior to registration are subsequently discovered(e.g. it was found that the signatures  in the registration documents were forged, or signatories were incompetent to contract , </a:t>
            </a:r>
            <a:r>
              <a:rPr lang="en-US" dirty="0" err="1"/>
              <a:t>unauthorised</a:t>
            </a:r>
            <a:r>
              <a:rPr lang="en-US" dirty="0"/>
              <a:t> alterations were made in documents by promoters , subscribers of MOA were not even seven in number etc.).This concept </a:t>
            </a:r>
            <a:r>
              <a:rPr lang="en-US" dirty="0" smtClean="0"/>
              <a:t>was also  </a:t>
            </a:r>
            <a:r>
              <a:rPr lang="en-US" dirty="0"/>
              <a:t>established in cases such as </a:t>
            </a:r>
            <a:r>
              <a:rPr lang="en-US" b="1" dirty="0" err="1"/>
              <a:t>Moosa</a:t>
            </a:r>
            <a:r>
              <a:rPr lang="en-US" b="1" dirty="0"/>
              <a:t> </a:t>
            </a:r>
            <a:r>
              <a:rPr lang="en-US" b="1" dirty="0" err="1"/>
              <a:t>Gulam</a:t>
            </a:r>
            <a:r>
              <a:rPr lang="en-US" b="1" dirty="0"/>
              <a:t> </a:t>
            </a:r>
            <a:r>
              <a:rPr lang="en-US" b="1" dirty="0" err="1"/>
              <a:t>Ariff</a:t>
            </a:r>
            <a:r>
              <a:rPr lang="en-US" b="1" dirty="0"/>
              <a:t> </a:t>
            </a:r>
            <a:r>
              <a:rPr lang="en-US" b="1" dirty="0" err="1"/>
              <a:t>vs</a:t>
            </a:r>
            <a:r>
              <a:rPr lang="en-US" b="1" dirty="0"/>
              <a:t> </a:t>
            </a:r>
            <a:r>
              <a:rPr lang="en-US" b="1" dirty="0" err="1"/>
              <a:t>Ebrahim</a:t>
            </a:r>
            <a:r>
              <a:rPr lang="en-US" b="1" dirty="0"/>
              <a:t> </a:t>
            </a:r>
            <a:r>
              <a:rPr lang="en-US" b="1" dirty="0" err="1"/>
              <a:t>Gulam</a:t>
            </a:r>
            <a:r>
              <a:rPr lang="en-US" b="1" dirty="0"/>
              <a:t> </a:t>
            </a:r>
            <a:r>
              <a:rPr lang="en-US" b="1" dirty="0" err="1"/>
              <a:t>Ariff</a:t>
            </a:r>
            <a:r>
              <a:rPr lang="en-US" b="1" dirty="0"/>
              <a:t> .</a:t>
            </a:r>
            <a:endParaRPr lang="en-US" dirty="0"/>
          </a:p>
        </p:txBody>
      </p:sp>
    </p:spTree>
    <p:extLst>
      <p:ext uri="{BB962C8B-B14F-4D97-AF65-F5344CB8AC3E}">
        <p14:creationId xmlns:p14="http://schemas.microsoft.com/office/powerpoint/2010/main" val="2042837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09432"/>
          </a:xfrm>
        </p:spPr>
        <p:txBody>
          <a:bodyPr>
            <a:normAutofit fontScale="90000"/>
          </a:bodyPr>
          <a:lstStyle/>
          <a:p>
            <a:r>
              <a:rPr lang="en-US" dirty="0" smtClean="0"/>
              <a:t>Certificate of Incorporation</a:t>
            </a:r>
            <a:endParaRPr lang="en-US" dirty="0"/>
          </a:p>
        </p:txBody>
      </p:sp>
      <p:sp>
        <p:nvSpPr>
          <p:cNvPr id="3" name="Content Placeholder 2"/>
          <p:cNvSpPr>
            <a:spLocks noGrp="1"/>
          </p:cNvSpPr>
          <p:nvPr>
            <p:ph idx="1"/>
          </p:nvPr>
        </p:nvSpPr>
        <p:spPr>
          <a:xfrm>
            <a:off x="0" y="641445"/>
            <a:ext cx="12192000" cy="6216555"/>
          </a:xfrm>
        </p:spPr>
        <p:txBody>
          <a:bodyPr>
            <a:normAutofit lnSpcReduction="10000"/>
          </a:bodyPr>
          <a:lstStyle/>
          <a:p>
            <a:r>
              <a:rPr lang="en-US" dirty="0"/>
              <a:t>However, The  Companies Act, 2013 doesn't contain any provisions with respect to 'Conclusiveness of Certificate of Incorporation'.    Once a company got  registered, and subsequently it comes to the knowledge of authorities that the company had furnished false \incorrect\ insufficient information in the documents filed at the time of incorporation , then as </a:t>
            </a:r>
            <a:r>
              <a:rPr lang="en-US" b="1" dirty="0"/>
              <a:t>per sec. 7(6) of the Companies Act,2013, the promoters\first directors of the company shall be liable for fraud u\s 447</a:t>
            </a:r>
            <a:r>
              <a:rPr lang="en-US" dirty="0"/>
              <a:t> and be punished with imprisonment and fine. Similarly u\s </a:t>
            </a:r>
            <a:r>
              <a:rPr lang="en-US" b="1" dirty="0"/>
              <a:t>sec. 7(7) of the Act, the TRIBUNAL is empowered in that case, to order winding up of the company or order the striking off of the name of the company from the register of companies etc.</a:t>
            </a:r>
            <a:endParaRPr lang="en-US" dirty="0"/>
          </a:p>
          <a:p>
            <a:r>
              <a:rPr lang="en-US" b="1" dirty="0"/>
              <a:t>SO, THE CONCEPT OF CONCLUSIVENESS OF CERTIFICATE OF INCORPORATION HAS LOST ITS RELEVANCE UNDER COMPANIES ACT 2013. IF IT IS PROVED THAT THE COMPANY GOT INCORPORATED ON THE BASIS OF DOCUMENTS CONTAINING FALSE OR INCORRECT INFORMATION OR IN ANY FRAUDULANT MANNER, THEN SECTION 7(7) , ALLOWS THE REGISTRAR TO QUESTION THE VALIDITY OF PROCEEDINGS PRIOR TO INCORPORATION AND TAKE NECESSARY ACTIONS</a:t>
            </a:r>
            <a:r>
              <a:rPr lang="en-US" b="1" dirty="0" smtClean="0"/>
              <a:t>.</a:t>
            </a:r>
            <a:endParaRPr lang="en-US" dirty="0"/>
          </a:p>
        </p:txBody>
      </p:sp>
    </p:spTree>
    <p:extLst>
      <p:ext uri="{BB962C8B-B14F-4D97-AF65-F5344CB8AC3E}">
        <p14:creationId xmlns:p14="http://schemas.microsoft.com/office/powerpoint/2010/main" val="2906821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 y="1"/>
            <a:ext cx="11567160" cy="409432"/>
          </a:xfrm>
        </p:spPr>
        <p:txBody>
          <a:bodyPr>
            <a:normAutofit fontScale="90000"/>
          </a:bodyPr>
          <a:lstStyle/>
          <a:p>
            <a:r>
              <a:rPr lang="en-US" b="1" dirty="0" err="1"/>
              <a:t>IIIrd</a:t>
            </a:r>
            <a:r>
              <a:rPr lang="en-US" b="1" dirty="0"/>
              <a:t> Stage: CAPITAL SUBSCRIPTION </a:t>
            </a:r>
            <a:endParaRPr lang="en-US" dirty="0"/>
          </a:p>
        </p:txBody>
      </p:sp>
      <p:sp>
        <p:nvSpPr>
          <p:cNvPr id="3" name="Content Placeholder 2"/>
          <p:cNvSpPr>
            <a:spLocks noGrp="1"/>
          </p:cNvSpPr>
          <p:nvPr>
            <p:ph idx="1"/>
          </p:nvPr>
        </p:nvSpPr>
        <p:spPr>
          <a:xfrm>
            <a:off x="0" y="641445"/>
            <a:ext cx="12192000" cy="6216555"/>
          </a:xfrm>
        </p:spPr>
        <p:txBody>
          <a:bodyPr>
            <a:normAutofit/>
          </a:bodyPr>
          <a:lstStyle/>
          <a:p>
            <a:r>
              <a:rPr lang="en-US" dirty="0"/>
              <a:t>In this stage, the company arranges capital for  its activities. Since a private company is prohibited from inviting public for subscription of its securities, such companies offer securities to a select group of persons  through private </a:t>
            </a:r>
            <a:r>
              <a:rPr lang="en-US" dirty="0" err="1"/>
              <a:t>placements.Thus</a:t>
            </a:r>
            <a:r>
              <a:rPr lang="en-US" dirty="0"/>
              <a:t>, a private company need not pass through this stage of capital subscription</a:t>
            </a:r>
            <a:r>
              <a:rPr lang="en-US" dirty="0" smtClean="0"/>
              <a:t>.</a:t>
            </a:r>
          </a:p>
          <a:p>
            <a:r>
              <a:rPr lang="en-US" dirty="0" smtClean="0"/>
              <a:t> </a:t>
            </a:r>
            <a:r>
              <a:rPr lang="en-US" dirty="0"/>
              <a:t>A public company ,on the other hand, can arrange capital either through private placement or through public </a:t>
            </a:r>
            <a:r>
              <a:rPr lang="en-US" dirty="0" err="1"/>
              <a:t>issue.When</a:t>
            </a:r>
            <a:r>
              <a:rPr lang="en-US" dirty="0"/>
              <a:t> the amount of capital required is huge and the company decides to raise capital from public issue, it is required to fulfill the requirements of not just the  Companies Act but also SEBI. </a:t>
            </a:r>
            <a:endParaRPr lang="en-US" dirty="0" smtClean="0"/>
          </a:p>
          <a:p>
            <a:r>
              <a:rPr lang="en-US" dirty="0" smtClean="0"/>
              <a:t>SEBI </a:t>
            </a:r>
            <a:r>
              <a:rPr lang="en-US" dirty="0"/>
              <a:t>is empowered to make rules and regulations to regulate the issue of capital to public and to protect the interest of the </a:t>
            </a:r>
            <a:r>
              <a:rPr lang="en-US" dirty="0" err="1"/>
              <a:t>investors.In</a:t>
            </a:r>
            <a:r>
              <a:rPr lang="en-US" dirty="0"/>
              <a:t> this regard, it has formulated SEBI (Issue of capital and Disclosure Requirements) Regulations,2009  to be complied by public companies making a public offer of its securities.</a:t>
            </a:r>
          </a:p>
        </p:txBody>
      </p:sp>
    </p:spTree>
    <p:extLst>
      <p:ext uri="{BB962C8B-B14F-4D97-AF65-F5344CB8AC3E}">
        <p14:creationId xmlns:p14="http://schemas.microsoft.com/office/powerpoint/2010/main" val="3003302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28048"/>
            <a:ext cx="12192000" cy="5929952"/>
          </a:xfrm>
        </p:spPr>
        <p:txBody>
          <a:bodyPr>
            <a:normAutofit lnSpcReduction="10000"/>
          </a:bodyPr>
          <a:lstStyle/>
          <a:p>
            <a:pPr marL="0" indent="0">
              <a:buNone/>
            </a:pPr>
            <a:r>
              <a:rPr lang="en-US" dirty="0" smtClean="0"/>
              <a:t>Accordingly, the  public companies </a:t>
            </a:r>
            <a:r>
              <a:rPr lang="en-US" dirty="0"/>
              <a:t>have to follow the prescribed procedure-</a:t>
            </a:r>
          </a:p>
          <a:p>
            <a:pPr lvl="0"/>
            <a:r>
              <a:rPr lang="en-US" dirty="0"/>
              <a:t>an offer to public can be made only through prospectus</a:t>
            </a:r>
          </a:p>
          <a:p>
            <a:pPr lvl="0"/>
            <a:r>
              <a:rPr lang="en-US" dirty="0"/>
              <a:t>the directors have to carefully prepare prospectus and file its copy with the ROC</a:t>
            </a:r>
          </a:p>
          <a:p>
            <a:pPr lvl="0"/>
            <a:r>
              <a:rPr lang="en-US" dirty="0"/>
              <a:t>thereafter, prospectus is put in circulation and public is invited</a:t>
            </a:r>
          </a:p>
          <a:p>
            <a:pPr lvl="0"/>
            <a:r>
              <a:rPr lang="en-US" dirty="0"/>
              <a:t>on the basis of prospectus , applications for </a:t>
            </a:r>
            <a:r>
              <a:rPr lang="en-US" dirty="0" err="1"/>
              <a:t>securites</a:t>
            </a:r>
            <a:r>
              <a:rPr lang="en-US" dirty="0"/>
              <a:t> are received from public  and the application money is kept in a separate bank account </a:t>
            </a:r>
          </a:p>
          <a:p>
            <a:pPr lvl="0"/>
            <a:r>
              <a:rPr lang="en-US" dirty="0"/>
              <a:t>if prescribed minimum subscription is not received within the stipulated time period, all the application money received will be refunded forthwith to the applicants and no allotment can be done.</a:t>
            </a:r>
          </a:p>
          <a:p>
            <a:pPr lvl="0"/>
            <a:r>
              <a:rPr lang="en-US" dirty="0"/>
              <a:t>if prescribed minimum subscription is received within the stipulated time period and other conditions of valid allotment are fulfilled, the directors pass formal resolution of allotment. Allotment letters are posted, Return of Allotment is filed with ROC, and share certificates are issued to </a:t>
            </a:r>
            <a:r>
              <a:rPr lang="en-US" dirty="0" err="1"/>
              <a:t>allottees</a:t>
            </a:r>
            <a:r>
              <a:rPr lang="en-US" dirty="0"/>
              <a:t> in exchange of allotment letters</a:t>
            </a:r>
          </a:p>
          <a:p>
            <a:pPr marL="0" indent="0">
              <a:buNone/>
            </a:pPr>
            <a:endParaRPr lang="en-US" dirty="0"/>
          </a:p>
        </p:txBody>
      </p:sp>
      <p:sp>
        <p:nvSpPr>
          <p:cNvPr id="4" name="Title 3"/>
          <p:cNvSpPr>
            <a:spLocks noGrp="1"/>
          </p:cNvSpPr>
          <p:nvPr>
            <p:ph type="title"/>
          </p:nvPr>
        </p:nvSpPr>
        <p:spPr>
          <a:xfrm>
            <a:off x="838200" y="27296"/>
            <a:ext cx="10515600" cy="764275"/>
          </a:xfrm>
        </p:spPr>
        <p:txBody>
          <a:bodyPr>
            <a:normAutofit/>
          </a:bodyPr>
          <a:lstStyle/>
          <a:p>
            <a:r>
              <a:rPr lang="en-US" b="1" dirty="0" err="1"/>
              <a:t>IIIrd</a:t>
            </a:r>
            <a:r>
              <a:rPr lang="en-US" b="1" dirty="0"/>
              <a:t> Stage: CAPITAL SUBSCRIPTION </a:t>
            </a:r>
            <a:endParaRPr lang="en-US" dirty="0"/>
          </a:p>
        </p:txBody>
      </p:sp>
    </p:spTree>
    <p:extLst>
      <p:ext uri="{BB962C8B-B14F-4D97-AF65-F5344CB8AC3E}">
        <p14:creationId xmlns:p14="http://schemas.microsoft.com/office/powerpoint/2010/main" val="4024524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09432"/>
          </a:xfrm>
        </p:spPr>
        <p:txBody>
          <a:bodyPr>
            <a:normAutofit fontScale="90000"/>
          </a:bodyPr>
          <a:lstStyle/>
          <a:p>
            <a:r>
              <a:rPr lang="en-US" b="1" dirty="0" err="1"/>
              <a:t>IVth</a:t>
            </a:r>
            <a:r>
              <a:rPr lang="en-US" b="1" dirty="0"/>
              <a:t> Stage: COMMENCEMENT OF BUSINESS-</a:t>
            </a:r>
            <a:endParaRPr lang="en-US" dirty="0"/>
          </a:p>
        </p:txBody>
      </p:sp>
      <p:sp>
        <p:nvSpPr>
          <p:cNvPr id="3" name="Content Placeholder 2"/>
          <p:cNvSpPr>
            <a:spLocks noGrp="1"/>
          </p:cNvSpPr>
          <p:nvPr>
            <p:ph idx="1"/>
          </p:nvPr>
        </p:nvSpPr>
        <p:spPr>
          <a:xfrm>
            <a:off x="0" y="641445"/>
            <a:ext cx="12192000" cy="6216555"/>
          </a:xfrm>
        </p:spPr>
        <p:txBody>
          <a:bodyPr>
            <a:normAutofit/>
          </a:bodyPr>
          <a:lstStyle/>
          <a:p>
            <a:r>
              <a:rPr lang="en-US" b="1" dirty="0"/>
              <a:t> </a:t>
            </a:r>
            <a:r>
              <a:rPr lang="en-US" dirty="0"/>
              <a:t>The Companies (Amendment) Ordinance,2018 has reintroduced the requirement on part of companies ( whether public or private) to </a:t>
            </a:r>
            <a:r>
              <a:rPr lang="en-US" dirty="0" smtClean="0"/>
              <a:t>fulfill certain formalities before commencing its businesses. </a:t>
            </a:r>
            <a:r>
              <a:rPr lang="en-US" dirty="0"/>
              <a:t>Accordingly, a company will not be entitled to commence its operations or exercise borrowing  powers unless it has filed with the ROC-</a:t>
            </a:r>
            <a:r>
              <a:rPr lang="en-US" b="1" dirty="0">
                <a:solidFill>
                  <a:srgbClr val="7030A0"/>
                </a:solidFill>
              </a:rPr>
              <a:t> a </a:t>
            </a:r>
            <a:r>
              <a:rPr lang="en-US" b="1" i="1" dirty="0">
                <a:solidFill>
                  <a:srgbClr val="7030A0"/>
                </a:solidFill>
              </a:rPr>
              <a:t>declaration</a:t>
            </a:r>
            <a:r>
              <a:rPr lang="en-US" b="1" dirty="0">
                <a:solidFill>
                  <a:srgbClr val="7030A0"/>
                </a:solidFill>
              </a:rPr>
              <a:t> </a:t>
            </a:r>
            <a:r>
              <a:rPr lang="en-US" dirty="0">
                <a:solidFill>
                  <a:srgbClr val="7030A0"/>
                </a:solidFill>
              </a:rPr>
              <a:t>(within 180 days of its incorporation )stating that the subscribers to that MOA have all paid up on their shares and - a</a:t>
            </a:r>
            <a:r>
              <a:rPr lang="en-US" b="1" dirty="0">
                <a:solidFill>
                  <a:srgbClr val="7030A0"/>
                </a:solidFill>
              </a:rPr>
              <a:t> </a:t>
            </a:r>
            <a:r>
              <a:rPr lang="en-US" b="1" i="1" dirty="0">
                <a:solidFill>
                  <a:srgbClr val="7030A0"/>
                </a:solidFill>
              </a:rPr>
              <a:t>verification</a:t>
            </a:r>
            <a:r>
              <a:rPr lang="en-US" i="1" dirty="0">
                <a:solidFill>
                  <a:srgbClr val="7030A0"/>
                </a:solidFill>
              </a:rPr>
              <a:t> </a:t>
            </a:r>
            <a:r>
              <a:rPr lang="en-US" dirty="0">
                <a:solidFill>
                  <a:srgbClr val="7030A0"/>
                </a:solidFill>
              </a:rPr>
              <a:t>( within 30 days of its incorporation)of its registered office address</a:t>
            </a:r>
            <a:r>
              <a:rPr lang="en-US" dirty="0"/>
              <a:t>. </a:t>
            </a:r>
            <a:r>
              <a:rPr lang="en-US" b="1" dirty="0"/>
              <a:t>If the company fails to comply with this requirement, then it shall be liable to penalty and in extreme cases, it could lead to removal of the companies' name from the Register of Companies.</a:t>
            </a:r>
            <a:r>
              <a:rPr lang="en-US" dirty="0"/>
              <a:t>  </a:t>
            </a:r>
            <a:r>
              <a:rPr lang="en-US" dirty="0" smtClean="0"/>
              <a:t>Borrowing </a:t>
            </a:r>
            <a:r>
              <a:rPr lang="en-US" dirty="0"/>
              <a:t>powers mean power to borrow on loans, debentures etc.</a:t>
            </a:r>
          </a:p>
          <a:p>
            <a:endParaRPr lang="en-US" dirty="0"/>
          </a:p>
        </p:txBody>
      </p:sp>
    </p:spTree>
    <p:extLst>
      <p:ext uri="{BB962C8B-B14F-4D97-AF65-F5344CB8AC3E}">
        <p14:creationId xmlns:p14="http://schemas.microsoft.com/office/powerpoint/2010/main" val="2081760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409432"/>
          </a:xfrm>
        </p:spPr>
        <p:txBody>
          <a:bodyPr>
            <a:normAutofit fontScale="90000"/>
          </a:bodyPr>
          <a:lstStyle/>
          <a:p>
            <a:r>
              <a:rPr lang="en-US" b="1" dirty="0" smtClean="0"/>
              <a:t>PROVISIONAL CONTRACTS</a:t>
            </a:r>
            <a:endParaRPr lang="en-US" dirty="0"/>
          </a:p>
        </p:txBody>
      </p:sp>
      <p:sp>
        <p:nvSpPr>
          <p:cNvPr id="3" name="Content Placeholder 2"/>
          <p:cNvSpPr>
            <a:spLocks noGrp="1"/>
          </p:cNvSpPr>
          <p:nvPr>
            <p:ph idx="1"/>
          </p:nvPr>
        </p:nvSpPr>
        <p:spPr>
          <a:xfrm>
            <a:off x="0" y="641445"/>
            <a:ext cx="12192000" cy="6216555"/>
          </a:xfrm>
        </p:spPr>
        <p:txBody>
          <a:bodyPr>
            <a:normAutofit/>
          </a:bodyPr>
          <a:lstStyle/>
          <a:p>
            <a:pPr marL="0" indent="0">
              <a:buNone/>
            </a:pPr>
            <a:r>
              <a:rPr lang="en-US" b="1" dirty="0"/>
              <a:t>Provisional Contracts - </a:t>
            </a:r>
            <a:r>
              <a:rPr lang="en-US" dirty="0"/>
              <a:t>These are the contracts entered into by a company after obtaining Certificate of Incorporation but before becoming eligible to commence business. Such contracts are not legally binding upon the company until it becomes eligible for the commencement of business. After a company fulfills the requirements such as- filing the declaration of subscribers and  verification of office address within  the stipulated time-as are necessary for being eligible to commence operations, these contracts become automatically binding on the company</a:t>
            </a:r>
            <a:r>
              <a:rPr lang="en-US" dirty="0" smtClean="0"/>
              <a:t>.</a:t>
            </a:r>
            <a:r>
              <a:rPr lang="en-US" dirty="0"/>
              <a:t> Difference in preliminary contracts and provisional </a:t>
            </a:r>
            <a:r>
              <a:rPr lang="en-US" dirty="0" smtClean="0"/>
              <a:t>contracts-</a:t>
            </a:r>
            <a:endParaRPr lang="en-US"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05309361"/>
              </p:ext>
            </p:extLst>
          </p:nvPr>
        </p:nvGraphicFramePr>
        <p:xfrm>
          <a:off x="109182" y="3794079"/>
          <a:ext cx="12082818" cy="2923239"/>
        </p:xfrm>
        <a:graphic>
          <a:graphicData uri="http://schemas.openxmlformats.org/drawingml/2006/table">
            <a:tbl>
              <a:tblPr firstRow="1" bandRow="1">
                <a:tableStyleId>{5C22544A-7EE6-4342-B048-85BDC9FD1C3A}</a:tableStyleId>
              </a:tblPr>
              <a:tblGrid>
                <a:gridCol w="6041409"/>
                <a:gridCol w="6041409"/>
              </a:tblGrid>
              <a:tr h="415380">
                <a:tc>
                  <a:txBody>
                    <a:bodyPr/>
                    <a:lstStyle/>
                    <a:p>
                      <a:r>
                        <a:rPr lang="en-US" dirty="0" smtClean="0"/>
                        <a:t>PRELIMINARY CONTRACTS</a:t>
                      </a:r>
                      <a:endParaRPr lang="en-US" dirty="0"/>
                    </a:p>
                  </a:txBody>
                  <a:tcPr/>
                </a:tc>
                <a:tc>
                  <a:txBody>
                    <a:bodyPr/>
                    <a:lstStyle/>
                    <a:p>
                      <a:r>
                        <a:rPr lang="en-US" dirty="0" smtClean="0"/>
                        <a:t>PROVISIONAL CONTRACTS</a:t>
                      </a:r>
                      <a:endParaRPr lang="en-US" dirty="0"/>
                    </a:p>
                  </a:txBody>
                  <a:tcPr/>
                </a:tc>
              </a:tr>
              <a:tr h="557302">
                <a:tc>
                  <a:txBody>
                    <a:bodyPr/>
                    <a:lstStyle/>
                    <a:p>
                      <a:pPr marL="0" marR="0">
                        <a:lnSpc>
                          <a:spcPct val="115000"/>
                        </a:lnSpc>
                        <a:spcBef>
                          <a:spcPts val="0"/>
                        </a:spcBef>
                        <a:spcAft>
                          <a:spcPts val="1000"/>
                        </a:spcAft>
                      </a:pPr>
                      <a:r>
                        <a:rPr lang="en-US" sz="1400" dirty="0">
                          <a:effectLst/>
                          <a:latin typeface="Calibri" panose="020F0502020204030204" pitchFamily="34" charset="0"/>
                          <a:ea typeface="SimSun" panose="02010600030101010101" pitchFamily="2" charset="-122"/>
                          <a:cs typeface="Times New Roman" panose="02020603050405020304" pitchFamily="18" charset="0"/>
                        </a:rPr>
                        <a:t>These contracts are made before the registration of the company</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400">
                          <a:effectLst/>
                          <a:latin typeface="Calibri" panose="020F0502020204030204" pitchFamily="34" charset="0"/>
                          <a:ea typeface="SimSun" panose="02010600030101010101" pitchFamily="2" charset="-122"/>
                          <a:cs typeface="Times New Roman" panose="02020603050405020304" pitchFamily="18" charset="0"/>
                        </a:rPr>
                        <a:t>These contracts are made after registration but before fulfilling requirements u/s 10A</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557302">
                <a:tc>
                  <a:txBody>
                    <a:bodyPr/>
                    <a:lstStyle/>
                    <a:p>
                      <a:pPr marL="0" marR="0">
                        <a:lnSpc>
                          <a:spcPct val="115000"/>
                        </a:lnSpc>
                        <a:spcBef>
                          <a:spcPts val="0"/>
                        </a:spcBef>
                        <a:spcAft>
                          <a:spcPts val="1000"/>
                        </a:spcAft>
                      </a:pPr>
                      <a:r>
                        <a:rPr lang="en-US" sz="1400">
                          <a:effectLst/>
                          <a:latin typeface="Calibri" panose="020F0502020204030204" pitchFamily="34" charset="0"/>
                          <a:ea typeface="SimSun" panose="02010600030101010101" pitchFamily="2" charset="-122"/>
                          <a:cs typeface="Times New Roman" panose="02020603050405020304" pitchFamily="18" charset="0"/>
                        </a:rPr>
                        <a:t>The company can neither sue nor be sued to enforce the preincorporation contracts</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400">
                          <a:effectLst/>
                          <a:latin typeface="Calibri" panose="020F0502020204030204" pitchFamily="34" charset="0"/>
                          <a:ea typeface="SimSun" panose="02010600030101010101" pitchFamily="2" charset="-122"/>
                          <a:cs typeface="Times New Roman" panose="02020603050405020304" pitchFamily="18" charset="0"/>
                        </a:rPr>
                        <a:t>The company cannot be sued for enforcing a provisional contract till it becomes eligible for commencement of business.</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557302">
                <a:tc>
                  <a:txBody>
                    <a:bodyPr/>
                    <a:lstStyle/>
                    <a:p>
                      <a:pPr marL="0" marR="0">
                        <a:lnSpc>
                          <a:spcPct val="115000"/>
                        </a:lnSpc>
                        <a:spcBef>
                          <a:spcPts val="0"/>
                        </a:spcBef>
                        <a:spcAft>
                          <a:spcPts val="1000"/>
                        </a:spcAft>
                      </a:pPr>
                      <a:r>
                        <a:rPr lang="en-US" sz="1400">
                          <a:effectLst/>
                          <a:latin typeface="Calibri" panose="020F0502020204030204" pitchFamily="34" charset="0"/>
                          <a:ea typeface="SimSun" panose="02010600030101010101" pitchFamily="2" charset="-122"/>
                          <a:cs typeface="Times New Roman" panose="02020603050405020304" pitchFamily="18" charset="0"/>
                        </a:rPr>
                        <a:t>Preliminary contracts can be made binding by ratification if covered u\s 15h and 19e of Special Relief Act, 1963</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SimSun" panose="02010600030101010101" pitchFamily="2" charset="-122"/>
                          <a:cs typeface="Times New Roman" panose="02020603050405020304" pitchFamily="18" charset="0"/>
                        </a:rPr>
                        <a:t>Provisional contracts become binding </a:t>
                      </a: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as soon as </a:t>
                      </a:r>
                      <a:r>
                        <a:rPr lang="en-US" sz="1400" dirty="0">
                          <a:effectLst/>
                          <a:latin typeface="Calibri" panose="020F0502020204030204" pitchFamily="34" charset="0"/>
                          <a:ea typeface="SimSun" panose="02010600030101010101" pitchFamily="2" charset="-122"/>
                          <a:cs typeface="Times New Roman" panose="02020603050405020304" pitchFamily="18" charset="0"/>
                        </a:rPr>
                        <a:t>company becomes eligible for commencing business and do not require any ratification.</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278651">
                <a:tc>
                  <a:txBody>
                    <a:bodyPr/>
                    <a:lstStyle/>
                    <a:p>
                      <a:pPr marL="0" marR="0">
                        <a:lnSpc>
                          <a:spcPct val="115000"/>
                        </a:lnSpc>
                        <a:spcBef>
                          <a:spcPts val="0"/>
                        </a:spcBef>
                        <a:spcAft>
                          <a:spcPts val="1000"/>
                        </a:spcAft>
                      </a:pPr>
                      <a:r>
                        <a:rPr lang="en-US" sz="1400">
                          <a:effectLst/>
                          <a:latin typeface="Calibri" panose="020F0502020204030204" pitchFamily="34" charset="0"/>
                          <a:ea typeface="SimSun" panose="02010600030101010101" pitchFamily="2" charset="-122"/>
                          <a:cs typeface="Times New Roman" panose="02020603050405020304" pitchFamily="18" charset="0"/>
                        </a:rPr>
                        <a:t>Special Relief Act,1963 governs preincorporation contracts</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400">
                          <a:effectLst/>
                          <a:latin typeface="Calibri" panose="020F0502020204030204" pitchFamily="34" charset="0"/>
                          <a:ea typeface="SimSun" panose="02010600030101010101" pitchFamily="2" charset="-122"/>
                          <a:cs typeface="Times New Roman" panose="02020603050405020304" pitchFamily="18" charset="0"/>
                        </a:rPr>
                        <a:t>Companies Act,2013 governs provisional contracts by inserting sec.10A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r h="557302">
                <a:tc>
                  <a:txBody>
                    <a:bodyPr/>
                    <a:lstStyle/>
                    <a:p>
                      <a:pPr marL="0" marR="0">
                        <a:lnSpc>
                          <a:spcPct val="115000"/>
                        </a:lnSpc>
                        <a:spcBef>
                          <a:spcPts val="0"/>
                        </a:spcBef>
                        <a:spcAft>
                          <a:spcPts val="1000"/>
                        </a:spcAft>
                      </a:pPr>
                      <a:r>
                        <a:rPr lang="en-US" sz="1400">
                          <a:effectLst/>
                          <a:latin typeface="Calibri" panose="020F0502020204030204" pitchFamily="34" charset="0"/>
                          <a:ea typeface="SimSun" panose="02010600030101010101" pitchFamily="2" charset="-122"/>
                          <a:cs typeface="Times New Roman" panose="02020603050405020304" pitchFamily="18" charset="0"/>
                        </a:rPr>
                        <a:t>Promoters are liable on preincorporation contracts unless covered under Special Relief Act. </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SimSun" panose="02010600030101010101" pitchFamily="2" charset="-122"/>
                          <a:cs typeface="Times New Roman" panose="02020603050405020304" pitchFamily="18" charset="0"/>
                        </a:rPr>
                        <a:t>Company is liable on provisional contracts but only after getting eligibility for commencement.</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826768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4717"/>
            <a:ext cx="11176379" cy="409432"/>
          </a:xfrm>
        </p:spPr>
        <p:txBody>
          <a:bodyPr>
            <a:normAutofit fontScale="90000"/>
          </a:bodyPr>
          <a:lstStyle/>
          <a:p>
            <a:r>
              <a:rPr lang="en-US" b="1" dirty="0"/>
              <a:t>ON LINE REGISTRATION OF COMPANY </a:t>
            </a:r>
            <a:r>
              <a:rPr lang="en-US" b="1" dirty="0" smtClean="0"/>
              <a:t>(Using SPICE +)</a:t>
            </a:r>
            <a:endParaRPr lang="en-US" b="1" dirty="0"/>
          </a:p>
        </p:txBody>
      </p:sp>
      <p:sp>
        <p:nvSpPr>
          <p:cNvPr id="3" name="Content Placeholder 2"/>
          <p:cNvSpPr>
            <a:spLocks noGrp="1"/>
          </p:cNvSpPr>
          <p:nvPr>
            <p:ph idx="1"/>
          </p:nvPr>
        </p:nvSpPr>
        <p:spPr>
          <a:xfrm>
            <a:off x="0" y="641445"/>
            <a:ext cx="12192000" cy="6216555"/>
          </a:xfrm>
        </p:spPr>
        <p:txBody>
          <a:bodyPr>
            <a:normAutofit fontScale="70000" lnSpcReduction="20000"/>
          </a:bodyPr>
          <a:lstStyle/>
          <a:p>
            <a:pPr marL="514350" indent="-514350">
              <a:buFont typeface="+mj-lt"/>
              <a:buAutoNum type="arabicPeriod"/>
            </a:pPr>
            <a:r>
              <a:rPr lang="en-US" dirty="0" smtClean="0"/>
              <a:t>Web Form SPICE + has two parts-Part A (for name  reservation of new companies) and Part B  offering bouquet of services viz. Incorporation ; DIN allotment; Mandatory issue of PAN; Mandatory issue of TAN; GSTIN;  ESIC registration; EPFO registration ; Professional Tax Registration ;Opening of Bank account</a:t>
            </a:r>
          </a:p>
          <a:p>
            <a:pPr marL="514350" indent="-514350">
              <a:buFont typeface="+mj-lt"/>
              <a:buAutoNum type="arabicPeriod"/>
            </a:pPr>
            <a:r>
              <a:rPr lang="en-US" dirty="0"/>
              <a:t>File Part A of Web Form SPICE+ for name reservation. Two names can be proposed in it</a:t>
            </a:r>
            <a:r>
              <a:rPr lang="en-US" dirty="0" smtClean="0"/>
              <a:t>.</a:t>
            </a:r>
            <a:r>
              <a:rPr lang="en-US" dirty="0"/>
              <a:t> However ,if  filling Part A and Part B simultaneously, then propose only 1 name</a:t>
            </a:r>
            <a:r>
              <a:rPr lang="en-US" dirty="0" smtClean="0"/>
              <a:t>.</a:t>
            </a:r>
          </a:p>
          <a:p>
            <a:pPr marL="514350" indent="-514350">
              <a:buFont typeface="+mj-lt"/>
              <a:buAutoNum type="arabicPeriod"/>
            </a:pPr>
            <a:r>
              <a:rPr lang="en-US" dirty="0" smtClean="0"/>
              <a:t>File Web Form SPICE+ for OPC/ Private/ Public co. within 20 days of name approval</a:t>
            </a:r>
          </a:p>
          <a:p>
            <a:pPr marL="514350" indent="-514350">
              <a:buFont typeface="+mj-lt"/>
              <a:buAutoNum type="arabicPeriod"/>
            </a:pPr>
            <a:r>
              <a:rPr lang="en-US" dirty="0" smtClean="0"/>
              <a:t>Apply for DIN for </a:t>
            </a:r>
            <a:r>
              <a:rPr lang="en-US" dirty="0" err="1" smtClean="0"/>
              <a:t>upto</a:t>
            </a:r>
            <a:r>
              <a:rPr lang="en-US" dirty="0" smtClean="0"/>
              <a:t> 3 directors in the SPICE+. Also application for PAN and TAN can be made through SPICE + only. </a:t>
            </a:r>
          </a:p>
          <a:p>
            <a:pPr marL="514350" indent="-514350">
              <a:buFont typeface="+mj-lt"/>
              <a:buAutoNum type="arabicPeriod"/>
            </a:pPr>
            <a:r>
              <a:rPr lang="en-US" dirty="0" smtClean="0"/>
              <a:t>Prepare </a:t>
            </a:r>
            <a:r>
              <a:rPr lang="en-US" b="1" dirty="0"/>
              <a:t>e- MOA in Form </a:t>
            </a:r>
            <a:r>
              <a:rPr lang="en-US" b="1" dirty="0" smtClean="0"/>
              <a:t>No.INC-33 </a:t>
            </a:r>
            <a:r>
              <a:rPr lang="en-US" b="1" dirty="0"/>
              <a:t>and e-AOA in Form </a:t>
            </a:r>
            <a:r>
              <a:rPr lang="en-US" b="1" dirty="0" smtClean="0"/>
              <a:t>No.INC- 34. </a:t>
            </a:r>
            <a:r>
              <a:rPr lang="en-US" dirty="0" smtClean="0"/>
              <a:t>Sign and witness them digitally and file along with SPICE+</a:t>
            </a:r>
          </a:p>
          <a:p>
            <a:pPr marL="514350" indent="-514350">
              <a:buFont typeface="+mj-lt"/>
              <a:buAutoNum type="arabicPeriod"/>
            </a:pPr>
            <a:r>
              <a:rPr lang="en-US" dirty="0" smtClean="0"/>
              <a:t>Attach Web Form</a:t>
            </a:r>
            <a:r>
              <a:rPr lang="en-US" b="1" dirty="0" smtClean="0"/>
              <a:t> AGILE PRO</a:t>
            </a:r>
            <a:r>
              <a:rPr lang="en-US" dirty="0" smtClean="0"/>
              <a:t> ( INC-35) containing Application for registration for GSTIN,ESIC, EPFO, Professional Tax, Opening of Bank Account</a:t>
            </a:r>
          </a:p>
          <a:p>
            <a:pPr marL="514350" indent="-514350">
              <a:buFont typeface="+mj-lt"/>
              <a:buAutoNum type="arabicPeriod"/>
            </a:pPr>
            <a:r>
              <a:rPr lang="en-US" dirty="0" smtClean="0"/>
              <a:t>Attach To SPICE+ --Form No. INC-8( Compliance Declaration), INC-9 ( Subscribers Declaration), DIR-2 ( Directors  consent) ,Compliance Declaration by first directors </a:t>
            </a:r>
          </a:p>
          <a:p>
            <a:pPr marL="514350" indent="-514350">
              <a:buFont typeface="+mj-lt"/>
              <a:buAutoNum type="arabicPeriod"/>
            </a:pPr>
            <a:r>
              <a:rPr lang="en-US" dirty="0" smtClean="0"/>
              <a:t>The particulars of subscribers like their names, </a:t>
            </a:r>
            <a:r>
              <a:rPr lang="en-US" dirty="0" err="1" smtClean="0"/>
              <a:t>addresess,ID</a:t>
            </a:r>
            <a:r>
              <a:rPr lang="en-US" dirty="0" smtClean="0"/>
              <a:t> proofs etc. and particulars of directors like their names, addresses, IDs, interest in other companies etc. will be filled up in the </a:t>
            </a:r>
            <a:r>
              <a:rPr lang="en-US" smtClean="0"/>
              <a:t>relevant sections of SPICE +. </a:t>
            </a:r>
            <a:endParaRPr lang="en-US" dirty="0" smtClean="0"/>
          </a:p>
          <a:p>
            <a:pPr marL="514350" indent="-514350">
              <a:buFont typeface="+mj-lt"/>
              <a:buAutoNum type="arabicPeriod"/>
            </a:pPr>
            <a:r>
              <a:rPr lang="en-US" dirty="0" smtClean="0"/>
              <a:t>For verification of office address, file Form NO. INC-22 within 30 days of incorporation</a:t>
            </a:r>
          </a:p>
          <a:p>
            <a:pPr marL="514350" indent="-514350">
              <a:buFont typeface="+mj-lt"/>
              <a:buAutoNum type="arabicPeriod"/>
            </a:pPr>
            <a:r>
              <a:rPr lang="en-US" dirty="0" smtClean="0"/>
              <a:t>ROC will examine the form  and if finds it defective, inform the applicant and ask him to resubmit within 15 days. If again on resubmission not satisfied, applicant must remove defects and resubmit again in 15 days. If ROC finds everything in order, then Certificate of Incorporation in Form No. INC-11 is generated which will contain Name of the Co., CIN, PAN, TAN and Date of Incorporation.</a:t>
            </a:r>
          </a:p>
          <a:p>
            <a:pPr marL="514350" indent="-514350">
              <a:buFont typeface="+mj-lt"/>
              <a:buAutoNum type="arabicPeriod"/>
            </a:pPr>
            <a:endParaRPr lang="en-US" dirty="0" smtClean="0"/>
          </a:p>
          <a:p>
            <a:pPr>
              <a:buFont typeface="Wingdings" panose="05000000000000000000" pitchFamily="2" charset="2"/>
              <a:buChar char="ü"/>
            </a:pPr>
            <a:endParaRPr lang="en-US" dirty="0"/>
          </a:p>
        </p:txBody>
      </p:sp>
    </p:spTree>
    <p:extLst>
      <p:ext uri="{BB962C8B-B14F-4D97-AF65-F5344CB8AC3E}">
        <p14:creationId xmlns:p14="http://schemas.microsoft.com/office/powerpoint/2010/main" val="2314882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 PROMOTION</a:t>
            </a:r>
            <a:r>
              <a:rPr lang="en-US" dirty="0"/>
              <a:t> involves</a:t>
            </a:r>
          </a:p>
          <a:p>
            <a:pPr lvl="0"/>
            <a:r>
              <a:rPr lang="en-US" dirty="0"/>
              <a:t>discovery of idea\ business opportunity</a:t>
            </a:r>
          </a:p>
          <a:p>
            <a:pPr lvl="0"/>
            <a:r>
              <a:rPr lang="en-US" dirty="0"/>
              <a:t>investigation of the feasibility of the idea</a:t>
            </a:r>
          </a:p>
          <a:p>
            <a:pPr lvl="0"/>
            <a:r>
              <a:rPr lang="en-US" dirty="0"/>
              <a:t>assembling of business elements </a:t>
            </a:r>
            <a:r>
              <a:rPr lang="en-US" dirty="0" err="1"/>
              <a:t>i.e</a:t>
            </a:r>
            <a:r>
              <a:rPr lang="en-US" dirty="0"/>
              <a:t> </a:t>
            </a:r>
            <a:r>
              <a:rPr lang="en-US" dirty="0" err="1"/>
              <a:t>organising</a:t>
            </a:r>
            <a:r>
              <a:rPr lang="en-US" dirty="0"/>
              <a:t> </a:t>
            </a:r>
            <a:r>
              <a:rPr lang="en-US" dirty="0" err="1"/>
              <a:t>funds,property</a:t>
            </a:r>
            <a:r>
              <a:rPr lang="en-US" dirty="0"/>
              <a:t>, and managerial ability into a business concern</a:t>
            </a:r>
          </a:p>
          <a:p>
            <a:pPr marL="0" indent="0">
              <a:buNone/>
            </a:pPr>
            <a:r>
              <a:rPr lang="en-US" b="1" dirty="0" smtClean="0"/>
              <a:t>Person </a:t>
            </a:r>
            <a:r>
              <a:rPr lang="en-US" b="1" dirty="0"/>
              <a:t>who does all this preliminary work is called PROMOTER. Sec.2(69) of Companies Act 2013 defines promoter. According to the definition, a promoter means a person </a:t>
            </a:r>
          </a:p>
          <a:p>
            <a:pPr lvl="0"/>
            <a:r>
              <a:rPr lang="en-US" dirty="0"/>
              <a:t>has been named as such in the Prospectus or in the Annual Return</a:t>
            </a:r>
          </a:p>
          <a:p>
            <a:pPr lvl="0"/>
            <a:r>
              <a:rPr lang="en-US" dirty="0"/>
              <a:t>Who has control over the affairs of the company directly or indirectly, whether as shareholder or director or otherwise</a:t>
            </a:r>
          </a:p>
          <a:p>
            <a:pPr lvl="0"/>
            <a:r>
              <a:rPr lang="en-US" dirty="0"/>
              <a:t>on whose advice, directions or instructions the BOD is accustomed to act.</a:t>
            </a:r>
          </a:p>
          <a:p>
            <a:pPr marL="0" indent="0">
              <a:buNone/>
            </a:pPr>
            <a:r>
              <a:rPr lang="en-US" b="1" i="1" dirty="0"/>
              <a:t>The proviso to this section says that </a:t>
            </a:r>
            <a:r>
              <a:rPr lang="en-US" b="1" i="1" dirty="0" smtClean="0"/>
              <a:t>the  </a:t>
            </a:r>
            <a:r>
              <a:rPr lang="en-US" b="1" i="1" dirty="0"/>
              <a:t>persons assisting the promoter in professional capacity ,e.g.as solicitors, accountants, counsels</a:t>
            </a:r>
            <a:r>
              <a:rPr lang="en-US" b="1" i="1" dirty="0" smtClean="0"/>
              <a:t>, experts </a:t>
            </a:r>
            <a:r>
              <a:rPr lang="en-US" b="1" i="1" dirty="0"/>
              <a:t>..are not promoters. A promoter may be individual, a firm , an association of persons or even a company.</a:t>
            </a:r>
          </a:p>
          <a:p>
            <a:endParaRPr lang="en-US" dirty="0"/>
          </a:p>
        </p:txBody>
      </p:sp>
    </p:spTree>
    <p:extLst>
      <p:ext uri="{BB962C8B-B14F-4D97-AF65-F5344CB8AC3E}">
        <p14:creationId xmlns:p14="http://schemas.microsoft.com/office/powerpoint/2010/main" val="4249468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4717"/>
            <a:ext cx="11176379" cy="409432"/>
          </a:xfrm>
        </p:spPr>
        <p:txBody>
          <a:bodyPr>
            <a:normAutofit fontScale="90000"/>
          </a:bodyPr>
          <a:lstStyle/>
          <a:p>
            <a:r>
              <a:rPr lang="en-US" b="1" dirty="0"/>
              <a:t>ON LINE REGISTRATION OF COMPANY </a:t>
            </a:r>
            <a:r>
              <a:rPr lang="en-US" b="1" dirty="0" smtClean="0"/>
              <a:t>(Using SPICE +)</a:t>
            </a:r>
            <a:endParaRPr lang="en-US" b="1" dirty="0"/>
          </a:p>
        </p:txBody>
      </p:sp>
      <p:sp>
        <p:nvSpPr>
          <p:cNvPr id="3" name="Content Placeholder 2"/>
          <p:cNvSpPr>
            <a:spLocks noGrp="1"/>
          </p:cNvSpPr>
          <p:nvPr>
            <p:ph idx="1"/>
          </p:nvPr>
        </p:nvSpPr>
        <p:spPr>
          <a:xfrm>
            <a:off x="0" y="641445"/>
            <a:ext cx="12192000" cy="6216555"/>
          </a:xfrm>
        </p:spPr>
        <p:txBody>
          <a:bodyPr>
            <a:normAutofit/>
          </a:bodyPr>
          <a:lstStyle/>
          <a:p>
            <a:pPr marL="0" indent="0">
              <a:buNone/>
            </a:pPr>
            <a:r>
              <a:rPr lang="en-US" dirty="0" smtClean="0"/>
              <a:t>ABBREVIATIONS USED</a:t>
            </a:r>
          </a:p>
          <a:p>
            <a:pPr marL="0" indent="0">
              <a:buNone/>
            </a:pPr>
            <a:r>
              <a:rPr lang="en-US" dirty="0" smtClean="0"/>
              <a:t>SPICE + - Simplified </a:t>
            </a:r>
            <a:r>
              <a:rPr lang="en-US" dirty="0" err="1" smtClean="0"/>
              <a:t>Proforma</a:t>
            </a:r>
            <a:r>
              <a:rPr lang="en-US" dirty="0" smtClean="0"/>
              <a:t> for Incorporating the Company Electronically</a:t>
            </a:r>
          </a:p>
          <a:p>
            <a:pPr marL="0" indent="0">
              <a:buNone/>
            </a:pPr>
            <a:r>
              <a:rPr lang="en-US" dirty="0" smtClean="0"/>
              <a:t>CIN- Corporate Identity Number</a:t>
            </a:r>
          </a:p>
          <a:p>
            <a:pPr marL="0" indent="0">
              <a:buNone/>
            </a:pPr>
            <a:r>
              <a:rPr lang="en-US" dirty="0" smtClean="0"/>
              <a:t>PAN- Permanent Account Number</a:t>
            </a:r>
          </a:p>
          <a:p>
            <a:pPr marL="0" indent="0">
              <a:buNone/>
            </a:pPr>
            <a:r>
              <a:rPr lang="en-US" dirty="0" smtClean="0"/>
              <a:t>TAN- Tax deduction Account Number</a:t>
            </a:r>
          </a:p>
          <a:p>
            <a:pPr marL="0" indent="0">
              <a:buNone/>
            </a:pPr>
            <a:r>
              <a:rPr lang="en-US" dirty="0" smtClean="0"/>
              <a:t>EPFO – Employees Provident Fund </a:t>
            </a:r>
            <a:r>
              <a:rPr lang="en-US" dirty="0" err="1" smtClean="0"/>
              <a:t>Organisation</a:t>
            </a:r>
            <a:r>
              <a:rPr lang="en-US" dirty="0" smtClean="0"/>
              <a:t> registration number</a:t>
            </a:r>
          </a:p>
          <a:p>
            <a:pPr marL="0" indent="0">
              <a:buNone/>
            </a:pPr>
            <a:r>
              <a:rPr lang="en-US" dirty="0" smtClean="0"/>
              <a:t>ESIC- Employees State Insurance Corporation  registration number</a:t>
            </a:r>
          </a:p>
          <a:p>
            <a:pPr marL="0" indent="0">
              <a:buNone/>
            </a:pPr>
            <a:r>
              <a:rPr lang="en-US" dirty="0" smtClean="0"/>
              <a:t>DIN- Director Identification Number</a:t>
            </a:r>
          </a:p>
          <a:p>
            <a:pPr marL="0" indent="0">
              <a:buNone/>
            </a:pPr>
            <a:r>
              <a:rPr lang="en-US" dirty="0" smtClean="0"/>
              <a:t>GSTIN- Goods and Services Tax Identification number</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203885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POSITION OF A PROMOTER</a:t>
            </a:r>
            <a:br>
              <a:rPr lang="en-US" dirty="0"/>
            </a:br>
            <a:endParaRPr lang="en-US" dirty="0"/>
          </a:p>
        </p:txBody>
      </p:sp>
      <p:sp>
        <p:nvSpPr>
          <p:cNvPr id="3" name="Content Placeholder 2"/>
          <p:cNvSpPr>
            <a:spLocks noGrp="1"/>
          </p:cNvSpPr>
          <p:nvPr>
            <p:ph idx="1"/>
          </p:nvPr>
        </p:nvSpPr>
        <p:spPr>
          <a:xfrm>
            <a:off x="933734" y="1337481"/>
            <a:ext cx="10515600" cy="4907721"/>
          </a:xfrm>
        </p:spPr>
        <p:txBody>
          <a:bodyPr>
            <a:normAutofit/>
          </a:bodyPr>
          <a:lstStyle/>
          <a:p>
            <a:r>
              <a:rPr lang="en-US" dirty="0"/>
              <a:t>*neither trustee nor agent of the company as there is no trust or principal in existence during promotional stage</a:t>
            </a:r>
          </a:p>
          <a:p>
            <a:r>
              <a:rPr lang="en-US" dirty="0"/>
              <a:t>*stands in your a fiduciary position( position of trust and confidence) towards the company and original </a:t>
            </a:r>
            <a:r>
              <a:rPr lang="en-US" dirty="0" err="1"/>
              <a:t>allotee</a:t>
            </a:r>
            <a:r>
              <a:rPr lang="en-US" dirty="0"/>
              <a:t> of </a:t>
            </a:r>
            <a:r>
              <a:rPr lang="en-US" dirty="0" err="1"/>
              <a:t>shares.Therefore</a:t>
            </a:r>
            <a:r>
              <a:rPr lang="en-US" dirty="0"/>
              <a:t> </a:t>
            </a:r>
            <a:r>
              <a:rPr lang="en-US" b="1" dirty="0"/>
              <a:t>A PROMOTER</a:t>
            </a:r>
            <a:r>
              <a:rPr lang="en-US" dirty="0"/>
              <a:t> </a:t>
            </a:r>
            <a:r>
              <a:rPr lang="en-US" b="1" dirty="0"/>
              <a:t>MUST MAKE FULL DISCLOSURE OF ALL MATERIAL FACTS TO AN INDEPENDENT BODY OF DIRECTORS OR SHAREHOLDERS</a:t>
            </a:r>
            <a:r>
              <a:rPr lang="en-US" dirty="0"/>
              <a:t> i.e.-must not make SECRET PROFITS (law </a:t>
            </a:r>
            <a:r>
              <a:rPr lang="en-US" dirty="0" err="1"/>
              <a:t>doesnot</a:t>
            </a:r>
            <a:r>
              <a:rPr lang="en-US" dirty="0"/>
              <a:t> prohibit making of profits, it prohibits nondisclosure of it) and the disclosure should be made to independent board of directors\</a:t>
            </a:r>
            <a:r>
              <a:rPr lang="en-US" dirty="0" err="1"/>
              <a:t>shareholders.</a:t>
            </a:r>
            <a:r>
              <a:rPr lang="en-US" b="1" dirty="0" err="1"/>
              <a:t>Case-Gluckstein</a:t>
            </a:r>
            <a:r>
              <a:rPr lang="en-US" b="1" dirty="0"/>
              <a:t> vs. </a:t>
            </a:r>
            <a:r>
              <a:rPr lang="en-US" b="1" dirty="0" smtClean="0"/>
              <a:t>Barnes</a:t>
            </a:r>
            <a:endParaRPr lang="en-US" dirty="0"/>
          </a:p>
        </p:txBody>
      </p:sp>
    </p:spTree>
    <p:extLst>
      <p:ext uri="{BB962C8B-B14F-4D97-AF65-F5344CB8AC3E}">
        <p14:creationId xmlns:p14="http://schemas.microsoft.com/office/powerpoint/2010/main" val="3414496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1" y="1"/>
            <a:ext cx="11367447" cy="914400"/>
          </a:xfrm>
        </p:spPr>
        <p:txBody>
          <a:bodyPr>
            <a:normAutofit fontScale="90000"/>
          </a:bodyPr>
          <a:lstStyle/>
          <a:p>
            <a:r>
              <a:rPr lang="en-US" b="1" dirty="0"/>
              <a:t>Promoters Liability</a:t>
            </a:r>
            <a:r>
              <a:rPr lang="en-US" dirty="0"/>
              <a:t/>
            </a:r>
            <a:br>
              <a:rPr lang="en-US" dirty="0"/>
            </a:br>
            <a:endParaRPr lang="en-US" dirty="0"/>
          </a:p>
        </p:txBody>
      </p:sp>
      <p:sp>
        <p:nvSpPr>
          <p:cNvPr id="3" name="Content Placeholder 2"/>
          <p:cNvSpPr>
            <a:spLocks noGrp="1"/>
          </p:cNvSpPr>
          <p:nvPr>
            <p:ph idx="1"/>
          </p:nvPr>
        </p:nvSpPr>
        <p:spPr>
          <a:xfrm>
            <a:off x="0" y="1078173"/>
            <a:ext cx="12192000" cy="5650172"/>
          </a:xfrm>
        </p:spPr>
        <p:txBody>
          <a:bodyPr>
            <a:normAutofit fontScale="55000" lnSpcReduction="20000"/>
          </a:bodyPr>
          <a:lstStyle/>
          <a:p>
            <a:pPr marL="0" indent="0">
              <a:buNone/>
            </a:pPr>
            <a:r>
              <a:rPr lang="en-US" b="1" dirty="0" smtClean="0"/>
              <a:t>1. </a:t>
            </a:r>
            <a:r>
              <a:rPr lang="en-US" sz="2700" b="1" dirty="0"/>
              <a:t>If secret profit is made by promoter, then the company can</a:t>
            </a:r>
            <a:endParaRPr lang="en-US" sz="2700" dirty="0"/>
          </a:p>
          <a:p>
            <a:r>
              <a:rPr lang="en-US" sz="2700" dirty="0"/>
              <a:t>*recover it  from promoter along with interest, or,</a:t>
            </a:r>
          </a:p>
          <a:p>
            <a:r>
              <a:rPr lang="en-US" sz="2700" dirty="0"/>
              <a:t>* the company can set aside that  transaction, restore the property back to the promoter  and recover its money</a:t>
            </a:r>
          </a:p>
          <a:p>
            <a:r>
              <a:rPr lang="en-US" sz="2700" dirty="0"/>
              <a:t>*company can sue him for damages for his fraud or breach of  fiduciary duties</a:t>
            </a:r>
          </a:p>
          <a:p>
            <a:pPr marL="0" indent="0">
              <a:buNone/>
            </a:pPr>
            <a:r>
              <a:rPr lang="en-US" sz="2700" b="1" dirty="0"/>
              <a:t>2.Liability on  Preliminary Contracts</a:t>
            </a:r>
            <a:endParaRPr lang="en-US" sz="2700" dirty="0"/>
          </a:p>
          <a:p>
            <a:r>
              <a:rPr lang="en-US" sz="2700" dirty="0"/>
              <a:t>*the promoter is  personally held liable on  preliminary contracts\</a:t>
            </a:r>
            <a:r>
              <a:rPr lang="en-US" sz="2700" dirty="0" err="1"/>
              <a:t>preincorporation</a:t>
            </a:r>
            <a:r>
              <a:rPr lang="en-US" sz="2700" dirty="0"/>
              <a:t> contracts</a:t>
            </a:r>
          </a:p>
          <a:p>
            <a:pPr marL="0" indent="0">
              <a:buNone/>
            </a:pPr>
            <a:r>
              <a:rPr lang="en-US" sz="2700" b="1" dirty="0"/>
              <a:t>3.Fraud in formation of the company.</a:t>
            </a:r>
            <a:endParaRPr lang="en-US" sz="2700" dirty="0"/>
          </a:p>
          <a:p>
            <a:r>
              <a:rPr lang="en-US" sz="2700" dirty="0"/>
              <a:t>*  liable for fraud u\s 447- If at the time of promotion of a company, the promoter furnishes any false \incorrect information suppresses any material information knowingly </a:t>
            </a:r>
          </a:p>
          <a:p>
            <a:r>
              <a:rPr lang="en-US" sz="2700" dirty="0"/>
              <a:t>* liable for misfeasance or breach of duty u\s 340-.If in the course of winding </a:t>
            </a:r>
            <a:r>
              <a:rPr lang="en-US" sz="2700" dirty="0" err="1"/>
              <a:t>up,on</a:t>
            </a:r>
            <a:r>
              <a:rPr lang="en-US" sz="2700" dirty="0"/>
              <a:t> an application made by liquidators ,it appears to Tribunal that the promoters had misapplied\embezzled  any property or money ,  the Tribunal can make him liable and take necessary action( i.e.it may order them to repay\restore such money\ property along with interests \compensate for it)</a:t>
            </a:r>
          </a:p>
          <a:p>
            <a:r>
              <a:rPr lang="en-US" sz="2700" dirty="0"/>
              <a:t>*public examination u\s 300 - the  promoter may be subject to public examination  by Tribunal if  during the winding up of the company ,the liquidator  alleges him for fraud at the time of promotion\ formation\ conduct \ business  of the company</a:t>
            </a:r>
          </a:p>
          <a:p>
            <a:pPr marL="0" indent="0">
              <a:buNone/>
            </a:pPr>
            <a:r>
              <a:rPr lang="en-US" sz="2700" b="1" dirty="0"/>
              <a:t>4.Misrepresentation in Prospectus</a:t>
            </a:r>
            <a:endParaRPr lang="en-US" sz="2700" dirty="0"/>
          </a:p>
          <a:p>
            <a:r>
              <a:rPr lang="en-US" sz="2700" dirty="0"/>
              <a:t>*he is liable to original </a:t>
            </a:r>
            <a:r>
              <a:rPr lang="en-US" sz="2700" dirty="0" err="1"/>
              <a:t>allotees</a:t>
            </a:r>
            <a:r>
              <a:rPr lang="en-US" sz="2700" dirty="0"/>
              <a:t> of shares for misstatements\misrepresentations in prospectus.(civil as well as criminal liability u\s 35 and 34  respectively ) Accordingly he would be liable to penalty in the form of damages or imprisonment or fine.</a:t>
            </a:r>
          </a:p>
          <a:p>
            <a:pPr marL="0" indent="0">
              <a:buNone/>
            </a:pPr>
            <a:r>
              <a:rPr lang="en-US" sz="2700" b="1" dirty="0"/>
              <a:t>5. Joint and Several Liability</a:t>
            </a:r>
            <a:endParaRPr lang="en-US" sz="2700" dirty="0"/>
          </a:p>
          <a:p>
            <a:r>
              <a:rPr lang="en-US" sz="2700" dirty="0"/>
              <a:t> *liability of promoters is joint and several . If one of them pays damages, he can recover contribution from other </a:t>
            </a:r>
            <a:r>
              <a:rPr lang="en-US" sz="2700" dirty="0" err="1"/>
              <a:t>copromoters</a:t>
            </a:r>
            <a:r>
              <a:rPr lang="en-US" sz="2700" dirty="0"/>
              <a:t>. In jointly- means that the aggrieved party can make all the promoters party to the dispute . Severally means the aggrieved party can sue any of them. In that case if that promoter who was sued, pays damages, he can recover the contribution from other </a:t>
            </a:r>
            <a:r>
              <a:rPr lang="en-US" sz="2700" dirty="0" err="1"/>
              <a:t>copromoters</a:t>
            </a:r>
            <a:r>
              <a:rPr lang="en-US" sz="2700" dirty="0"/>
              <a:t>.</a:t>
            </a:r>
            <a:r>
              <a:rPr lang="en-US" sz="2900" dirty="0"/>
              <a:t> In case of death his estate is liable and incase of insolvency, company can prove its claim from official assignee.</a:t>
            </a:r>
          </a:p>
          <a:p>
            <a:pPr marL="0" indent="0">
              <a:buNone/>
            </a:pPr>
            <a:endParaRPr lang="en-US" dirty="0"/>
          </a:p>
        </p:txBody>
      </p:sp>
    </p:spTree>
    <p:extLst>
      <p:ext uri="{BB962C8B-B14F-4D97-AF65-F5344CB8AC3E}">
        <p14:creationId xmlns:p14="http://schemas.microsoft.com/office/powerpoint/2010/main" val="2910861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2192000" cy="1690688"/>
          </a:xfrm>
        </p:spPr>
        <p:txBody>
          <a:bodyPr>
            <a:normAutofit/>
          </a:bodyPr>
          <a:lstStyle/>
          <a:p>
            <a:r>
              <a:rPr lang="en-US" sz="2800" b="1" dirty="0"/>
              <a:t>Promoters Remuneration </a:t>
            </a:r>
            <a:r>
              <a:rPr lang="en-US" sz="2000" dirty="0" smtClean="0"/>
              <a:t>.</a:t>
            </a:r>
            <a:br>
              <a:rPr lang="en-US" sz="2000" dirty="0" smtClean="0"/>
            </a:br>
            <a:r>
              <a:rPr lang="en-US" sz="2000" dirty="0" smtClean="0"/>
              <a:t> </a:t>
            </a:r>
            <a:r>
              <a:rPr lang="en-US" sz="2000" b="1" dirty="0"/>
              <a:t>A promoter puts in lot of efforts and  incurs the initial expenses in the process of formation of company .Therefore he deserves  the reimbursement of  preliminary expenses incurred as well as remuneration for the work done by him.</a:t>
            </a:r>
            <a:r>
              <a:rPr lang="en-US" sz="2000" dirty="0"/>
              <a:t/>
            </a:r>
            <a:br>
              <a:rPr lang="en-US" sz="2000" dirty="0"/>
            </a:br>
            <a:endParaRPr lang="en-US" sz="2000" dirty="0"/>
          </a:p>
        </p:txBody>
      </p:sp>
      <p:sp>
        <p:nvSpPr>
          <p:cNvPr id="5" name="Content Placeholder 4"/>
          <p:cNvSpPr>
            <a:spLocks noGrp="1"/>
          </p:cNvSpPr>
          <p:nvPr>
            <p:ph idx="1"/>
          </p:nvPr>
        </p:nvSpPr>
        <p:spPr>
          <a:xfrm>
            <a:off x="0" y="1637731"/>
            <a:ext cx="12192000" cy="5220269"/>
          </a:xfrm>
        </p:spPr>
        <p:txBody>
          <a:bodyPr>
            <a:normAutofit fontScale="92500" lnSpcReduction="20000"/>
          </a:bodyPr>
          <a:lstStyle/>
          <a:p>
            <a:r>
              <a:rPr lang="en-US" dirty="0"/>
              <a:t>1.Ways of remunerating promoters. *The remuneration may be paid for his services in  </a:t>
            </a:r>
            <a:r>
              <a:rPr lang="en-US" dirty="0" err="1"/>
              <a:t>lumpsum</a:t>
            </a:r>
            <a:r>
              <a:rPr lang="en-US" dirty="0"/>
              <a:t> in cash, or partly in cash and partly in shares \debentures of the company.*He could also be remunerated  by way of  commission on purchase price of business taken over by the company</a:t>
            </a:r>
            <a:r>
              <a:rPr lang="en-US" b="1" i="1" dirty="0"/>
              <a:t>.* </a:t>
            </a:r>
            <a:r>
              <a:rPr lang="en-US" dirty="0"/>
              <a:t>He may sell his own property to company at a profit provided he discloses it to an independent body of directors or shareholders.</a:t>
            </a:r>
          </a:p>
          <a:p>
            <a:r>
              <a:rPr lang="en-US" dirty="0"/>
              <a:t>2.  However, there is no contractual obligation on the part of the company to pay him for these unless the co. has expressly agreed to pay after its formation for the services rendered by him.</a:t>
            </a:r>
          </a:p>
          <a:p>
            <a:r>
              <a:rPr lang="en-US" dirty="0"/>
              <a:t>3. A promoter cannot file a suit in court for recovery of his remuneration and other preliminary expenses incurred by him because he acted for a person who is yet to take birth.</a:t>
            </a:r>
          </a:p>
          <a:p>
            <a:r>
              <a:rPr lang="en-US" dirty="0"/>
              <a:t>4.</a:t>
            </a:r>
            <a:r>
              <a:rPr lang="en-US" b="1" i="1" dirty="0"/>
              <a:t>The claim for expenses should be supported by vouchers and should be placed before the directors of the company when formed.</a:t>
            </a:r>
            <a:endParaRPr lang="en-US" dirty="0"/>
          </a:p>
          <a:p>
            <a:r>
              <a:rPr lang="en-US" dirty="0"/>
              <a:t>5.</a:t>
            </a:r>
            <a:r>
              <a:rPr lang="en-US" b="1" i="1" dirty="0"/>
              <a:t>The remuneration paid to promoters should be disclosed in the prospectus issued by the company.</a:t>
            </a:r>
            <a:endParaRPr lang="en-US" dirty="0"/>
          </a:p>
          <a:p>
            <a:endParaRPr lang="en-US" dirty="0"/>
          </a:p>
        </p:txBody>
      </p:sp>
    </p:spTree>
    <p:extLst>
      <p:ext uri="{BB962C8B-B14F-4D97-AF65-F5344CB8AC3E}">
        <p14:creationId xmlns:p14="http://schemas.microsoft.com/office/powerpoint/2010/main" val="3326283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Preliminary or Pre-incorporation Contracts</a:t>
            </a:r>
            <a:r>
              <a:rPr lang="en-US" sz="2800" b="1" dirty="0"/>
              <a:t> </a:t>
            </a:r>
            <a:r>
              <a:rPr lang="en-US" sz="2800" b="1" dirty="0" smtClean="0"/>
              <a:t/>
            </a:r>
            <a:br>
              <a:rPr lang="en-US" sz="2800" b="1" dirty="0" smtClean="0"/>
            </a:br>
            <a:r>
              <a:rPr lang="en-US" sz="2800" b="1" dirty="0" smtClean="0"/>
              <a:t>These </a:t>
            </a:r>
            <a:r>
              <a:rPr lang="en-US" sz="2800" b="1" dirty="0"/>
              <a:t>are contracts entered in to by promoters with third parties to acquire some property or right for the company before its incorporation.</a:t>
            </a:r>
            <a:br>
              <a:rPr lang="en-US" sz="2800" b="1" dirty="0"/>
            </a:br>
            <a:endParaRPr lang="en-US" sz="2800" b="1" dirty="0"/>
          </a:p>
        </p:txBody>
      </p:sp>
      <p:sp>
        <p:nvSpPr>
          <p:cNvPr id="3" name="Content Placeholder 2"/>
          <p:cNvSpPr>
            <a:spLocks noGrp="1"/>
          </p:cNvSpPr>
          <p:nvPr>
            <p:ph idx="1"/>
          </p:nvPr>
        </p:nvSpPr>
        <p:spPr>
          <a:xfrm>
            <a:off x="0" y="1583140"/>
            <a:ext cx="12192000" cy="5274859"/>
          </a:xfrm>
        </p:spPr>
        <p:txBody>
          <a:bodyPr>
            <a:normAutofit fontScale="77500" lnSpcReduction="20000"/>
          </a:bodyPr>
          <a:lstStyle/>
          <a:p>
            <a:r>
              <a:rPr lang="en-US" dirty="0"/>
              <a:t>1.Such contracts are </a:t>
            </a:r>
            <a:r>
              <a:rPr lang="en-US" b="1" dirty="0"/>
              <a:t>not legally binding on the company i.e. </a:t>
            </a:r>
            <a:r>
              <a:rPr lang="en-US" dirty="0"/>
              <a:t>company can neither sue other party  nor be sued by the other party on such </a:t>
            </a:r>
            <a:r>
              <a:rPr lang="en-US" dirty="0" err="1"/>
              <a:t>contracts.So</a:t>
            </a:r>
            <a:r>
              <a:rPr lang="en-US" dirty="0"/>
              <a:t>, promoters will continue to be personally liable for pre- incorporation contracts  This is because before incorporation , a company is a non-entity and for a valid contract two consenting competent parties are must.</a:t>
            </a:r>
          </a:p>
          <a:p>
            <a:r>
              <a:rPr lang="en-US" dirty="0"/>
              <a:t>2.The company cannot even ratify the </a:t>
            </a:r>
            <a:r>
              <a:rPr lang="en-US" dirty="0" err="1"/>
              <a:t>preincorporation</a:t>
            </a:r>
            <a:r>
              <a:rPr lang="en-US" dirty="0"/>
              <a:t>  contracts after its incorporation  because the doctrine of ratification requires existence of principal ,competent to contract at the time of entering into the contract whereas company was non-</a:t>
            </a:r>
            <a:r>
              <a:rPr lang="en-US" dirty="0" err="1"/>
              <a:t>existant</a:t>
            </a:r>
            <a:r>
              <a:rPr lang="en-US" dirty="0"/>
              <a:t> during that time.</a:t>
            </a:r>
          </a:p>
          <a:p>
            <a:r>
              <a:rPr lang="en-US" dirty="0"/>
              <a:t>3. The only way of adopting preliminary contract is by novation i.e. </a:t>
            </a:r>
            <a:r>
              <a:rPr lang="en-US" b="1" dirty="0"/>
              <a:t>entering into new contracts with third parties on same terms as were embodied in the original contract.</a:t>
            </a:r>
            <a:r>
              <a:rPr lang="en-US" dirty="0"/>
              <a:t> So, generally promoters simply agree to draft contract to  be finally entered into by  vendor and the company after the incorporation. Thus a</a:t>
            </a:r>
            <a:r>
              <a:rPr lang="en-US" b="1" i="1" dirty="0"/>
              <a:t> new  contract embodying the terms of the old one is made afresh by the company after its incorporation</a:t>
            </a:r>
            <a:r>
              <a:rPr lang="en-US" b="1" i="1" dirty="0" smtClean="0"/>
              <a:t>. Case</a:t>
            </a:r>
            <a:r>
              <a:rPr lang="en-US" b="1" i="1" dirty="0"/>
              <a:t>. Natal Land &amp;</a:t>
            </a:r>
            <a:r>
              <a:rPr lang="en-US" b="1" i="1" dirty="0" err="1"/>
              <a:t>Colonisation</a:t>
            </a:r>
            <a:r>
              <a:rPr lang="en-US" b="1" i="1" dirty="0"/>
              <a:t> Co. Ltd. vs. Pauline Colliery Syndicate Ltd.</a:t>
            </a:r>
            <a:endParaRPr lang="en-US" dirty="0"/>
          </a:p>
          <a:p>
            <a:r>
              <a:rPr lang="en-US" dirty="0"/>
              <a:t>4. However, if contracts are covered under Sec.15(h) and 19(e) of Special Relief Act,1963, they may be specifically enforced by or against the company. Thus, if a contract is </a:t>
            </a:r>
            <a:r>
              <a:rPr lang="en-US" i="1" dirty="0"/>
              <a:t> for the purposes of the company </a:t>
            </a:r>
            <a:r>
              <a:rPr lang="en-US" dirty="0"/>
              <a:t>(is with in the object clause)</a:t>
            </a:r>
            <a:r>
              <a:rPr lang="en-US" i="1" dirty="0"/>
              <a:t>  </a:t>
            </a:r>
            <a:r>
              <a:rPr lang="en-US" dirty="0"/>
              <a:t>)and </a:t>
            </a:r>
            <a:r>
              <a:rPr lang="en-US" i="1" dirty="0"/>
              <a:t>is warranted by the terms</a:t>
            </a:r>
            <a:r>
              <a:rPr lang="en-US" dirty="0"/>
              <a:t> </a:t>
            </a:r>
            <a:r>
              <a:rPr lang="en-US" i="1" dirty="0"/>
              <a:t> of incorporation </a:t>
            </a:r>
            <a:r>
              <a:rPr lang="en-US" dirty="0"/>
              <a:t>(necessary for incorporation) and </a:t>
            </a:r>
            <a:r>
              <a:rPr lang="en-US" i="1" dirty="0"/>
              <a:t>the company has accepted the contract </a:t>
            </a:r>
            <a:r>
              <a:rPr lang="en-US" dirty="0"/>
              <a:t>and </a:t>
            </a:r>
            <a:r>
              <a:rPr lang="en-US" i="1" dirty="0"/>
              <a:t>communicated its acceptance to the other party, </a:t>
            </a:r>
            <a:r>
              <a:rPr lang="en-US" dirty="0"/>
              <a:t>then only such contracts will be binding .</a:t>
            </a:r>
            <a:r>
              <a:rPr lang="en-US" b="1" dirty="0"/>
              <a:t>Case Imperial Ice Manufacturing Co. vs. </a:t>
            </a:r>
            <a:r>
              <a:rPr lang="en-US" b="1" dirty="0" err="1" smtClean="0"/>
              <a:t>Manchershaw</a:t>
            </a:r>
            <a:endParaRPr lang="en-US" dirty="0"/>
          </a:p>
        </p:txBody>
      </p:sp>
    </p:spTree>
    <p:extLst>
      <p:ext uri="{BB962C8B-B14F-4D97-AF65-F5344CB8AC3E}">
        <p14:creationId xmlns:p14="http://schemas.microsoft.com/office/powerpoint/2010/main" val="56761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IMPERIAL ICE MANUFACTURING CO. VS MANCHERSHAW</a:t>
            </a:r>
            <a:endParaRPr lang="en-US" sz="3200" b="1" dirty="0"/>
          </a:p>
        </p:txBody>
      </p:sp>
      <p:sp>
        <p:nvSpPr>
          <p:cNvPr id="3" name="Content Placeholder 2"/>
          <p:cNvSpPr>
            <a:spLocks noGrp="1"/>
          </p:cNvSpPr>
          <p:nvPr>
            <p:ph idx="1"/>
          </p:nvPr>
        </p:nvSpPr>
        <p:spPr/>
        <p:txBody>
          <a:bodyPr/>
          <a:lstStyle/>
          <a:p>
            <a:r>
              <a:rPr lang="en-US" dirty="0" smtClean="0"/>
              <a:t>The promoters of an ice manufacturing  company entered into a contract with M for purchase of ice manufacturing machinery for the company. The company on its formation, subsequently adopted the contract and sent the communication of its acceptance to M. It was held that </a:t>
            </a:r>
            <a:r>
              <a:rPr lang="en-US" b="1" dirty="0" smtClean="0"/>
              <a:t>the contract was “ </a:t>
            </a:r>
            <a:r>
              <a:rPr lang="en-US" b="1" i="1" dirty="0" smtClean="0"/>
              <a:t>for the purposes of the </a:t>
            </a:r>
            <a:r>
              <a:rPr lang="en-US" b="1" i="1" dirty="0" err="1" smtClean="0"/>
              <a:t>company”and</a:t>
            </a:r>
            <a:r>
              <a:rPr lang="en-US" b="1" i="1" dirty="0" smtClean="0"/>
              <a:t> therefore ,enforceable by and against the company.</a:t>
            </a:r>
            <a:endParaRPr lang="en-US" dirty="0"/>
          </a:p>
        </p:txBody>
      </p:sp>
    </p:spTree>
    <p:extLst>
      <p:ext uri="{BB962C8B-B14F-4D97-AF65-F5344CB8AC3E}">
        <p14:creationId xmlns:p14="http://schemas.microsoft.com/office/powerpoint/2010/main" val="3160932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NATAL LAND &amp; COLONISATION CO. LTD. VS PAULINE  COLLIERY SYNDICATE LMT.</a:t>
            </a:r>
            <a:endParaRPr lang="en-US" b="1" dirty="0"/>
          </a:p>
        </p:txBody>
      </p:sp>
      <p:sp>
        <p:nvSpPr>
          <p:cNvPr id="3" name="Content Placeholder 2"/>
          <p:cNvSpPr>
            <a:spLocks noGrp="1"/>
          </p:cNvSpPr>
          <p:nvPr>
            <p:ph idx="1"/>
          </p:nvPr>
        </p:nvSpPr>
        <p:spPr/>
        <p:txBody>
          <a:bodyPr/>
          <a:lstStyle/>
          <a:p>
            <a:pPr marL="0" indent="0">
              <a:buNone/>
            </a:pPr>
            <a:r>
              <a:rPr lang="en-US" dirty="0" smtClean="0"/>
              <a:t>Natal co, entered into a contract with A who was acting as the nominee of the syndicate ( which was not then registered), to grant lease of certain mining property for 3 years. After registration the syndicate sued the Natal co. for the specific performance of the agreement to grant a lease. It was held that </a:t>
            </a:r>
            <a:r>
              <a:rPr lang="en-US" b="1" i="1" smtClean="0"/>
              <a:t>the syndicate co, </a:t>
            </a:r>
            <a:r>
              <a:rPr lang="en-US" b="1" i="1" dirty="0" smtClean="0"/>
              <a:t>was not entitled to claim the lease as it was not in existence when the contract was signed and a company cannot obtain the benefit of a </a:t>
            </a:r>
            <a:r>
              <a:rPr lang="en-US" b="1" i="1" dirty="0" err="1" smtClean="0"/>
              <a:t>preincorporation</a:t>
            </a:r>
            <a:r>
              <a:rPr lang="en-US" b="1" i="1" dirty="0" smtClean="0"/>
              <a:t> contract unless a new contract is made by the co. after its incorporation.</a:t>
            </a:r>
            <a:endParaRPr lang="en-US" dirty="0"/>
          </a:p>
        </p:txBody>
      </p:sp>
    </p:spTree>
    <p:extLst>
      <p:ext uri="{BB962C8B-B14F-4D97-AF65-F5344CB8AC3E}">
        <p14:creationId xmlns:p14="http://schemas.microsoft.com/office/powerpoint/2010/main" val="224704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IInd</a:t>
            </a:r>
            <a:r>
              <a:rPr lang="en-US" b="1" dirty="0"/>
              <a:t> Stage</a:t>
            </a:r>
            <a:r>
              <a:rPr lang="en-US" dirty="0"/>
              <a:t>: INCORPORATION OR REGISTRATION</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Incorporation means registration of the company with the ROC. To get registration, the </a:t>
            </a:r>
            <a:r>
              <a:rPr lang="en-US" dirty="0" err="1"/>
              <a:t>promotor</a:t>
            </a:r>
            <a:r>
              <a:rPr lang="en-US" dirty="0"/>
              <a:t> , takes the following preparatory steps -</a:t>
            </a:r>
          </a:p>
          <a:p>
            <a:pPr lvl="0"/>
            <a:r>
              <a:rPr lang="en-US" dirty="0"/>
              <a:t>ascertains from the ROC,  the availability of proposed name of the new company</a:t>
            </a:r>
          </a:p>
          <a:p>
            <a:pPr lvl="0"/>
            <a:r>
              <a:rPr lang="en-US" dirty="0"/>
              <a:t>obtains Letter of Intent (Industrial </a:t>
            </a:r>
            <a:r>
              <a:rPr lang="en-US" dirty="0" err="1"/>
              <a:t>Licence</a:t>
            </a:r>
            <a:r>
              <a:rPr lang="en-US" dirty="0"/>
              <a:t>) , if business comes within the purview of Industries(Development and Regulation)Act,1951</a:t>
            </a:r>
          </a:p>
          <a:p>
            <a:pPr lvl="0"/>
            <a:r>
              <a:rPr lang="en-US" dirty="0"/>
              <a:t>to fix up with auditors, bankers, solicitors, underwriters, signatories to MOA etc.</a:t>
            </a:r>
          </a:p>
          <a:p>
            <a:pPr lvl="0"/>
            <a:r>
              <a:rPr lang="en-US" dirty="0"/>
              <a:t>to get MOA and AOA prepared and printed</a:t>
            </a:r>
          </a:p>
          <a:p>
            <a:pPr marL="0" indent="0">
              <a:buNone/>
            </a:pPr>
            <a:r>
              <a:rPr lang="en-US" b="1" dirty="0"/>
              <a:t>Section 7 of the Companies Act ,2013 is on incorporation. </a:t>
            </a:r>
            <a:r>
              <a:rPr lang="en-US" dirty="0"/>
              <a:t> Its various subsections cover the entire procedure of incorporation and the related aspects .</a:t>
            </a:r>
          </a:p>
        </p:txBody>
      </p:sp>
    </p:spTree>
    <p:extLst>
      <p:ext uri="{BB962C8B-B14F-4D97-AF65-F5344CB8AC3E}">
        <p14:creationId xmlns:p14="http://schemas.microsoft.com/office/powerpoint/2010/main" val="2216347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1715</TotalTime>
  <Words>2962</Words>
  <Application>Microsoft Office PowerPoint</Application>
  <PresentationFormat>Widescreen</PresentationFormat>
  <Paragraphs>142</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SimSun</vt:lpstr>
      <vt:lpstr>Arial</vt:lpstr>
      <vt:lpstr>Calibri</vt:lpstr>
      <vt:lpstr>Calibri Light</vt:lpstr>
      <vt:lpstr>Times New Roman</vt:lpstr>
      <vt:lpstr>Wingdings</vt:lpstr>
      <vt:lpstr>Office Theme</vt:lpstr>
      <vt:lpstr>CHAPTER -3 FORMATION OF  COMPANY</vt:lpstr>
      <vt:lpstr>PROMOTION</vt:lpstr>
      <vt:lpstr>LEGAL POSITION OF A PROMOTER </vt:lpstr>
      <vt:lpstr>Promoters Liability </vt:lpstr>
      <vt:lpstr>Promoters Remuneration .  A promoter puts in lot of efforts and  incurs the initial expenses in the process of formation of company .Therefore he deserves  the reimbursement of  preliminary expenses incurred as well as remuneration for the work done by him. </vt:lpstr>
      <vt:lpstr>Preliminary or Pre-incorporation Contracts  These are contracts entered in to by promoters with third parties to acquire some property or right for the company before its incorporation. </vt:lpstr>
      <vt:lpstr>IMPERIAL ICE MANUFACTURING CO. VS MANCHERSHAW</vt:lpstr>
      <vt:lpstr>NATAL LAND &amp; COLONISATION CO. LTD. VS PAULINE  COLLIERY SYNDICATE LMT.</vt:lpstr>
      <vt:lpstr>IInd Stage: INCORPORATION OR REGISTRATION </vt:lpstr>
      <vt:lpstr>Registration of a company</vt:lpstr>
      <vt:lpstr>Registration of a company</vt:lpstr>
      <vt:lpstr>Registration of a company</vt:lpstr>
      <vt:lpstr>CONCLUSIVENESS OF CERTIFICATE OF INCORPORATION </vt:lpstr>
      <vt:lpstr>Certificate of Incorporation</vt:lpstr>
      <vt:lpstr>IIIrd Stage: CAPITAL SUBSCRIPTION </vt:lpstr>
      <vt:lpstr>IIIrd Stage: CAPITAL SUBSCRIPTION </vt:lpstr>
      <vt:lpstr>IVth Stage: COMMENCEMENT OF BUSINESS-</vt:lpstr>
      <vt:lpstr>PROVISIONAL CONTRACTS</vt:lpstr>
      <vt:lpstr>ON LINE REGISTRATION OF COMPANY (Using SPICE +)</vt:lpstr>
      <vt:lpstr>ON LINE REGISTRATION OF COMPANY (Using SPICE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FORMATION OF  COMPANY</dc:title>
  <dc:creator>Admin</dc:creator>
  <cp:lastModifiedBy>Admin</cp:lastModifiedBy>
  <cp:revision>35</cp:revision>
  <dcterms:created xsi:type="dcterms:W3CDTF">2020-09-03T04:13:30Z</dcterms:created>
  <dcterms:modified xsi:type="dcterms:W3CDTF">2020-09-09T10:59:40Z</dcterms:modified>
</cp:coreProperties>
</file>