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75" r:id="rId16"/>
    <p:sldId id="274" r:id="rId17"/>
    <p:sldId id="276" r:id="rId18"/>
    <p:sldId id="278" r:id="rId19"/>
    <p:sldId id="277" r:id="rId20"/>
    <p:sldId id="279" r:id="rId21"/>
    <p:sldId id="280" r:id="rId22"/>
    <p:sldId id="282" r:id="rId23"/>
    <p:sldId id="283" r:id="rId24"/>
    <p:sldId id="284" r:id="rId25"/>
    <p:sldId id="281" r:id="rId26"/>
    <p:sldId id="285" r:id="rId27"/>
    <p:sldId id="286" r:id="rId28"/>
    <p:sldId id="291" r:id="rId29"/>
    <p:sldId id="292" r:id="rId30"/>
    <p:sldId id="293" r:id="rId31"/>
    <p:sldId id="294" r:id="rId32"/>
    <p:sldId id="295" r:id="rId33"/>
    <p:sldId id="287" r:id="rId34"/>
    <p:sldId id="288" r:id="rId35"/>
    <p:sldId id="289" r:id="rId36"/>
    <p:sldId id="296" r:id="rId37"/>
    <p:sldId id="297" r:id="rId38"/>
    <p:sldId id="290" r:id="rId39"/>
    <p:sldId id="298" r:id="rId40"/>
    <p:sldId id="299" r:id="rId41"/>
    <p:sldId id="300" r:id="rId42"/>
    <p:sldId id="301" r:id="rId43"/>
    <p:sldId id="302" r:id="rId44"/>
    <p:sldId id="259" r:id="rId45"/>
    <p:sldId id="311" r:id="rId46"/>
    <p:sldId id="260" r:id="rId47"/>
    <p:sldId id="261" r:id="rId48"/>
    <p:sldId id="262" r:id="rId49"/>
    <p:sldId id="303" r:id="rId50"/>
    <p:sldId id="314" r:id="rId51"/>
    <p:sldId id="304" r:id="rId52"/>
    <p:sldId id="315" r:id="rId53"/>
    <p:sldId id="305" r:id="rId54"/>
    <p:sldId id="306" r:id="rId55"/>
    <p:sldId id="316" r:id="rId56"/>
    <p:sldId id="307" r:id="rId57"/>
    <p:sldId id="309" r:id="rId58"/>
    <p:sldId id="308" r:id="rId59"/>
    <p:sldId id="310" r:id="rId60"/>
    <p:sldId id="312" r:id="rId61"/>
    <p:sldId id="317" r:id="rId62"/>
    <p:sldId id="318" r:id="rId63"/>
    <p:sldId id="31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0" autoAdjust="0"/>
  </p:normalViewPr>
  <p:slideViewPr>
    <p:cSldViewPr>
      <p:cViewPr varScale="1">
        <p:scale>
          <a:sx n="62" d="100"/>
          <a:sy n="62" d="100"/>
        </p:scale>
        <p:origin x="-151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spPr>
            <a:ln w="28575">
              <a:noFill/>
            </a:ln>
          </c:spPr>
          <c:marker>
            <c:symbol val="none"/>
          </c:marker>
          <c:cat>
            <c:strRef>
              <c:f>Sheet5!$A$2:$A$22</c:f>
              <c:strCache>
                <c:ptCount val="21"/>
                <c:pt idx="0">
                  <c:v>4/12/2020</c:v>
                </c:pt>
                <c:pt idx="1">
                  <c:v>7/12/2020</c:v>
                </c:pt>
                <c:pt idx="2">
                  <c:v>8/12/2020</c:v>
                </c:pt>
                <c:pt idx="3">
                  <c:v>9/12/2020</c:v>
                </c:pt>
                <c:pt idx="4">
                  <c:v>10/12/2020</c:v>
                </c:pt>
                <c:pt idx="5">
                  <c:v>11/12/2020</c:v>
                </c:pt>
                <c:pt idx="6">
                  <c:v>14/12/2020</c:v>
                </c:pt>
                <c:pt idx="7">
                  <c:v>15/12/2020</c:v>
                </c:pt>
                <c:pt idx="8">
                  <c:v>16/12/2020</c:v>
                </c:pt>
                <c:pt idx="9">
                  <c:v>17/12/2020</c:v>
                </c:pt>
                <c:pt idx="10">
                  <c:v>18/12/2020</c:v>
                </c:pt>
                <c:pt idx="11">
                  <c:v>21/12/2020</c:v>
                </c:pt>
                <c:pt idx="12">
                  <c:v>22/12/2020</c:v>
                </c:pt>
                <c:pt idx="13">
                  <c:v>23/12/2020</c:v>
                </c:pt>
                <c:pt idx="14">
                  <c:v>24/12/2020</c:v>
                </c:pt>
                <c:pt idx="15">
                  <c:v>28/12/2020</c:v>
                </c:pt>
                <c:pt idx="16">
                  <c:v>29/12/2020</c:v>
                </c:pt>
                <c:pt idx="17">
                  <c:v>30/12/2020</c:v>
                </c:pt>
                <c:pt idx="18">
                  <c:v>31/12/2020</c:v>
                </c:pt>
                <c:pt idx="19">
                  <c:v>1/1/2021</c:v>
                </c:pt>
                <c:pt idx="20">
                  <c:v>4/1/2021</c:v>
                </c:pt>
              </c:strCache>
            </c:strRef>
          </c:cat>
          <c:val>
            <c:numRef>
              <c:f>Sheet5!$B$2:$B$22</c:f>
              <c:numCache>
                <c:formatCode>#,##0.00</c:formatCode>
                <c:ptCount val="21"/>
                <c:pt idx="0">
                  <c:v>44665.91</c:v>
                </c:pt>
                <c:pt idx="1">
                  <c:v>45099.92</c:v>
                </c:pt>
                <c:pt idx="2">
                  <c:v>45568.800000000003</c:v>
                </c:pt>
                <c:pt idx="3">
                  <c:v>45891.040000000001</c:v>
                </c:pt>
                <c:pt idx="4">
                  <c:v>45999.42</c:v>
                </c:pt>
                <c:pt idx="5">
                  <c:v>46060.32</c:v>
                </c:pt>
                <c:pt idx="6">
                  <c:v>46284.7</c:v>
                </c:pt>
                <c:pt idx="7">
                  <c:v>46287.39</c:v>
                </c:pt>
                <c:pt idx="8">
                  <c:v>46573.31</c:v>
                </c:pt>
                <c:pt idx="9">
                  <c:v>46774.32</c:v>
                </c:pt>
                <c:pt idx="10">
                  <c:v>47026.02</c:v>
                </c:pt>
                <c:pt idx="11">
                  <c:v>46932.18</c:v>
                </c:pt>
                <c:pt idx="12">
                  <c:v>45529.61</c:v>
                </c:pt>
                <c:pt idx="13">
                  <c:v>46072.3</c:v>
                </c:pt>
                <c:pt idx="14">
                  <c:v>46743.49</c:v>
                </c:pt>
                <c:pt idx="15">
                  <c:v>47153.59</c:v>
                </c:pt>
                <c:pt idx="16">
                  <c:v>47466.62</c:v>
                </c:pt>
                <c:pt idx="17">
                  <c:v>47789.03</c:v>
                </c:pt>
                <c:pt idx="18">
                  <c:v>47753.11</c:v>
                </c:pt>
                <c:pt idx="19">
                  <c:v>47785.279999999999</c:v>
                </c:pt>
                <c:pt idx="20">
                  <c:v>48109.17</c:v>
                </c:pt>
              </c:numCache>
            </c:numRef>
          </c:val>
          <c:smooth val="0"/>
        </c:ser>
        <c:ser>
          <c:idx val="1"/>
          <c:order val="1"/>
          <c:spPr>
            <a:ln w="28575">
              <a:noFill/>
            </a:ln>
          </c:spPr>
          <c:marker>
            <c:symbol val="none"/>
          </c:marker>
          <c:cat>
            <c:strRef>
              <c:f>Sheet5!$A$2:$A$22</c:f>
              <c:strCache>
                <c:ptCount val="21"/>
                <c:pt idx="0">
                  <c:v>4/12/2020</c:v>
                </c:pt>
                <c:pt idx="1">
                  <c:v>7/12/2020</c:v>
                </c:pt>
                <c:pt idx="2">
                  <c:v>8/12/2020</c:v>
                </c:pt>
                <c:pt idx="3">
                  <c:v>9/12/2020</c:v>
                </c:pt>
                <c:pt idx="4">
                  <c:v>10/12/2020</c:v>
                </c:pt>
                <c:pt idx="5">
                  <c:v>11/12/2020</c:v>
                </c:pt>
                <c:pt idx="6">
                  <c:v>14/12/2020</c:v>
                </c:pt>
                <c:pt idx="7">
                  <c:v>15/12/2020</c:v>
                </c:pt>
                <c:pt idx="8">
                  <c:v>16/12/2020</c:v>
                </c:pt>
                <c:pt idx="9">
                  <c:v>17/12/2020</c:v>
                </c:pt>
                <c:pt idx="10">
                  <c:v>18/12/2020</c:v>
                </c:pt>
                <c:pt idx="11">
                  <c:v>21/12/2020</c:v>
                </c:pt>
                <c:pt idx="12">
                  <c:v>22/12/2020</c:v>
                </c:pt>
                <c:pt idx="13">
                  <c:v>23/12/2020</c:v>
                </c:pt>
                <c:pt idx="14">
                  <c:v>24/12/2020</c:v>
                </c:pt>
                <c:pt idx="15">
                  <c:v>28/12/2020</c:v>
                </c:pt>
                <c:pt idx="16">
                  <c:v>29/12/2020</c:v>
                </c:pt>
                <c:pt idx="17">
                  <c:v>30/12/2020</c:v>
                </c:pt>
                <c:pt idx="18">
                  <c:v>31/12/2020</c:v>
                </c:pt>
                <c:pt idx="19">
                  <c:v>1/1/2021</c:v>
                </c:pt>
                <c:pt idx="20">
                  <c:v>4/1/2021</c:v>
                </c:pt>
              </c:strCache>
            </c:strRef>
          </c:cat>
          <c:val>
            <c:numRef>
              <c:f>Sheet5!$C$2:$C$22</c:f>
              <c:numCache>
                <c:formatCode>#,##0.00</c:formatCode>
                <c:ptCount val="21"/>
                <c:pt idx="0">
                  <c:v>45148.28</c:v>
                </c:pt>
                <c:pt idx="1">
                  <c:v>45458.92</c:v>
                </c:pt>
                <c:pt idx="2">
                  <c:v>45742.23</c:v>
                </c:pt>
                <c:pt idx="3">
                  <c:v>46164.1</c:v>
                </c:pt>
                <c:pt idx="4">
                  <c:v>46043.97</c:v>
                </c:pt>
                <c:pt idx="5">
                  <c:v>46309.63</c:v>
                </c:pt>
                <c:pt idx="6">
                  <c:v>46373.34</c:v>
                </c:pt>
                <c:pt idx="7">
                  <c:v>46350.3</c:v>
                </c:pt>
                <c:pt idx="8">
                  <c:v>46704.97</c:v>
                </c:pt>
                <c:pt idx="9">
                  <c:v>46992.57</c:v>
                </c:pt>
                <c:pt idx="10">
                  <c:v>47026.02</c:v>
                </c:pt>
                <c:pt idx="11">
                  <c:v>47055.69</c:v>
                </c:pt>
                <c:pt idx="12">
                  <c:v>46080.18</c:v>
                </c:pt>
                <c:pt idx="13">
                  <c:v>46513.32</c:v>
                </c:pt>
                <c:pt idx="14">
                  <c:v>47053.4</c:v>
                </c:pt>
                <c:pt idx="15">
                  <c:v>47406.720000000001</c:v>
                </c:pt>
                <c:pt idx="16">
                  <c:v>47714.55</c:v>
                </c:pt>
                <c:pt idx="17">
                  <c:v>47807.85</c:v>
                </c:pt>
                <c:pt idx="18">
                  <c:v>47896.97</c:v>
                </c:pt>
                <c:pt idx="19">
                  <c:v>47980.36</c:v>
                </c:pt>
                <c:pt idx="20">
                  <c:v>48220.47</c:v>
                </c:pt>
              </c:numCache>
            </c:numRef>
          </c:val>
          <c:smooth val="0"/>
        </c:ser>
        <c:ser>
          <c:idx val="2"/>
          <c:order val="2"/>
          <c:spPr>
            <a:ln w="28575">
              <a:noFill/>
            </a:ln>
          </c:spPr>
          <c:marker>
            <c:symbol val="none"/>
          </c:marker>
          <c:cat>
            <c:strRef>
              <c:f>Sheet5!$A$2:$A$22</c:f>
              <c:strCache>
                <c:ptCount val="21"/>
                <c:pt idx="0">
                  <c:v>4/12/2020</c:v>
                </c:pt>
                <c:pt idx="1">
                  <c:v>7/12/2020</c:v>
                </c:pt>
                <c:pt idx="2">
                  <c:v>8/12/2020</c:v>
                </c:pt>
                <c:pt idx="3">
                  <c:v>9/12/2020</c:v>
                </c:pt>
                <c:pt idx="4">
                  <c:v>10/12/2020</c:v>
                </c:pt>
                <c:pt idx="5">
                  <c:v>11/12/2020</c:v>
                </c:pt>
                <c:pt idx="6">
                  <c:v>14/12/2020</c:v>
                </c:pt>
                <c:pt idx="7">
                  <c:v>15/12/2020</c:v>
                </c:pt>
                <c:pt idx="8">
                  <c:v>16/12/2020</c:v>
                </c:pt>
                <c:pt idx="9">
                  <c:v>17/12/2020</c:v>
                </c:pt>
                <c:pt idx="10">
                  <c:v>18/12/2020</c:v>
                </c:pt>
                <c:pt idx="11">
                  <c:v>21/12/2020</c:v>
                </c:pt>
                <c:pt idx="12">
                  <c:v>22/12/2020</c:v>
                </c:pt>
                <c:pt idx="13">
                  <c:v>23/12/2020</c:v>
                </c:pt>
                <c:pt idx="14">
                  <c:v>24/12/2020</c:v>
                </c:pt>
                <c:pt idx="15">
                  <c:v>28/12/2020</c:v>
                </c:pt>
                <c:pt idx="16">
                  <c:v>29/12/2020</c:v>
                </c:pt>
                <c:pt idx="17">
                  <c:v>30/12/2020</c:v>
                </c:pt>
                <c:pt idx="18">
                  <c:v>31/12/2020</c:v>
                </c:pt>
                <c:pt idx="19">
                  <c:v>1/1/2021</c:v>
                </c:pt>
                <c:pt idx="20">
                  <c:v>4/1/2021</c:v>
                </c:pt>
              </c:strCache>
            </c:strRef>
          </c:cat>
          <c:val>
            <c:numRef>
              <c:f>Sheet5!$D$2:$D$22</c:f>
              <c:numCache>
                <c:formatCode>#,##0.00</c:formatCode>
                <c:ptCount val="21"/>
                <c:pt idx="0">
                  <c:v>44665.91</c:v>
                </c:pt>
                <c:pt idx="1">
                  <c:v>45024.47</c:v>
                </c:pt>
                <c:pt idx="2">
                  <c:v>45335.17</c:v>
                </c:pt>
                <c:pt idx="3">
                  <c:v>45792.01</c:v>
                </c:pt>
                <c:pt idx="4">
                  <c:v>45685.87</c:v>
                </c:pt>
                <c:pt idx="5">
                  <c:v>45706.22</c:v>
                </c:pt>
                <c:pt idx="6">
                  <c:v>45951.53</c:v>
                </c:pt>
                <c:pt idx="7">
                  <c:v>45841.67</c:v>
                </c:pt>
                <c:pt idx="8">
                  <c:v>46402.2</c:v>
                </c:pt>
                <c:pt idx="9">
                  <c:v>46627.6</c:v>
                </c:pt>
                <c:pt idx="10">
                  <c:v>46630.31</c:v>
                </c:pt>
                <c:pt idx="11">
                  <c:v>44923.08</c:v>
                </c:pt>
                <c:pt idx="12">
                  <c:v>45112.19</c:v>
                </c:pt>
                <c:pt idx="13">
                  <c:v>45899.1</c:v>
                </c:pt>
                <c:pt idx="14">
                  <c:v>46539.02</c:v>
                </c:pt>
                <c:pt idx="15">
                  <c:v>47148.24</c:v>
                </c:pt>
                <c:pt idx="16">
                  <c:v>47361.9</c:v>
                </c:pt>
                <c:pt idx="17">
                  <c:v>47358.36</c:v>
                </c:pt>
                <c:pt idx="18">
                  <c:v>47602.12</c:v>
                </c:pt>
                <c:pt idx="19">
                  <c:v>47771.15</c:v>
                </c:pt>
                <c:pt idx="20">
                  <c:v>47594.47</c:v>
                </c:pt>
              </c:numCache>
            </c:numRef>
          </c:val>
          <c:smooth val="0"/>
        </c:ser>
        <c:ser>
          <c:idx val="3"/>
          <c:order val="3"/>
          <c:spPr>
            <a:ln w="28575">
              <a:noFill/>
            </a:ln>
          </c:spPr>
          <c:marker>
            <c:symbol val="none"/>
          </c:marker>
          <c:cat>
            <c:strRef>
              <c:f>Sheet5!$A$2:$A$22</c:f>
              <c:strCache>
                <c:ptCount val="21"/>
                <c:pt idx="0">
                  <c:v>4/12/2020</c:v>
                </c:pt>
                <c:pt idx="1">
                  <c:v>7/12/2020</c:v>
                </c:pt>
                <c:pt idx="2">
                  <c:v>8/12/2020</c:v>
                </c:pt>
                <c:pt idx="3">
                  <c:v>9/12/2020</c:v>
                </c:pt>
                <c:pt idx="4">
                  <c:v>10/12/2020</c:v>
                </c:pt>
                <c:pt idx="5">
                  <c:v>11/12/2020</c:v>
                </c:pt>
                <c:pt idx="6">
                  <c:v>14/12/2020</c:v>
                </c:pt>
                <c:pt idx="7">
                  <c:v>15/12/2020</c:v>
                </c:pt>
                <c:pt idx="8">
                  <c:v>16/12/2020</c:v>
                </c:pt>
                <c:pt idx="9">
                  <c:v>17/12/2020</c:v>
                </c:pt>
                <c:pt idx="10">
                  <c:v>18/12/2020</c:v>
                </c:pt>
                <c:pt idx="11">
                  <c:v>21/12/2020</c:v>
                </c:pt>
                <c:pt idx="12">
                  <c:v>22/12/2020</c:v>
                </c:pt>
                <c:pt idx="13">
                  <c:v>23/12/2020</c:v>
                </c:pt>
                <c:pt idx="14">
                  <c:v>24/12/2020</c:v>
                </c:pt>
                <c:pt idx="15">
                  <c:v>28/12/2020</c:v>
                </c:pt>
                <c:pt idx="16">
                  <c:v>29/12/2020</c:v>
                </c:pt>
                <c:pt idx="17">
                  <c:v>30/12/2020</c:v>
                </c:pt>
                <c:pt idx="18">
                  <c:v>31/12/2020</c:v>
                </c:pt>
                <c:pt idx="19">
                  <c:v>1/1/2021</c:v>
                </c:pt>
                <c:pt idx="20">
                  <c:v>4/1/2021</c:v>
                </c:pt>
              </c:strCache>
            </c:strRef>
          </c:cat>
          <c:val>
            <c:numRef>
              <c:f>Sheet5!$E$2:$E$22</c:f>
              <c:numCache>
                <c:formatCode>#,##0.00</c:formatCode>
                <c:ptCount val="21"/>
                <c:pt idx="0">
                  <c:v>45079.55</c:v>
                </c:pt>
                <c:pt idx="1">
                  <c:v>45426.97</c:v>
                </c:pt>
                <c:pt idx="2">
                  <c:v>45608.51</c:v>
                </c:pt>
                <c:pt idx="3">
                  <c:v>46103.5</c:v>
                </c:pt>
                <c:pt idx="4">
                  <c:v>45959.88</c:v>
                </c:pt>
                <c:pt idx="5">
                  <c:v>46099.01</c:v>
                </c:pt>
                <c:pt idx="6">
                  <c:v>46253.46</c:v>
                </c:pt>
                <c:pt idx="7">
                  <c:v>46263.17</c:v>
                </c:pt>
                <c:pt idx="8">
                  <c:v>46666.46</c:v>
                </c:pt>
                <c:pt idx="9">
                  <c:v>46890.34</c:v>
                </c:pt>
                <c:pt idx="10">
                  <c:v>46960.69</c:v>
                </c:pt>
                <c:pt idx="11">
                  <c:v>45553.96</c:v>
                </c:pt>
                <c:pt idx="12">
                  <c:v>46006.69</c:v>
                </c:pt>
                <c:pt idx="13">
                  <c:v>46444.18</c:v>
                </c:pt>
                <c:pt idx="14">
                  <c:v>46973.54</c:v>
                </c:pt>
                <c:pt idx="15">
                  <c:v>47353.75</c:v>
                </c:pt>
                <c:pt idx="16">
                  <c:v>47613.08</c:v>
                </c:pt>
                <c:pt idx="17">
                  <c:v>47746.22</c:v>
                </c:pt>
                <c:pt idx="18">
                  <c:v>47751.33</c:v>
                </c:pt>
                <c:pt idx="19">
                  <c:v>47868.98</c:v>
                </c:pt>
                <c:pt idx="20">
                  <c:v>48176.800000000003</c:v>
                </c:pt>
              </c:numCache>
            </c:numRef>
          </c:val>
          <c:smooth val="0"/>
        </c:ser>
        <c:dLbls>
          <c:showLegendKey val="0"/>
          <c:showVal val="0"/>
          <c:showCatName val="0"/>
          <c:showSerName val="0"/>
          <c:showPercent val="0"/>
          <c:showBubbleSize val="0"/>
        </c:dLbls>
        <c:hiLowLines/>
        <c:upDownBars>
          <c:gapWidth val="150"/>
          <c:upBars/>
          <c:downBars/>
        </c:upDownBars>
        <c:axId val="20964096"/>
        <c:axId val="20965632"/>
      </c:stockChart>
      <c:catAx>
        <c:axId val="20964096"/>
        <c:scaling>
          <c:orientation val="minMax"/>
        </c:scaling>
        <c:delete val="0"/>
        <c:axPos val="b"/>
        <c:majorTickMark val="out"/>
        <c:minorTickMark val="none"/>
        <c:tickLblPos val="nextTo"/>
        <c:crossAx val="20965632"/>
        <c:crosses val="autoZero"/>
        <c:auto val="1"/>
        <c:lblAlgn val="ctr"/>
        <c:lblOffset val="100"/>
        <c:noMultiLvlLbl val="0"/>
      </c:catAx>
      <c:valAx>
        <c:axId val="20965632"/>
        <c:scaling>
          <c:orientation val="minMax"/>
        </c:scaling>
        <c:delete val="0"/>
        <c:axPos val="l"/>
        <c:majorGridlines/>
        <c:numFmt formatCode="#,##0.00" sourceLinked="1"/>
        <c:majorTickMark val="out"/>
        <c:minorTickMark val="none"/>
        <c:tickLblPos val="nextTo"/>
        <c:crossAx val="20964096"/>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A69DF-3B73-4A83-A829-81E3857DF48D}" type="datetimeFigureOut">
              <a:rPr lang="en-US" smtClean="0"/>
              <a:t>5/3/2021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130FA-95C0-434F-92AB-E42ABF139A84}" type="slidenum">
              <a:rPr lang="en-US" smtClean="0"/>
              <a:t>‹#›</a:t>
            </a:fld>
            <a:endParaRPr lang="en-US"/>
          </a:p>
        </p:txBody>
      </p:sp>
    </p:spTree>
    <p:extLst>
      <p:ext uri="{BB962C8B-B14F-4D97-AF65-F5344CB8AC3E}">
        <p14:creationId xmlns:p14="http://schemas.microsoft.com/office/powerpoint/2010/main" val="2707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1</a:t>
            </a:fld>
            <a:endParaRPr lang="en-US" dirty="0"/>
          </a:p>
        </p:txBody>
      </p:sp>
    </p:spTree>
    <p:extLst>
      <p:ext uri="{BB962C8B-B14F-4D97-AF65-F5344CB8AC3E}">
        <p14:creationId xmlns:p14="http://schemas.microsoft.com/office/powerpoint/2010/main" val="155053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PV(D1 +D2 + D3 + D4 + D5 + ………</a:t>
            </a:r>
            <a:r>
              <a:rPr lang="el-GR" dirty="0" smtClean="0">
                <a:latin typeface="Calibri"/>
                <a:cs typeface="Calibri"/>
              </a:rPr>
              <a:t>α</a:t>
            </a:r>
            <a:r>
              <a:rPr lang="en-US" dirty="0" smtClean="0">
                <a:latin typeface="Calibri"/>
                <a:cs typeface="Calibri"/>
              </a:rPr>
              <a:t>)</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47</a:t>
            </a:fld>
            <a:endParaRPr lang="en-US"/>
          </a:p>
        </p:txBody>
      </p:sp>
    </p:spTree>
    <p:extLst>
      <p:ext uri="{BB962C8B-B14F-4D97-AF65-F5344CB8AC3E}">
        <p14:creationId xmlns:p14="http://schemas.microsoft.com/office/powerpoint/2010/main" val="4286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of share = 17.5,</a:t>
            </a:r>
            <a:r>
              <a:rPr lang="en-US" baseline="0" dirty="0" smtClean="0"/>
              <a:t> P1 = 18.9, div yield = 10%, capital yield =8%</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49</a:t>
            </a:fld>
            <a:endParaRPr lang="en-US"/>
          </a:p>
        </p:txBody>
      </p:sp>
    </p:spTree>
    <p:extLst>
      <p:ext uri="{BB962C8B-B14F-4D97-AF65-F5344CB8AC3E}">
        <p14:creationId xmlns:p14="http://schemas.microsoft.com/office/powerpoint/2010/main" val="258345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DPS = 4.8 ; D/P Ratio = 60%</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51</a:t>
            </a:fld>
            <a:endParaRPr lang="en-US"/>
          </a:p>
        </p:txBody>
      </p:sp>
    </p:spTree>
    <p:extLst>
      <p:ext uri="{BB962C8B-B14F-4D97-AF65-F5344CB8AC3E}">
        <p14:creationId xmlns:p14="http://schemas.microsoft.com/office/powerpoint/2010/main" val="422894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EPS = 4.61, DPS =1.386; P/E</a:t>
            </a:r>
            <a:r>
              <a:rPr lang="en-US" baseline="0" dirty="0" smtClean="0"/>
              <a:t> ratio =15 = MP/EPS; MP = 69.3; Earning yield = EPS/MP =6.67%; Dividend yield = DPS/MP = 2%</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54</a:t>
            </a:fld>
            <a:endParaRPr lang="en-US"/>
          </a:p>
        </p:txBody>
      </p:sp>
    </p:spTree>
    <p:extLst>
      <p:ext uri="{BB962C8B-B14F-4D97-AF65-F5344CB8AC3E}">
        <p14:creationId xmlns:p14="http://schemas.microsoft.com/office/powerpoint/2010/main" val="198591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75/ (75* 10,00,000) = 7,50,00,000 (ii)62.50/ (iii) 50/</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57</a:t>
            </a:fld>
            <a:endParaRPr lang="en-US"/>
          </a:p>
        </p:txBody>
      </p:sp>
    </p:spTree>
    <p:extLst>
      <p:ext uri="{BB962C8B-B14F-4D97-AF65-F5344CB8AC3E}">
        <p14:creationId xmlns:p14="http://schemas.microsoft.com/office/powerpoint/2010/main" val="260113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    =    </a:t>
                </a:r>
                <a14:m>
                  <m:oMath xmlns:m="http://schemas.openxmlformats.org/officeDocument/2006/math">
                    <m:f>
                      <m:fPr>
                        <m:ctrlPr>
                          <a:rPr lang="en-US" b="1" i="1">
                            <a:latin typeface="Cambria Math"/>
                          </a:rPr>
                        </m:ctrlPr>
                      </m:fPr>
                      <m:num>
                        <m:r>
                          <a:rPr lang="en-US" b="1" i="1" smtClean="0">
                            <a:latin typeface="Cambria Math"/>
                          </a:rPr>
                          <m:t>𝑬</m:t>
                        </m:r>
                        <m:r>
                          <a:rPr lang="en-US" b="1" i="1" smtClean="0">
                            <a:latin typeface="Cambria Math"/>
                          </a:rPr>
                          <m:t> (</m:t>
                        </m:r>
                        <m:r>
                          <a:rPr lang="en-US" b="1" i="1" smtClean="0">
                            <a:latin typeface="Cambria Math"/>
                          </a:rPr>
                          <m:t>𝟏</m:t>
                        </m:r>
                        <m:r>
                          <a:rPr lang="en-US" b="1" i="1">
                            <a:latin typeface="Cambria Math"/>
                          </a:rPr>
                          <m:t>−</m:t>
                        </m:r>
                        <m:r>
                          <a:rPr lang="en-US" b="1" i="1" smtClean="0">
                            <a:latin typeface="Cambria Math"/>
                          </a:rPr>
                          <m:t>𝒃</m:t>
                        </m:r>
                        <m:r>
                          <a:rPr lang="en-US" b="1" i="1">
                            <a:latin typeface="Cambria Math"/>
                          </a:rPr>
                          <m:t>)</m:t>
                        </m:r>
                      </m:num>
                      <m:den>
                        <m:r>
                          <a:rPr lang="en-US" b="1" i="1">
                            <a:latin typeface="Cambria Math"/>
                          </a:rPr>
                          <m:t>𝑲𝒆</m:t>
                        </m:r>
                        <m:r>
                          <a:rPr lang="en-US" b="1" i="1" smtClean="0">
                            <a:latin typeface="Cambria Math"/>
                          </a:rPr>
                          <m:t> −</m:t>
                        </m:r>
                        <m:r>
                          <a:rPr lang="en-US" b="1" i="1" smtClean="0">
                            <a:latin typeface="Cambria Math"/>
                          </a:rPr>
                          <m:t>𝒃𝒓</m:t>
                        </m:r>
                      </m:den>
                    </m:f>
                  </m:oMath>
                </a14:m>
                <a:endParaRPr lang="en-US" b="1" dirty="0" smtClean="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    =  </a:t>
                </a:r>
                <a:r>
                  <a:rPr lang="en-US" b="1" dirty="0" smtClean="0"/>
                  <a:t>  </a:t>
                </a:r>
                <a:r>
                  <a:rPr lang="en-US" b="1" i="0">
                    <a:latin typeface="Cambria Math"/>
                  </a:rPr>
                  <a:t>(</a:t>
                </a:r>
                <a:r>
                  <a:rPr lang="en-US" b="1" i="0" smtClean="0">
                    <a:latin typeface="Cambria Math"/>
                  </a:rPr>
                  <a:t>𝑬 (𝟏</a:t>
                </a:r>
                <a:r>
                  <a:rPr lang="en-US" b="1" i="0">
                    <a:latin typeface="Cambria Math"/>
                  </a:rPr>
                  <a:t>−</a:t>
                </a:r>
                <a:r>
                  <a:rPr lang="en-US" b="1" i="0" smtClean="0">
                    <a:latin typeface="Cambria Math"/>
                  </a:rPr>
                  <a:t>𝒃</a:t>
                </a:r>
                <a:r>
                  <a:rPr lang="en-US" b="1" i="0">
                    <a:latin typeface="Cambria Math"/>
                  </a:rPr>
                  <a:t>))/(𝑲𝒆</a:t>
                </a:r>
                <a:r>
                  <a:rPr lang="en-US" b="1" i="0" smtClean="0">
                    <a:latin typeface="Cambria Math"/>
                  </a:rPr>
                  <a:t> −𝒃𝒓</a:t>
                </a:r>
                <a:r>
                  <a:rPr lang="en-US" b="1" i="0">
                    <a:latin typeface="Cambria Math"/>
                  </a:rPr>
                  <a:t>)</a:t>
                </a:r>
                <a:endParaRPr lang="en-US" b="1" dirty="0" smtClean="0"/>
              </a:p>
              <a:p>
                <a:endParaRPr lang="en-US" dirty="0"/>
              </a:p>
            </p:txBody>
          </p:sp>
        </mc:Fallback>
      </mc:AlternateContent>
      <p:sp>
        <p:nvSpPr>
          <p:cNvPr id="4" name="Slide Number Placeholder 3"/>
          <p:cNvSpPr>
            <a:spLocks noGrp="1"/>
          </p:cNvSpPr>
          <p:nvPr>
            <p:ph type="sldNum" sz="quarter" idx="10"/>
          </p:nvPr>
        </p:nvSpPr>
        <p:spPr/>
        <p:txBody>
          <a:bodyPr/>
          <a:lstStyle/>
          <a:p>
            <a:fld id="{1AD130FA-95C0-434F-92AB-E42ABF139A84}" type="slidenum">
              <a:rPr lang="en-US" smtClean="0"/>
              <a:t>58</a:t>
            </a:fld>
            <a:endParaRPr lang="en-US"/>
          </a:p>
        </p:txBody>
      </p:sp>
    </p:spTree>
    <p:extLst>
      <p:ext uri="{BB962C8B-B14F-4D97-AF65-F5344CB8AC3E}">
        <p14:creationId xmlns:p14="http://schemas.microsoft.com/office/powerpoint/2010/main" val="370061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37.5 (ii) 56.25</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59</a:t>
            </a:fld>
            <a:endParaRPr lang="en-US"/>
          </a:p>
        </p:txBody>
      </p:sp>
    </p:spTree>
    <p:extLst>
      <p:ext uri="{BB962C8B-B14F-4D97-AF65-F5344CB8AC3E}">
        <p14:creationId xmlns:p14="http://schemas.microsoft.com/office/powerpoint/2010/main" val="301051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Ans</a:t>
            </a:r>
            <a:r>
              <a:rPr lang="en-US" dirty="0" smtClean="0"/>
              <a:t>: 22.43 (5.44+16.99)</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60</a:t>
            </a:fld>
            <a:endParaRPr lang="en-US"/>
          </a:p>
        </p:txBody>
      </p:sp>
    </p:spTree>
    <p:extLst>
      <p:ext uri="{BB962C8B-B14F-4D97-AF65-F5344CB8AC3E}">
        <p14:creationId xmlns:p14="http://schemas.microsoft.com/office/powerpoint/2010/main" val="4264942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P0</a:t>
            </a:r>
            <a:r>
              <a:rPr lang="en-US" baseline="0" smtClean="0"/>
              <a:t> = 228.8’; P0 = 105</a:t>
            </a:r>
            <a:endParaRPr lang="en-US"/>
          </a:p>
        </p:txBody>
      </p:sp>
      <p:sp>
        <p:nvSpPr>
          <p:cNvPr id="4" name="Slide Number Placeholder 3"/>
          <p:cNvSpPr>
            <a:spLocks noGrp="1"/>
          </p:cNvSpPr>
          <p:nvPr>
            <p:ph type="sldNum" sz="quarter" idx="10"/>
          </p:nvPr>
        </p:nvSpPr>
        <p:spPr/>
        <p:txBody>
          <a:bodyPr/>
          <a:lstStyle/>
          <a:p>
            <a:fld id="{1AD130FA-95C0-434F-92AB-E42ABF139A84}" type="slidenum">
              <a:rPr lang="en-US" smtClean="0"/>
              <a:t>63</a:t>
            </a:fld>
            <a:endParaRPr lang="en-US"/>
          </a:p>
        </p:txBody>
      </p:sp>
    </p:spTree>
    <p:extLst>
      <p:ext uri="{BB962C8B-B14F-4D97-AF65-F5344CB8AC3E}">
        <p14:creationId xmlns:p14="http://schemas.microsoft.com/office/powerpoint/2010/main" val="194886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Lost during the day.</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12</a:t>
            </a:fld>
            <a:endParaRPr lang="en-US"/>
          </a:p>
        </p:txBody>
      </p:sp>
    </p:spTree>
    <p:extLst>
      <p:ext uri="{BB962C8B-B14F-4D97-AF65-F5344CB8AC3E}">
        <p14:creationId xmlns:p14="http://schemas.microsoft.com/office/powerpoint/2010/main" val="275964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Bullish trend</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29</a:t>
            </a:fld>
            <a:endParaRPr lang="en-US"/>
          </a:p>
        </p:txBody>
      </p:sp>
    </p:spTree>
    <p:extLst>
      <p:ext uri="{BB962C8B-B14F-4D97-AF65-F5344CB8AC3E}">
        <p14:creationId xmlns:p14="http://schemas.microsoft.com/office/powerpoint/2010/main" val="40140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Bearish trend</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30</a:t>
            </a:fld>
            <a:endParaRPr lang="en-US"/>
          </a:p>
        </p:txBody>
      </p:sp>
    </p:spTree>
    <p:extLst>
      <p:ext uri="{BB962C8B-B14F-4D97-AF65-F5344CB8AC3E}">
        <p14:creationId xmlns:p14="http://schemas.microsoft.com/office/powerpoint/2010/main" val="369718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Bullish phase</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31</a:t>
            </a:fld>
            <a:endParaRPr lang="en-US"/>
          </a:p>
        </p:txBody>
      </p:sp>
    </p:spTree>
    <p:extLst>
      <p:ext uri="{BB962C8B-B14F-4D97-AF65-F5344CB8AC3E}">
        <p14:creationId xmlns:p14="http://schemas.microsoft.com/office/powerpoint/2010/main" val="288877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Bearish phase</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32</a:t>
            </a:fld>
            <a:endParaRPr lang="en-US"/>
          </a:p>
        </p:txBody>
      </p:sp>
    </p:spTree>
    <p:extLst>
      <p:ext uri="{BB962C8B-B14F-4D97-AF65-F5344CB8AC3E}">
        <p14:creationId xmlns:p14="http://schemas.microsoft.com/office/powerpoint/2010/main" val="16445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bullish</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36</a:t>
            </a:fld>
            <a:endParaRPr lang="en-US"/>
          </a:p>
        </p:txBody>
      </p:sp>
    </p:spTree>
    <p:extLst>
      <p:ext uri="{BB962C8B-B14F-4D97-AF65-F5344CB8AC3E}">
        <p14:creationId xmlns:p14="http://schemas.microsoft.com/office/powerpoint/2010/main" val="100227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Bearish </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37</a:t>
            </a:fld>
            <a:endParaRPr lang="en-US"/>
          </a:p>
        </p:txBody>
      </p:sp>
    </p:spTree>
    <p:extLst>
      <p:ext uri="{BB962C8B-B14F-4D97-AF65-F5344CB8AC3E}">
        <p14:creationId xmlns:p14="http://schemas.microsoft.com/office/powerpoint/2010/main" val="234352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g1 = 10%, g2 = 8%</a:t>
            </a:r>
            <a:endParaRPr lang="en-US" dirty="0"/>
          </a:p>
        </p:txBody>
      </p:sp>
      <p:sp>
        <p:nvSpPr>
          <p:cNvPr id="4" name="Slide Number Placeholder 3"/>
          <p:cNvSpPr>
            <a:spLocks noGrp="1"/>
          </p:cNvSpPr>
          <p:nvPr>
            <p:ph type="sldNum" sz="quarter" idx="10"/>
          </p:nvPr>
        </p:nvSpPr>
        <p:spPr/>
        <p:txBody>
          <a:bodyPr/>
          <a:lstStyle/>
          <a:p>
            <a:fld id="{1AD130FA-95C0-434F-92AB-E42ABF139A84}" type="slidenum">
              <a:rPr lang="en-US" smtClean="0"/>
              <a:t>46</a:t>
            </a:fld>
            <a:endParaRPr lang="en-US"/>
          </a:p>
        </p:txBody>
      </p:sp>
    </p:spTree>
    <p:extLst>
      <p:ext uri="{BB962C8B-B14F-4D97-AF65-F5344CB8AC3E}">
        <p14:creationId xmlns:p14="http://schemas.microsoft.com/office/powerpoint/2010/main" val="261898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vestopedia.com/terms/s/swinghigh.asp" TargetMode="External"/><Relationship Id="rId2" Type="http://schemas.openxmlformats.org/officeDocument/2006/relationships/hyperlink" Target="https://www.investopedia.com/terms/d/double-top-and-bottom.asp" TargetMode="External"/><Relationship Id="rId1" Type="http://schemas.openxmlformats.org/officeDocument/2006/relationships/slideLayout" Target="../slideLayouts/slideLayout2.xml"/><Relationship Id="rId6" Type="http://schemas.openxmlformats.org/officeDocument/2006/relationships/hyperlink" Target="https://www.investopedia.com/terms/t/trough.asp" TargetMode="External"/><Relationship Id="rId5" Type="http://schemas.openxmlformats.org/officeDocument/2006/relationships/hyperlink" Target="https://www.investopedia.com/terms/h/head-shoulders.asp" TargetMode="External"/><Relationship Id="rId4" Type="http://schemas.openxmlformats.org/officeDocument/2006/relationships/hyperlink" Target="https://www.investopedia.com/terms/s/swinglow.as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nvestopedia.com/terms/d/double-top-and-bottom.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nvestopedia.com/terms/d/double-top-and-bottom.as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a:t>
            </a:r>
            <a:endParaRPr lang="en-US" dirty="0"/>
          </a:p>
        </p:txBody>
      </p:sp>
      <p:sp>
        <p:nvSpPr>
          <p:cNvPr id="3" name="Subtitle 2"/>
          <p:cNvSpPr>
            <a:spLocks noGrp="1"/>
          </p:cNvSpPr>
          <p:nvPr>
            <p:ph type="subTitle" idx="1"/>
          </p:nvPr>
        </p:nvSpPr>
        <p:spPr/>
        <p:txBody>
          <a:bodyPr/>
          <a:lstStyle/>
          <a:p>
            <a:r>
              <a:rPr lang="en-US" dirty="0" smtClean="0"/>
              <a:t>Equity Analysis and Valuation</a:t>
            </a:r>
            <a:endParaRPr lang="en-US" dirty="0"/>
          </a:p>
        </p:txBody>
      </p:sp>
    </p:spTree>
    <p:extLst>
      <p:ext uri="{BB962C8B-B14F-4D97-AF65-F5344CB8AC3E}">
        <p14:creationId xmlns:p14="http://schemas.microsoft.com/office/powerpoint/2010/main" val="3692456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analysis</a:t>
            </a:r>
            <a:endParaRPr lang="en-US" dirty="0"/>
          </a:p>
        </p:txBody>
      </p:sp>
      <p:sp>
        <p:nvSpPr>
          <p:cNvPr id="3" name="Content Placeholder 2"/>
          <p:cNvSpPr>
            <a:spLocks noGrp="1"/>
          </p:cNvSpPr>
          <p:nvPr>
            <p:ph idx="1"/>
          </p:nvPr>
        </p:nvSpPr>
        <p:spPr/>
        <p:txBody>
          <a:bodyPr/>
          <a:lstStyle/>
          <a:p>
            <a:r>
              <a:rPr lang="en-US" b="1" dirty="0" smtClean="0"/>
              <a:t>Charts</a:t>
            </a:r>
          </a:p>
          <a:p>
            <a:r>
              <a:rPr lang="en-US" b="1" dirty="0" smtClean="0"/>
              <a:t>Dow theory concept</a:t>
            </a:r>
          </a:p>
          <a:p>
            <a:r>
              <a:rPr lang="en-US" b="1" dirty="0" smtClean="0"/>
              <a:t>Elliot wave theory concept</a:t>
            </a:r>
          </a:p>
          <a:p>
            <a:r>
              <a:rPr lang="en-US" b="1" dirty="0" smtClean="0"/>
              <a:t>Support and resistance level &amp;reversal patterns</a:t>
            </a:r>
          </a:p>
          <a:p>
            <a:r>
              <a:rPr lang="en-US" b="1" dirty="0" smtClean="0"/>
              <a:t>Triangles</a:t>
            </a:r>
          </a:p>
          <a:p>
            <a:r>
              <a:rPr lang="en-US" b="1" dirty="0" smtClean="0"/>
              <a:t>Moving average</a:t>
            </a:r>
            <a:endParaRPr lang="en-US" b="1" dirty="0"/>
          </a:p>
        </p:txBody>
      </p:sp>
    </p:spTree>
    <p:extLst>
      <p:ext uri="{BB962C8B-B14F-4D97-AF65-F5344CB8AC3E}">
        <p14:creationId xmlns:p14="http://schemas.microsoft.com/office/powerpoint/2010/main" val="272060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Charts</a:t>
            </a:r>
            <a:br>
              <a:rPr lang="en-US" dirty="0" smtClean="0"/>
            </a:br>
            <a:r>
              <a:rPr lang="en-US" dirty="0" smtClean="0"/>
              <a:t>(Trading cycles)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smtClean="0"/>
              <a:t>Line Chart</a:t>
            </a:r>
            <a:r>
              <a:rPr lang="en-US" dirty="0" smtClean="0"/>
              <a:t>: dates &amp; closing price</a:t>
            </a:r>
          </a:p>
          <a:p>
            <a:r>
              <a:rPr lang="en-US" b="1" dirty="0" smtClean="0"/>
              <a:t>Bar Chart</a:t>
            </a:r>
            <a:r>
              <a:rPr lang="en-US" dirty="0" smtClean="0"/>
              <a:t>: date, open, </a:t>
            </a:r>
            <a:r>
              <a:rPr lang="en-US" b="1" dirty="0" smtClean="0"/>
              <a:t>high</a:t>
            </a:r>
            <a:r>
              <a:rPr lang="en-US" dirty="0" smtClean="0"/>
              <a:t>, </a:t>
            </a:r>
            <a:r>
              <a:rPr lang="en-US" b="1" dirty="0" smtClean="0"/>
              <a:t>low</a:t>
            </a:r>
            <a:r>
              <a:rPr lang="en-US" dirty="0" smtClean="0"/>
              <a:t> &amp;close price</a:t>
            </a:r>
          </a:p>
          <a:p>
            <a:r>
              <a:rPr lang="en-US" b="1" dirty="0" smtClean="0"/>
              <a:t>Candle-stick </a:t>
            </a:r>
            <a:r>
              <a:rPr lang="en-US" b="1" dirty="0"/>
              <a:t>Chart</a:t>
            </a:r>
            <a:r>
              <a:rPr lang="en-US" dirty="0"/>
              <a:t>: date, </a:t>
            </a:r>
            <a:r>
              <a:rPr lang="en-US" b="1" dirty="0"/>
              <a:t>open</a:t>
            </a:r>
            <a:r>
              <a:rPr lang="en-US" dirty="0"/>
              <a:t>, high, low &amp;</a:t>
            </a:r>
            <a:r>
              <a:rPr lang="en-US" b="1" dirty="0"/>
              <a:t>close price</a:t>
            </a:r>
            <a:endParaRPr lang="en-US" b="1" dirty="0" smtClean="0"/>
          </a:p>
          <a:p>
            <a:r>
              <a:rPr lang="en-US" b="1" dirty="0" smtClean="0"/>
              <a:t>Point and Figure Chart</a:t>
            </a:r>
            <a:r>
              <a:rPr lang="en-US" dirty="0" smtClean="0"/>
              <a:t>: </a:t>
            </a:r>
            <a:r>
              <a:rPr lang="en-US" b="1" dirty="0" smtClean="0"/>
              <a:t>close price</a:t>
            </a:r>
            <a:r>
              <a:rPr lang="en-US" dirty="0" smtClean="0"/>
              <a:t>: symbols: </a:t>
            </a:r>
          </a:p>
          <a:p>
            <a:r>
              <a:rPr lang="en-US" dirty="0" smtClean="0"/>
              <a:t>“X” (Increase) &amp; “0”(decrease): BOX size</a:t>
            </a:r>
            <a:endParaRPr lang="en-US" dirty="0"/>
          </a:p>
        </p:txBody>
      </p:sp>
    </p:spTree>
    <p:extLst>
      <p:ext uri="{BB962C8B-B14F-4D97-AF65-F5344CB8AC3E}">
        <p14:creationId xmlns:p14="http://schemas.microsoft.com/office/powerpoint/2010/main" val="2601459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 Chart</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p:txBody>
      </p:sp>
      <p:cxnSp>
        <p:nvCxnSpPr>
          <p:cNvPr id="6" name="Straight Connector 5"/>
          <p:cNvCxnSpPr/>
          <p:nvPr/>
        </p:nvCxnSpPr>
        <p:spPr>
          <a:xfrm flipV="1">
            <a:off x="1828800" y="5410200"/>
            <a:ext cx="5867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28800" y="838200"/>
            <a:ext cx="0" cy="464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175260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14478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33800" y="2133600"/>
            <a:ext cx="0" cy="102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7000" y="2895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2133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0"/>
          </p:cNvCxnSpPr>
          <p:nvPr/>
        </p:nvCxnSpPr>
        <p:spPr>
          <a:xfrm>
            <a:off x="4572000" y="16002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33800" y="22479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505200" y="2895600"/>
            <a:ext cx="22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76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705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162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Candlestick chart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715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49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BSE(Candlestick chart)</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5699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and Figure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0959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520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GME- 20,21,22,19,18, 19…</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0865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412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&amp;Resistance level</a:t>
            </a:r>
          </a:p>
        </p:txBody>
      </p:sp>
      <p:sp>
        <p:nvSpPr>
          <p:cNvPr id="3" name="Content Placeholder 2"/>
          <p:cNvSpPr>
            <a:spLocks noGrp="1"/>
          </p:cNvSpPr>
          <p:nvPr>
            <p:ph idx="1"/>
          </p:nvPr>
        </p:nvSpPr>
        <p:spPr/>
        <p:txBody>
          <a:bodyPr/>
          <a:lstStyle/>
          <a:p>
            <a:r>
              <a:rPr lang="en-US" dirty="0"/>
              <a:t>Support’ and ‘resistance’ are terms for two respective levels on a price chart that appear to limit the market’s range of movement. The support level is where the price regularly </a:t>
            </a:r>
            <a:r>
              <a:rPr lang="en-US" b="1" dirty="0"/>
              <a:t>stops falling and bounces back up</a:t>
            </a:r>
            <a:r>
              <a:rPr lang="en-US" dirty="0"/>
              <a:t>, while the resistance level is where the price normally </a:t>
            </a:r>
            <a:r>
              <a:rPr lang="en-US" b="1" dirty="0"/>
              <a:t>stops rising and dips back down</a:t>
            </a:r>
          </a:p>
        </p:txBody>
      </p:sp>
    </p:spTree>
    <p:extLst>
      <p:ext uri="{BB962C8B-B14F-4D97-AF65-F5344CB8AC3E}">
        <p14:creationId xmlns:p14="http://schemas.microsoft.com/office/powerpoint/2010/main" val="97922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&amp;Resistance level</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4861" y="1600200"/>
            <a:ext cx="73742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53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a:t>
            </a:r>
            <a:endParaRPr lang="en-US" dirty="0"/>
          </a:p>
        </p:txBody>
      </p:sp>
      <p:sp>
        <p:nvSpPr>
          <p:cNvPr id="3" name="Content Placeholder 2"/>
          <p:cNvSpPr>
            <a:spLocks noGrp="1"/>
          </p:cNvSpPr>
          <p:nvPr>
            <p:ph idx="1"/>
          </p:nvPr>
        </p:nvSpPr>
        <p:spPr/>
        <p:txBody>
          <a:bodyPr/>
          <a:lstStyle/>
          <a:p>
            <a:r>
              <a:rPr lang="en-US" dirty="0" smtClean="0"/>
              <a:t>Equity Analysis</a:t>
            </a:r>
          </a:p>
          <a:p>
            <a:r>
              <a:rPr lang="en-US" dirty="0" smtClean="0"/>
              <a:t>Equity Valuation</a:t>
            </a:r>
            <a:endParaRPr lang="en-US" dirty="0"/>
          </a:p>
        </p:txBody>
      </p:sp>
    </p:spTree>
    <p:extLst>
      <p:ext uri="{BB962C8B-B14F-4D97-AF65-F5344CB8AC3E}">
        <p14:creationId xmlns:p14="http://schemas.microsoft.com/office/powerpoint/2010/main" val="129215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Reversal Patterns</a:t>
            </a:r>
            <a:br>
              <a:rPr lang="en-US" dirty="0"/>
            </a:br>
            <a:endParaRPr lang="en-US" dirty="0"/>
          </a:p>
        </p:txBody>
      </p:sp>
      <p:sp>
        <p:nvSpPr>
          <p:cNvPr id="3" name="Content Placeholder 2"/>
          <p:cNvSpPr>
            <a:spLocks noGrp="1"/>
          </p:cNvSpPr>
          <p:nvPr>
            <p:ph idx="1"/>
          </p:nvPr>
        </p:nvSpPr>
        <p:spPr/>
        <p:txBody>
          <a:bodyPr/>
          <a:lstStyle/>
          <a:p>
            <a:r>
              <a:rPr lang="en-US" dirty="0" smtClean="0"/>
              <a:t>A </a:t>
            </a:r>
            <a:r>
              <a:rPr lang="en-US" dirty="0"/>
              <a:t>price pattern that signals a change in the prevailing trend is known as a reversal pattern. These patterns signify periods where either the bulls or the bears have run out of steam. The established trend will pause and then head in a new direction as new energy emerges from the other side (bull or bear).</a:t>
            </a:r>
          </a:p>
          <a:p>
            <a:endParaRPr lang="en-US" dirty="0"/>
          </a:p>
        </p:txBody>
      </p:sp>
    </p:spTree>
    <p:extLst>
      <p:ext uri="{BB962C8B-B14F-4D97-AF65-F5344CB8AC3E}">
        <p14:creationId xmlns:p14="http://schemas.microsoft.com/office/powerpoint/2010/main" val="230544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Examples of common reversal patterns include:</a:t>
            </a:r>
            <a:br>
              <a:rPr lang="en-US" sz="3600" dirty="0"/>
            </a:br>
            <a:endParaRPr lang="en-US" sz="3600" dirty="0"/>
          </a:p>
        </p:txBody>
      </p:sp>
      <p:sp>
        <p:nvSpPr>
          <p:cNvPr id="3" name="Content Placeholder 2"/>
          <p:cNvSpPr>
            <a:spLocks noGrp="1"/>
          </p:cNvSpPr>
          <p:nvPr>
            <p:ph idx="1"/>
          </p:nvPr>
        </p:nvSpPr>
        <p:spPr/>
        <p:txBody>
          <a:bodyPr>
            <a:normAutofit fontScale="85000" lnSpcReduction="20000"/>
          </a:bodyPr>
          <a:lstStyle/>
          <a:p>
            <a:r>
              <a:rPr lang="en-US" u="sng" dirty="0" smtClean="0">
                <a:hlinkClick r:id="rId2"/>
              </a:rPr>
              <a:t>Double Tops</a:t>
            </a:r>
            <a:r>
              <a:rPr lang="en-US" dirty="0"/>
              <a:t>:</a:t>
            </a:r>
            <a:r>
              <a:rPr lang="en-US" dirty="0" smtClean="0"/>
              <a:t> </a:t>
            </a:r>
            <a:r>
              <a:rPr lang="en-US" dirty="0"/>
              <a:t>representing a short-term </a:t>
            </a:r>
            <a:r>
              <a:rPr lang="en-US" u="sng" dirty="0">
                <a:hlinkClick r:id="rId3"/>
              </a:rPr>
              <a:t>swing high</a:t>
            </a:r>
            <a:r>
              <a:rPr lang="en-US" dirty="0"/>
              <a:t>, followed by a subsequent failed attempt to break above the same resistance level</a:t>
            </a:r>
          </a:p>
          <a:p>
            <a:r>
              <a:rPr lang="en-US" u="sng" dirty="0">
                <a:hlinkClick r:id="rId2"/>
              </a:rPr>
              <a:t>Double </a:t>
            </a:r>
            <a:r>
              <a:rPr lang="en-US" u="sng" dirty="0" smtClean="0">
                <a:hlinkClick r:id="rId2"/>
              </a:rPr>
              <a:t>Bottoms</a:t>
            </a:r>
            <a:r>
              <a:rPr lang="en-US" dirty="0" smtClean="0"/>
              <a:t>: showing </a:t>
            </a:r>
            <a:r>
              <a:rPr lang="en-US" dirty="0"/>
              <a:t>a short-term </a:t>
            </a:r>
            <a:r>
              <a:rPr lang="en-US" u="sng" dirty="0">
                <a:hlinkClick r:id="rId4"/>
              </a:rPr>
              <a:t>swing low</a:t>
            </a:r>
            <a:r>
              <a:rPr lang="en-US" dirty="0"/>
              <a:t>, followed by another failed attempt to break below the same support </a:t>
            </a:r>
            <a:r>
              <a:rPr lang="en-US" dirty="0" smtClean="0"/>
              <a:t>level</a:t>
            </a:r>
          </a:p>
          <a:p>
            <a:r>
              <a:rPr lang="en-US" u="sng" dirty="0">
                <a:hlinkClick r:id="rId5"/>
              </a:rPr>
              <a:t>Head and </a:t>
            </a:r>
            <a:r>
              <a:rPr lang="en-US" u="sng" dirty="0" smtClean="0">
                <a:hlinkClick r:id="rId5"/>
              </a:rPr>
              <a:t>Shoulders</a:t>
            </a:r>
            <a:r>
              <a:rPr lang="en-US" dirty="0" smtClean="0"/>
              <a:t>: </a:t>
            </a:r>
            <a:r>
              <a:rPr lang="en-US" dirty="0"/>
              <a:t>signaling two smaller price movements surrounding one larger </a:t>
            </a:r>
            <a:r>
              <a:rPr lang="en-US" dirty="0" smtClean="0"/>
              <a:t>movement</a:t>
            </a:r>
          </a:p>
          <a:p>
            <a:r>
              <a:rPr lang="en-US" u="sng" dirty="0" smtClean="0">
                <a:solidFill>
                  <a:srgbClr val="0070C0"/>
                </a:solidFill>
              </a:rPr>
              <a:t>Inverted </a:t>
            </a:r>
            <a:r>
              <a:rPr lang="en-US" u="sng" dirty="0">
                <a:solidFill>
                  <a:srgbClr val="0070C0"/>
                </a:solidFill>
              </a:rPr>
              <a:t>Head And </a:t>
            </a:r>
            <a:r>
              <a:rPr lang="en-US" u="sng" dirty="0" smtClean="0">
                <a:solidFill>
                  <a:srgbClr val="0070C0"/>
                </a:solidFill>
              </a:rPr>
              <a:t>Shoulders</a:t>
            </a:r>
            <a:r>
              <a:rPr lang="en-US" dirty="0" smtClean="0"/>
              <a:t>: the </a:t>
            </a:r>
            <a:r>
              <a:rPr lang="en-US" dirty="0"/>
              <a:t>price falls to a </a:t>
            </a:r>
            <a:r>
              <a:rPr lang="en-US" u="sng" dirty="0">
                <a:hlinkClick r:id="rId6"/>
              </a:rPr>
              <a:t>trough</a:t>
            </a:r>
            <a:r>
              <a:rPr lang="en-US" dirty="0"/>
              <a:t> and then rises; the price falls below the former trough and then rises again; finally, the price falls again but not as far as the second trough. </a:t>
            </a:r>
          </a:p>
          <a:p>
            <a:endParaRPr lang="en-US" dirty="0"/>
          </a:p>
          <a:p>
            <a:endParaRPr lang="en-US" dirty="0"/>
          </a:p>
          <a:p>
            <a:endParaRPr lang="en-US" dirty="0"/>
          </a:p>
        </p:txBody>
      </p:sp>
    </p:spTree>
    <p:extLst>
      <p:ext uri="{BB962C8B-B14F-4D97-AF65-F5344CB8AC3E}">
        <p14:creationId xmlns:p14="http://schemas.microsoft.com/office/powerpoint/2010/main" val="276208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u="sng" dirty="0">
                <a:hlinkClick r:id="rId2"/>
              </a:rPr>
              <a:t>Double Tops </a:t>
            </a:r>
            <a:r>
              <a:rPr lang="en-US" sz="2400" u="sng" dirty="0" smtClean="0"/>
              <a:t>: </a:t>
            </a:r>
            <a:r>
              <a:rPr lang="en-US" sz="2700" dirty="0" smtClean="0"/>
              <a:t>which </a:t>
            </a:r>
            <a:r>
              <a:rPr lang="en-US" sz="2700" dirty="0"/>
              <a:t>often looks like the letter M, </a:t>
            </a:r>
            <a:r>
              <a:rPr lang="en-US" dirty="0" smtClean="0"/>
              <a:t> </a:t>
            </a:r>
            <a:r>
              <a:rPr lang="en-US" sz="2700" dirty="0"/>
              <a:t>resulting in a trend reversal.</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133" y="1600200"/>
            <a:ext cx="787973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64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hlinkClick r:id="rId2"/>
              </a:rPr>
              <a:t>Double </a:t>
            </a:r>
            <a:r>
              <a:rPr lang="en-US" sz="2800" u="sng" dirty="0" smtClean="0">
                <a:hlinkClick r:id="rId2"/>
              </a:rPr>
              <a:t>Bottoms</a:t>
            </a:r>
            <a:r>
              <a:rPr lang="en-US" sz="2800" u="sng" dirty="0" smtClean="0"/>
              <a:t>: </a:t>
            </a:r>
            <a:r>
              <a:rPr lang="en-US" sz="2800" dirty="0" smtClean="0"/>
              <a:t>It </a:t>
            </a:r>
            <a:r>
              <a:rPr lang="en-US" sz="2800" dirty="0"/>
              <a:t>looks like the letter W </a:t>
            </a:r>
            <a:endParaRPr lang="en-US" sz="2800" u="sng"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6200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70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&amp; Shoulder</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669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38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Head &amp;Shoulder</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9714" y="1600200"/>
            <a:ext cx="56245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82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a:t>
            </a:r>
            <a:endParaRPr lang="en-US" dirty="0"/>
          </a:p>
        </p:txBody>
      </p:sp>
      <p:sp>
        <p:nvSpPr>
          <p:cNvPr id="3" name="Content Placeholder 2"/>
          <p:cNvSpPr>
            <a:spLocks noGrp="1"/>
          </p:cNvSpPr>
          <p:nvPr>
            <p:ph idx="1"/>
          </p:nvPr>
        </p:nvSpPr>
        <p:spPr/>
        <p:txBody>
          <a:bodyPr/>
          <a:lstStyle/>
          <a:p>
            <a:r>
              <a:rPr lang="en-US" dirty="0" smtClean="0"/>
              <a:t>Symmetrical Triangle</a:t>
            </a:r>
          </a:p>
          <a:p>
            <a:r>
              <a:rPr lang="en-US" dirty="0" smtClean="0"/>
              <a:t>Ascending Triangle</a:t>
            </a:r>
          </a:p>
          <a:p>
            <a:r>
              <a:rPr lang="en-US" dirty="0" smtClean="0"/>
              <a:t>Descending </a:t>
            </a:r>
            <a:r>
              <a:rPr lang="en-US" dirty="0"/>
              <a:t>Triangle</a:t>
            </a:r>
          </a:p>
          <a:p>
            <a:endParaRPr lang="en-US" dirty="0"/>
          </a:p>
        </p:txBody>
      </p:sp>
    </p:spTree>
    <p:extLst>
      <p:ext uri="{BB962C8B-B14F-4D97-AF65-F5344CB8AC3E}">
        <p14:creationId xmlns:p14="http://schemas.microsoft.com/office/powerpoint/2010/main" val="119317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629" y="1600200"/>
            <a:ext cx="533074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505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Symmetrical Triangle</a:t>
            </a:r>
            <a:br>
              <a:rPr lang="en-US" dirty="0"/>
            </a:br>
            <a:endParaRPr lang="en-US" dirty="0"/>
          </a:p>
        </p:txBody>
      </p:sp>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flipV="1">
            <a:off x="1600200" y="4953000"/>
            <a:ext cx="5715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600200" y="1828800"/>
            <a:ext cx="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33600" y="2286000"/>
            <a:ext cx="3657600" cy="1104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33600" y="3390900"/>
            <a:ext cx="3657600" cy="133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33600" y="2286000"/>
            <a:ext cx="0" cy="2438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2179320" y="2452836"/>
            <a:ext cx="3337560" cy="2256324"/>
          </a:xfrm>
          <a:custGeom>
            <a:avLst/>
            <a:gdLst>
              <a:gd name="connsiteX0" fmla="*/ 0 w 3337560"/>
              <a:gd name="connsiteY0" fmla="*/ 2256324 h 2256324"/>
              <a:gd name="connsiteX1" fmla="*/ 76200 w 3337560"/>
              <a:gd name="connsiteY1" fmla="*/ 1814364 h 2256324"/>
              <a:gd name="connsiteX2" fmla="*/ 106680 w 3337560"/>
              <a:gd name="connsiteY2" fmla="*/ 1433364 h 2256324"/>
              <a:gd name="connsiteX3" fmla="*/ 121920 w 3337560"/>
              <a:gd name="connsiteY3" fmla="*/ 1280964 h 2256324"/>
              <a:gd name="connsiteX4" fmla="*/ 137160 w 3337560"/>
              <a:gd name="connsiteY4" fmla="*/ 1067604 h 2256324"/>
              <a:gd name="connsiteX5" fmla="*/ 182880 w 3337560"/>
              <a:gd name="connsiteY5" fmla="*/ 686604 h 2256324"/>
              <a:gd name="connsiteX6" fmla="*/ 198120 w 3337560"/>
              <a:gd name="connsiteY6" fmla="*/ 488484 h 2256324"/>
              <a:gd name="connsiteX7" fmla="*/ 228600 w 3337560"/>
              <a:gd name="connsiteY7" fmla="*/ 137964 h 2256324"/>
              <a:gd name="connsiteX8" fmla="*/ 259080 w 3337560"/>
              <a:gd name="connsiteY8" fmla="*/ 77004 h 2256324"/>
              <a:gd name="connsiteX9" fmla="*/ 274320 w 3337560"/>
              <a:gd name="connsiteY9" fmla="*/ 804 h 2256324"/>
              <a:gd name="connsiteX10" fmla="*/ 320040 w 3337560"/>
              <a:gd name="connsiteY10" fmla="*/ 92244 h 2256324"/>
              <a:gd name="connsiteX11" fmla="*/ 350520 w 3337560"/>
              <a:gd name="connsiteY11" fmla="*/ 290364 h 2256324"/>
              <a:gd name="connsiteX12" fmla="*/ 365760 w 3337560"/>
              <a:gd name="connsiteY12" fmla="*/ 336084 h 2256324"/>
              <a:gd name="connsiteX13" fmla="*/ 381000 w 3337560"/>
              <a:gd name="connsiteY13" fmla="*/ 397044 h 2256324"/>
              <a:gd name="connsiteX14" fmla="*/ 411480 w 3337560"/>
              <a:gd name="connsiteY14" fmla="*/ 564684 h 2256324"/>
              <a:gd name="connsiteX15" fmla="*/ 457200 w 3337560"/>
              <a:gd name="connsiteY15" fmla="*/ 686604 h 2256324"/>
              <a:gd name="connsiteX16" fmla="*/ 472440 w 3337560"/>
              <a:gd name="connsiteY16" fmla="*/ 839004 h 2256324"/>
              <a:gd name="connsiteX17" fmla="*/ 502920 w 3337560"/>
              <a:gd name="connsiteY17" fmla="*/ 1143804 h 2256324"/>
              <a:gd name="connsiteX18" fmla="*/ 563880 w 3337560"/>
              <a:gd name="connsiteY18" fmla="*/ 1250484 h 2256324"/>
              <a:gd name="connsiteX19" fmla="*/ 579120 w 3337560"/>
              <a:gd name="connsiteY19" fmla="*/ 1311444 h 2256324"/>
              <a:gd name="connsiteX20" fmla="*/ 609600 w 3337560"/>
              <a:gd name="connsiteY20" fmla="*/ 1402884 h 2256324"/>
              <a:gd name="connsiteX21" fmla="*/ 640080 w 3337560"/>
              <a:gd name="connsiteY21" fmla="*/ 1616244 h 2256324"/>
              <a:gd name="connsiteX22" fmla="*/ 685800 w 3337560"/>
              <a:gd name="connsiteY22" fmla="*/ 1707684 h 2256324"/>
              <a:gd name="connsiteX23" fmla="*/ 701040 w 3337560"/>
              <a:gd name="connsiteY23" fmla="*/ 1753404 h 2256324"/>
              <a:gd name="connsiteX24" fmla="*/ 716280 w 3337560"/>
              <a:gd name="connsiteY24" fmla="*/ 1905804 h 2256324"/>
              <a:gd name="connsiteX25" fmla="*/ 731520 w 3337560"/>
              <a:gd name="connsiteY25" fmla="*/ 1951524 h 2256324"/>
              <a:gd name="connsiteX26" fmla="*/ 746760 w 3337560"/>
              <a:gd name="connsiteY26" fmla="*/ 1905804 h 2256324"/>
              <a:gd name="connsiteX27" fmla="*/ 777240 w 3337560"/>
              <a:gd name="connsiteY27" fmla="*/ 1860084 h 2256324"/>
              <a:gd name="connsiteX28" fmla="*/ 807720 w 3337560"/>
              <a:gd name="connsiteY28" fmla="*/ 1783884 h 2256324"/>
              <a:gd name="connsiteX29" fmla="*/ 853440 w 3337560"/>
              <a:gd name="connsiteY29" fmla="*/ 1616244 h 2256324"/>
              <a:gd name="connsiteX30" fmla="*/ 868680 w 3337560"/>
              <a:gd name="connsiteY30" fmla="*/ 1524804 h 2256324"/>
              <a:gd name="connsiteX31" fmla="*/ 899160 w 3337560"/>
              <a:gd name="connsiteY31" fmla="*/ 1098084 h 2256324"/>
              <a:gd name="connsiteX32" fmla="*/ 944880 w 3337560"/>
              <a:gd name="connsiteY32" fmla="*/ 869484 h 2256324"/>
              <a:gd name="connsiteX33" fmla="*/ 960120 w 3337560"/>
              <a:gd name="connsiteY33" fmla="*/ 793284 h 2256324"/>
              <a:gd name="connsiteX34" fmla="*/ 975360 w 3337560"/>
              <a:gd name="connsiteY34" fmla="*/ 640884 h 2256324"/>
              <a:gd name="connsiteX35" fmla="*/ 1005840 w 3337560"/>
              <a:gd name="connsiteY35" fmla="*/ 549444 h 2256324"/>
              <a:gd name="connsiteX36" fmla="*/ 1051560 w 3337560"/>
              <a:gd name="connsiteY36" fmla="*/ 458004 h 2256324"/>
              <a:gd name="connsiteX37" fmla="*/ 1066800 w 3337560"/>
              <a:gd name="connsiteY37" fmla="*/ 290364 h 2256324"/>
              <a:gd name="connsiteX38" fmla="*/ 1097280 w 3337560"/>
              <a:gd name="connsiteY38" fmla="*/ 381804 h 2256324"/>
              <a:gd name="connsiteX39" fmla="*/ 1158240 w 3337560"/>
              <a:gd name="connsiteY39" fmla="*/ 473244 h 2256324"/>
              <a:gd name="connsiteX40" fmla="*/ 1203960 w 3337560"/>
              <a:gd name="connsiteY40" fmla="*/ 595164 h 2256324"/>
              <a:gd name="connsiteX41" fmla="*/ 1234440 w 3337560"/>
              <a:gd name="connsiteY41" fmla="*/ 778044 h 2256324"/>
              <a:gd name="connsiteX42" fmla="*/ 1249680 w 3337560"/>
              <a:gd name="connsiteY42" fmla="*/ 823764 h 2256324"/>
              <a:gd name="connsiteX43" fmla="*/ 1280160 w 3337560"/>
              <a:gd name="connsiteY43" fmla="*/ 960924 h 2256324"/>
              <a:gd name="connsiteX44" fmla="*/ 1325880 w 3337560"/>
              <a:gd name="connsiteY44" fmla="*/ 1159044 h 2256324"/>
              <a:gd name="connsiteX45" fmla="*/ 1371600 w 3337560"/>
              <a:gd name="connsiteY45" fmla="*/ 1189524 h 2256324"/>
              <a:gd name="connsiteX46" fmla="*/ 1386840 w 3337560"/>
              <a:gd name="connsiteY46" fmla="*/ 1540044 h 2256324"/>
              <a:gd name="connsiteX47" fmla="*/ 1417320 w 3337560"/>
              <a:gd name="connsiteY47" fmla="*/ 1601004 h 2256324"/>
              <a:gd name="connsiteX48" fmla="*/ 1447800 w 3337560"/>
              <a:gd name="connsiteY48" fmla="*/ 1098084 h 2256324"/>
              <a:gd name="connsiteX49" fmla="*/ 1463040 w 3337560"/>
              <a:gd name="connsiteY49" fmla="*/ 915204 h 2256324"/>
              <a:gd name="connsiteX50" fmla="*/ 1478280 w 3337560"/>
              <a:gd name="connsiteY50" fmla="*/ 823764 h 2256324"/>
              <a:gd name="connsiteX51" fmla="*/ 1539240 w 3337560"/>
              <a:gd name="connsiteY51" fmla="*/ 762804 h 2256324"/>
              <a:gd name="connsiteX52" fmla="*/ 1569720 w 3337560"/>
              <a:gd name="connsiteY52" fmla="*/ 610404 h 2256324"/>
              <a:gd name="connsiteX53" fmla="*/ 1600200 w 3337560"/>
              <a:gd name="connsiteY53" fmla="*/ 381804 h 2256324"/>
              <a:gd name="connsiteX54" fmla="*/ 1691640 w 3337560"/>
              <a:gd name="connsiteY54" fmla="*/ 427524 h 2256324"/>
              <a:gd name="connsiteX55" fmla="*/ 1722120 w 3337560"/>
              <a:gd name="connsiteY55" fmla="*/ 473244 h 2256324"/>
              <a:gd name="connsiteX56" fmla="*/ 1737360 w 3337560"/>
              <a:gd name="connsiteY56" fmla="*/ 518964 h 2256324"/>
              <a:gd name="connsiteX57" fmla="*/ 1752600 w 3337560"/>
              <a:gd name="connsiteY57" fmla="*/ 640884 h 2256324"/>
              <a:gd name="connsiteX58" fmla="*/ 1767840 w 3337560"/>
              <a:gd name="connsiteY58" fmla="*/ 701844 h 2256324"/>
              <a:gd name="connsiteX59" fmla="*/ 1783080 w 3337560"/>
              <a:gd name="connsiteY59" fmla="*/ 793284 h 2256324"/>
              <a:gd name="connsiteX60" fmla="*/ 1813560 w 3337560"/>
              <a:gd name="connsiteY60" fmla="*/ 976164 h 2256324"/>
              <a:gd name="connsiteX61" fmla="*/ 1844040 w 3337560"/>
              <a:gd name="connsiteY61" fmla="*/ 1021884 h 2256324"/>
              <a:gd name="connsiteX62" fmla="*/ 1859280 w 3337560"/>
              <a:gd name="connsiteY62" fmla="*/ 1067604 h 2256324"/>
              <a:gd name="connsiteX63" fmla="*/ 1889760 w 3337560"/>
              <a:gd name="connsiteY63" fmla="*/ 1113324 h 2256324"/>
              <a:gd name="connsiteX64" fmla="*/ 1935480 w 3337560"/>
              <a:gd name="connsiteY64" fmla="*/ 1265724 h 2256324"/>
              <a:gd name="connsiteX65" fmla="*/ 1965960 w 3337560"/>
              <a:gd name="connsiteY65" fmla="*/ 1357164 h 2256324"/>
              <a:gd name="connsiteX66" fmla="*/ 1981200 w 3337560"/>
              <a:gd name="connsiteY66" fmla="*/ 1402884 h 2256324"/>
              <a:gd name="connsiteX67" fmla="*/ 1996440 w 3337560"/>
              <a:gd name="connsiteY67" fmla="*/ 1448604 h 2256324"/>
              <a:gd name="connsiteX68" fmla="*/ 2011680 w 3337560"/>
              <a:gd name="connsiteY68" fmla="*/ 1311444 h 2256324"/>
              <a:gd name="connsiteX69" fmla="*/ 2103120 w 3337560"/>
              <a:gd name="connsiteY69" fmla="*/ 1250484 h 2256324"/>
              <a:gd name="connsiteX70" fmla="*/ 2148840 w 3337560"/>
              <a:gd name="connsiteY70" fmla="*/ 1220004 h 2256324"/>
              <a:gd name="connsiteX71" fmla="*/ 2164080 w 3337560"/>
              <a:gd name="connsiteY71" fmla="*/ 1174284 h 2256324"/>
              <a:gd name="connsiteX72" fmla="*/ 2194560 w 3337560"/>
              <a:gd name="connsiteY72" fmla="*/ 960924 h 2256324"/>
              <a:gd name="connsiteX73" fmla="*/ 2209800 w 3337560"/>
              <a:gd name="connsiteY73" fmla="*/ 854244 h 2256324"/>
              <a:gd name="connsiteX74" fmla="*/ 2240280 w 3337560"/>
              <a:gd name="connsiteY74" fmla="*/ 762804 h 2256324"/>
              <a:gd name="connsiteX75" fmla="*/ 2286000 w 3337560"/>
              <a:gd name="connsiteY75" fmla="*/ 656124 h 2256324"/>
              <a:gd name="connsiteX76" fmla="*/ 2331720 w 3337560"/>
              <a:gd name="connsiteY76" fmla="*/ 671364 h 2256324"/>
              <a:gd name="connsiteX77" fmla="*/ 2346960 w 3337560"/>
              <a:gd name="connsiteY77" fmla="*/ 717084 h 2256324"/>
              <a:gd name="connsiteX78" fmla="*/ 2407920 w 3337560"/>
              <a:gd name="connsiteY78" fmla="*/ 930444 h 2256324"/>
              <a:gd name="connsiteX79" fmla="*/ 2423160 w 3337560"/>
              <a:gd name="connsiteY79" fmla="*/ 976164 h 2256324"/>
              <a:gd name="connsiteX80" fmla="*/ 2514600 w 3337560"/>
              <a:gd name="connsiteY80" fmla="*/ 1052364 h 2256324"/>
              <a:gd name="connsiteX81" fmla="*/ 2560320 w 3337560"/>
              <a:gd name="connsiteY81" fmla="*/ 1082844 h 2256324"/>
              <a:gd name="connsiteX82" fmla="*/ 2636520 w 3337560"/>
              <a:gd name="connsiteY82" fmla="*/ 1220004 h 2256324"/>
              <a:gd name="connsiteX83" fmla="*/ 2682240 w 3337560"/>
              <a:gd name="connsiteY83" fmla="*/ 991404 h 2256324"/>
              <a:gd name="connsiteX84" fmla="*/ 2712720 w 3337560"/>
              <a:gd name="connsiteY84" fmla="*/ 884724 h 2256324"/>
              <a:gd name="connsiteX85" fmla="*/ 2758440 w 3337560"/>
              <a:gd name="connsiteY85" fmla="*/ 839004 h 2256324"/>
              <a:gd name="connsiteX86" fmla="*/ 2804160 w 3337560"/>
              <a:gd name="connsiteY86" fmla="*/ 884724 h 2256324"/>
              <a:gd name="connsiteX87" fmla="*/ 2880360 w 3337560"/>
              <a:gd name="connsiteY87" fmla="*/ 1021884 h 2256324"/>
              <a:gd name="connsiteX88" fmla="*/ 2956560 w 3337560"/>
              <a:gd name="connsiteY88" fmla="*/ 1098084 h 2256324"/>
              <a:gd name="connsiteX89" fmla="*/ 2971800 w 3337560"/>
              <a:gd name="connsiteY89" fmla="*/ 1052364 h 2256324"/>
              <a:gd name="connsiteX90" fmla="*/ 3002280 w 3337560"/>
              <a:gd name="connsiteY90" fmla="*/ 884724 h 2256324"/>
              <a:gd name="connsiteX91" fmla="*/ 3048000 w 3337560"/>
              <a:gd name="connsiteY91" fmla="*/ 915204 h 2256324"/>
              <a:gd name="connsiteX92" fmla="*/ 3108960 w 3337560"/>
              <a:gd name="connsiteY92" fmla="*/ 976164 h 2256324"/>
              <a:gd name="connsiteX93" fmla="*/ 3215640 w 3337560"/>
              <a:gd name="connsiteY93" fmla="*/ 945684 h 2256324"/>
              <a:gd name="connsiteX94" fmla="*/ 3230880 w 3337560"/>
              <a:gd name="connsiteY94" fmla="*/ 884724 h 2256324"/>
              <a:gd name="connsiteX95" fmla="*/ 3276600 w 3337560"/>
              <a:gd name="connsiteY95" fmla="*/ 976164 h 2256324"/>
              <a:gd name="connsiteX96" fmla="*/ 3337560 w 3337560"/>
              <a:gd name="connsiteY96" fmla="*/ 976164 h 225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37560" h="2256324">
                <a:moveTo>
                  <a:pt x="0" y="2256324"/>
                </a:moveTo>
                <a:cubicBezTo>
                  <a:pt x="49876" y="1873945"/>
                  <a:pt x="8459" y="2017587"/>
                  <a:pt x="76200" y="1814364"/>
                </a:cubicBezTo>
                <a:cubicBezTo>
                  <a:pt x="108105" y="1527216"/>
                  <a:pt x="74988" y="1845355"/>
                  <a:pt x="106680" y="1433364"/>
                </a:cubicBezTo>
                <a:cubicBezTo>
                  <a:pt x="110596" y="1382461"/>
                  <a:pt x="117680" y="1331841"/>
                  <a:pt x="121920" y="1280964"/>
                </a:cubicBezTo>
                <a:cubicBezTo>
                  <a:pt x="127841" y="1209909"/>
                  <a:pt x="129823" y="1138527"/>
                  <a:pt x="137160" y="1067604"/>
                </a:cubicBezTo>
                <a:cubicBezTo>
                  <a:pt x="190184" y="555038"/>
                  <a:pt x="149500" y="1070475"/>
                  <a:pt x="182880" y="686604"/>
                </a:cubicBezTo>
                <a:cubicBezTo>
                  <a:pt x="188618" y="620618"/>
                  <a:pt x="193714" y="554572"/>
                  <a:pt x="198120" y="488484"/>
                </a:cubicBezTo>
                <a:cubicBezTo>
                  <a:pt x="199245" y="471608"/>
                  <a:pt x="204828" y="217205"/>
                  <a:pt x="228600" y="137964"/>
                </a:cubicBezTo>
                <a:cubicBezTo>
                  <a:pt x="235128" y="116204"/>
                  <a:pt x="248920" y="97324"/>
                  <a:pt x="259080" y="77004"/>
                </a:cubicBezTo>
                <a:cubicBezTo>
                  <a:pt x="264160" y="51604"/>
                  <a:pt x="252767" y="15172"/>
                  <a:pt x="274320" y="804"/>
                </a:cubicBezTo>
                <a:cubicBezTo>
                  <a:pt x="290434" y="-9939"/>
                  <a:pt x="319423" y="90392"/>
                  <a:pt x="320040" y="92244"/>
                </a:cubicBezTo>
                <a:cubicBezTo>
                  <a:pt x="324901" y="126274"/>
                  <a:pt x="342062" y="252302"/>
                  <a:pt x="350520" y="290364"/>
                </a:cubicBezTo>
                <a:cubicBezTo>
                  <a:pt x="354005" y="306046"/>
                  <a:pt x="361347" y="320638"/>
                  <a:pt x="365760" y="336084"/>
                </a:cubicBezTo>
                <a:cubicBezTo>
                  <a:pt x="371514" y="356223"/>
                  <a:pt x="376892" y="376505"/>
                  <a:pt x="381000" y="397044"/>
                </a:cubicBezTo>
                <a:cubicBezTo>
                  <a:pt x="384838" y="416235"/>
                  <a:pt x="403307" y="540166"/>
                  <a:pt x="411480" y="564684"/>
                </a:cubicBezTo>
                <a:cubicBezTo>
                  <a:pt x="491174" y="803766"/>
                  <a:pt x="399713" y="456655"/>
                  <a:pt x="457200" y="686604"/>
                </a:cubicBezTo>
                <a:cubicBezTo>
                  <a:pt x="462280" y="737404"/>
                  <a:pt x="468524" y="788101"/>
                  <a:pt x="472440" y="839004"/>
                </a:cubicBezTo>
                <a:cubicBezTo>
                  <a:pt x="476235" y="888341"/>
                  <a:pt x="471208" y="1059238"/>
                  <a:pt x="502920" y="1143804"/>
                </a:cubicBezTo>
                <a:cubicBezTo>
                  <a:pt x="519493" y="1188000"/>
                  <a:pt x="538614" y="1212585"/>
                  <a:pt x="563880" y="1250484"/>
                </a:cubicBezTo>
                <a:cubicBezTo>
                  <a:pt x="568960" y="1270804"/>
                  <a:pt x="573101" y="1291382"/>
                  <a:pt x="579120" y="1311444"/>
                </a:cubicBezTo>
                <a:cubicBezTo>
                  <a:pt x="588352" y="1342218"/>
                  <a:pt x="609600" y="1402884"/>
                  <a:pt x="609600" y="1402884"/>
                </a:cubicBezTo>
                <a:cubicBezTo>
                  <a:pt x="619760" y="1474004"/>
                  <a:pt x="627595" y="1545495"/>
                  <a:pt x="640080" y="1616244"/>
                </a:cubicBezTo>
                <a:cubicBezTo>
                  <a:pt x="650527" y="1675444"/>
                  <a:pt x="658478" y="1653040"/>
                  <a:pt x="685800" y="1707684"/>
                </a:cubicBezTo>
                <a:cubicBezTo>
                  <a:pt x="692984" y="1722052"/>
                  <a:pt x="695960" y="1738164"/>
                  <a:pt x="701040" y="1753404"/>
                </a:cubicBezTo>
                <a:cubicBezTo>
                  <a:pt x="706120" y="1804204"/>
                  <a:pt x="708517" y="1855344"/>
                  <a:pt x="716280" y="1905804"/>
                </a:cubicBezTo>
                <a:cubicBezTo>
                  <a:pt x="718723" y="1921682"/>
                  <a:pt x="715456" y="1951524"/>
                  <a:pt x="731520" y="1951524"/>
                </a:cubicBezTo>
                <a:cubicBezTo>
                  <a:pt x="747584" y="1951524"/>
                  <a:pt x="739576" y="1920172"/>
                  <a:pt x="746760" y="1905804"/>
                </a:cubicBezTo>
                <a:cubicBezTo>
                  <a:pt x="754951" y="1889421"/>
                  <a:pt x="769049" y="1876467"/>
                  <a:pt x="777240" y="1860084"/>
                </a:cubicBezTo>
                <a:cubicBezTo>
                  <a:pt x="789474" y="1835615"/>
                  <a:pt x="798114" y="1809499"/>
                  <a:pt x="807720" y="1783884"/>
                </a:cubicBezTo>
                <a:cubicBezTo>
                  <a:pt x="827065" y="1732297"/>
                  <a:pt x="842903" y="1665415"/>
                  <a:pt x="853440" y="1616244"/>
                </a:cubicBezTo>
                <a:cubicBezTo>
                  <a:pt x="859915" y="1586029"/>
                  <a:pt x="863600" y="1555284"/>
                  <a:pt x="868680" y="1524804"/>
                </a:cubicBezTo>
                <a:cubicBezTo>
                  <a:pt x="870082" y="1503774"/>
                  <a:pt x="893886" y="1135004"/>
                  <a:pt x="899160" y="1098084"/>
                </a:cubicBezTo>
                <a:cubicBezTo>
                  <a:pt x="910150" y="1021156"/>
                  <a:pt x="929640" y="945684"/>
                  <a:pt x="944880" y="869484"/>
                </a:cubicBezTo>
                <a:cubicBezTo>
                  <a:pt x="949960" y="844084"/>
                  <a:pt x="957543" y="819058"/>
                  <a:pt x="960120" y="793284"/>
                </a:cubicBezTo>
                <a:cubicBezTo>
                  <a:pt x="965200" y="742484"/>
                  <a:pt x="965951" y="691063"/>
                  <a:pt x="975360" y="640884"/>
                </a:cubicBezTo>
                <a:cubicBezTo>
                  <a:pt x="981281" y="609306"/>
                  <a:pt x="995680" y="579924"/>
                  <a:pt x="1005840" y="549444"/>
                </a:cubicBezTo>
                <a:cubicBezTo>
                  <a:pt x="1026872" y="486348"/>
                  <a:pt x="1012169" y="517090"/>
                  <a:pt x="1051560" y="458004"/>
                </a:cubicBezTo>
                <a:cubicBezTo>
                  <a:pt x="1056640" y="402124"/>
                  <a:pt x="1037931" y="338478"/>
                  <a:pt x="1066800" y="290364"/>
                </a:cubicBezTo>
                <a:cubicBezTo>
                  <a:pt x="1083330" y="262814"/>
                  <a:pt x="1087120" y="351324"/>
                  <a:pt x="1097280" y="381804"/>
                </a:cubicBezTo>
                <a:cubicBezTo>
                  <a:pt x="1108864" y="416557"/>
                  <a:pt x="1144635" y="439232"/>
                  <a:pt x="1158240" y="473244"/>
                </a:cubicBezTo>
                <a:cubicBezTo>
                  <a:pt x="1194686" y="564359"/>
                  <a:pt x="1180069" y="523491"/>
                  <a:pt x="1203960" y="595164"/>
                </a:cubicBezTo>
                <a:cubicBezTo>
                  <a:pt x="1212562" y="655379"/>
                  <a:pt x="1219584" y="718618"/>
                  <a:pt x="1234440" y="778044"/>
                </a:cubicBezTo>
                <a:cubicBezTo>
                  <a:pt x="1238336" y="793629"/>
                  <a:pt x="1245784" y="808179"/>
                  <a:pt x="1249680" y="823764"/>
                </a:cubicBezTo>
                <a:cubicBezTo>
                  <a:pt x="1261039" y="869201"/>
                  <a:pt x="1271529" y="914891"/>
                  <a:pt x="1280160" y="960924"/>
                </a:cubicBezTo>
                <a:cubicBezTo>
                  <a:pt x="1283620" y="979380"/>
                  <a:pt x="1298641" y="1140884"/>
                  <a:pt x="1325880" y="1159044"/>
                </a:cubicBezTo>
                <a:lnTo>
                  <a:pt x="1371600" y="1189524"/>
                </a:lnTo>
                <a:cubicBezTo>
                  <a:pt x="1376680" y="1306364"/>
                  <a:pt x="1373925" y="1423809"/>
                  <a:pt x="1386840" y="1540044"/>
                </a:cubicBezTo>
                <a:cubicBezTo>
                  <a:pt x="1389349" y="1562623"/>
                  <a:pt x="1414216" y="1623509"/>
                  <a:pt x="1417320" y="1601004"/>
                </a:cubicBezTo>
                <a:cubicBezTo>
                  <a:pt x="1440268" y="1434632"/>
                  <a:pt x="1436628" y="1265660"/>
                  <a:pt x="1447800" y="1098084"/>
                </a:cubicBezTo>
                <a:cubicBezTo>
                  <a:pt x="1451869" y="1037048"/>
                  <a:pt x="1456285" y="976001"/>
                  <a:pt x="1463040" y="915204"/>
                </a:cubicBezTo>
                <a:cubicBezTo>
                  <a:pt x="1466452" y="884493"/>
                  <a:pt x="1464461" y="851402"/>
                  <a:pt x="1478280" y="823764"/>
                </a:cubicBezTo>
                <a:cubicBezTo>
                  <a:pt x="1491131" y="798061"/>
                  <a:pt x="1518920" y="783124"/>
                  <a:pt x="1539240" y="762804"/>
                </a:cubicBezTo>
                <a:cubicBezTo>
                  <a:pt x="1554376" y="702260"/>
                  <a:pt x="1562247" y="677664"/>
                  <a:pt x="1569720" y="610404"/>
                </a:cubicBezTo>
                <a:cubicBezTo>
                  <a:pt x="1594581" y="386654"/>
                  <a:pt x="1563440" y="492085"/>
                  <a:pt x="1600200" y="381804"/>
                </a:cubicBezTo>
                <a:cubicBezTo>
                  <a:pt x="1637385" y="394199"/>
                  <a:pt x="1662097" y="397981"/>
                  <a:pt x="1691640" y="427524"/>
                </a:cubicBezTo>
                <a:cubicBezTo>
                  <a:pt x="1704592" y="440476"/>
                  <a:pt x="1713929" y="456861"/>
                  <a:pt x="1722120" y="473244"/>
                </a:cubicBezTo>
                <a:cubicBezTo>
                  <a:pt x="1729304" y="487612"/>
                  <a:pt x="1732280" y="503724"/>
                  <a:pt x="1737360" y="518964"/>
                </a:cubicBezTo>
                <a:cubicBezTo>
                  <a:pt x="1742440" y="559604"/>
                  <a:pt x="1745867" y="600485"/>
                  <a:pt x="1752600" y="640884"/>
                </a:cubicBezTo>
                <a:cubicBezTo>
                  <a:pt x="1756043" y="661544"/>
                  <a:pt x="1763732" y="681305"/>
                  <a:pt x="1767840" y="701844"/>
                </a:cubicBezTo>
                <a:cubicBezTo>
                  <a:pt x="1773900" y="732144"/>
                  <a:pt x="1778381" y="762743"/>
                  <a:pt x="1783080" y="793284"/>
                </a:cubicBezTo>
                <a:cubicBezTo>
                  <a:pt x="1785638" y="809912"/>
                  <a:pt x="1803062" y="948169"/>
                  <a:pt x="1813560" y="976164"/>
                </a:cubicBezTo>
                <a:cubicBezTo>
                  <a:pt x="1819991" y="993314"/>
                  <a:pt x="1835849" y="1005501"/>
                  <a:pt x="1844040" y="1021884"/>
                </a:cubicBezTo>
                <a:cubicBezTo>
                  <a:pt x="1851224" y="1036252"/>
                  <a:pt x="1852096" y="1053236"/>
                  <a:pt x="1859280" y="1067604"/>
                </a:cubicBezTo>
                <a:cubicBezTo>
                  <a:pt x="1867471" y="1083987"/>
                  <a:pt x="1882321" y="1096586"/>
                  <a:pt x="1889760" y="1113324"/>
                </a:cubicBezTo>
                <a:cubicBezTo>
                  <a:pt x="1922918" y="1187930"/>
                  <a:pt x="1915020" y="1197523"/>
                  <a:pt x="1935480" y="1265724"/>
                </a:cubicBezTo>
                <a:cubicBezTo>
                  <a:pt x="1944712" y="1296498"/>
                  <a:pt x="1955800" y="1326684"/>
                  <a:pt x="1965960" y="1357164"/>
                </a:cubicBezTo>
                <a:lnTo>
                  <a:pt x="1981200" y="1402884"/>
                </a:lnTo>
                <a:lnTo>
                  <a:pt x="1996440" y="1448604"/>
                </a:lnTo>
                <a:cubicBezTo>
                  <a:pt x="2001520" y="1402884"/>
                  <a:pt x="1989871" y="1351947"/>
                  <a:pt x="2011680" y="1311444"/>
                </a:cubicBezTo>
                <a:cubicBezTo>
                  <a:pt x="2029047" y="1279190"/>
                  <a:pt x="2072640" y="1270804"/>
                  <a:pt x="2103120" y="1250484"/>
                </a:cubicBezTo>
                <a:lnTo>
                  <a:pt x="2148840" y="1220004"/>
                </a:lnTo>
                <a:cubicBezTo>
                  <a:pt x="2153920" y="1204764"/>
                  <a:pt x="2160595" y="1189966"/>
                  <a:pt x="2164080" y="1174284"/>
                </a:cubicBezTo>
                <a:cubicBezTo>
                  <a:pt x="2177465" y="1114052"/>
                  <a:pt x="2186870" y="1018596"/>
                  <a:pt x="2194560" y="960924"/>
                </a:cubicBezTo>
                <a:cubicBezTo>
                  <a:pt x="2199307" y="925318"/>
                  <a:pt x="2201723" y="889245"/>
                  <a:pt x="2209800" y="854244"/>
                </a:cubicBezTo>
                <a:cubicBezTo>
                  <a:pt x="2217024" y="822938"/>
                  <a:pt x="2230120" y="793284"/>
                  <a:pt x="2240280" y="762804"/>
                </a:cubicBezTo>
                <a:cubicBezTo>
                  <a:pt x="2273084" y="664392"/>
                  <a:pt x="2232427" y="736483"/>
                  <a:pt x="2286000" y="656124"/>
                </a:cubicBezTo>
                <a:cubicBezTo>
                  <a:pt x="2301240" y="661204"/>
                  <a:pt x="2320361" y="660005"/>
                  <a:pt x="2331720" y="671364"/>
                </a:cubicBezTo>
                <a:cubicBezTo>
                  <a:pt x="2343079" y="682723"/>
                  <a:pt x="2342733" y="701586"/>
                  <a:pt x="2346960" y="717084"/>
                </a:cubicBezTo>
                <a:cubicBezTo>
                  <a:pt x="2404369" y="927582"/>
                  <a:pt x="2349516" y="755233"/>
                  <a:pt x="2407920" y="930444"/>
                </a:cubicBezTo>
                <a:cubicBezTo>
                  <a:pt x="2413000" y="945684"/>
                  <a:pt x="2409794" y="967253"/>
                  <a:pt x="2423160" y="976164"/>
                </a:cubicBezTo>
                <a:cubicBezTo>
                  <a:pt x="2536674" y="1051840"/>
                  <a:pt x="2397257" y="954578"/>
                  <a:pt x="2514600" y="1052364"/>
                </a:cubicBezTo>
                <a:cubicBezTo>
                  <a:pt x="2528671" y="1064090"/>
                  <a:pt x="2545080" y="1072684"/>
                  <a:pt x="2560320" y="1082844"/>
                </a:cubicBezTo>
                <a:cubicBezTo>
                  <a:pt x="2630191" y="1187650"/>
                  <a:pt x="2609696" y="1139531"/>
                  <a:pt x="2636520" y="1220004"/>
                </a:cubicBezTo>
                <a:cubicBezTo>
                  <a:pt x="2671846" y="1078699"/>
                  <a:pt x="2630900" y="1248105"/>
                  <a:pt x="2682240" y="991404"/>
                </a:cubicBezTo>
                <a:cubicBezTo>
                  <a:pt x="2683692" y="984146"/>
                  <a:pt x="2704420" y="897174"/>
                  <a:pt x="2712720" y="884724"/>
                </a:cubicBezTo>
                <a:cubicBezTo>
                  <a:pt x="2724675" y="866791"/>
                  <a:pt x="2743200" y="854244"/>
                  <a:pt x="2758440" y="839004"/>
                </a:cubicBezTo>
                <a:cubicBezTo>
                  <a:pt x="2773680" y="854244"/>
                  <a:pt x="2795241" y="865103"/>
                  <a:pt x="2804160" y="884724"/>
                </a:cubicBezTo>
                <a:cubicBezTo>
                  <a:pt x="2871685" y="1033278"/>
                  <a:pt x="2782187" y="989160"/>
                  <a:pt x="2880360" y="1021884"/>
                </a:cubicBezTo>
                <a:cubicBezTo>
                  <a:pt x="2889069" y="1034947"/>
                  <a:pt x="2927531" y="1105341"/>
                  <a:pt x="2956560" y="1098084"/>
                </a:cubicBezTo>
                <a:cubicBezTo>
                  <a:pt x="2972145" y="1094188"/>
                  <a:pt x="2967387" y="1067810"/>
                  <a:pt x="2971800" y="1052364"/>
                </a:cubicBezTo>
                <a:cubicBezTo>
                  <a:pt x="2992330" y="980508"/>
                  <a:pt x="2989946" y="971061"/>
                  <a:pt x="3002280" y="884724"/>
                </a:cubicBezTo>
                <a:cubicBezTo>
                  <a:pt x="3017520" y="894884"/>
                  <a:pt x="3036558" y="900901"/>
                  <a:pt x="3048000" y="915204"/>
                </a:cubicBezTo>
                <a:cubicBezTo>
                  <a:pt x="3107113" y="989095"/>
                  <a:pt x="3009207" y="942913"/>
                  <a:pt x="3108960" y="976164"/>
                </a:cubicBezTo>
                <a:cubicBezTo>
                  <a:pt x="3230559" y="1057230"/>
                  <a:pt x="3190625" y="1070757"/>
                  <a:pt x="3215640" y="945684"/>
                </a:cubicBezTo>
                <a:cubicBezTo>
                  <a:pt x="3219748" y="925145"/>
                  <a:pt x="3225800" y="905044"/>
                  <a:pt x="3230880" y="884724"/>
                </a:cubicBezTo>
                <a:cubicBezTo>
                  <a:pt x="3238093" y="906363"/>
                  <a:pt x="3252965" y="964347"/>
                  <a:pt x="3276600" y="976164"/>
                </a:cubicBezTo>
                <a:cubicBezTo>
                  <a:pt x="3294775" y="985251"/>
                  <a:pt x="3317240" y="976164"/>
                  <a:pt x="3337560" y="9761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5501640" y="2727960"/>
            <a:ext cx="365760" cy="746760"/>
          </a:xfrm>
          <a:custGeom>
            <a:avLst/>
            <a:gdLst>
              <a:gd name="connsiteX0" fmla="*/ 0 w 365760"/>
              <a:gd name="connsiteY0" fmla="*/ 746760 h 746760"/>
              <a:gd name="connsiteX1" fmla="*/ 76200 w 365760"/>
              <a:gd name="connsiteY1" fmla="*/ 716280 h 746760"/>
              <a:gd name="connsiteX2" fmla="*/ 106680 w 365760"/>
              <a:gd name="connsiteY2" fmla="*/ 670560 h 746760"/>
              <a:gd name="connsiteX3" fmla="*/ 137160 w 365760"/>
              <a:gd name="connsiteY3" fmla="*/ 548640 h 746760"/>
              <a:gd name="connsiteX4" fmla="*/ 152400 w 365760"/>
              <a:gd name="connsiteY4" fmla="*/ 457200 h 746760"/>
              <a:gd name="connsiteX5" fmla="*/ 167640 w 365760"/>
              <a:gd name="connsiteY5" fmla="*/ 335280 h 746760"/>
              <a:gd name="connsiteX6" fmla="*/ 182880 w 365760"/>
              <a:gd name="connsiteY6" fmla="*/ 274320 h 746760"/>
              <a:gd name="connsiteX7" fmla="*/ 243840 w 365760"/>
              <a:gd name="connsiteY7" fmla="*/ 228600 h 746760"/>
              <a:gd name="connsiteX8" fmla="*/ 335280 w 365760"/>
              <a:gd name="connsiteY8" fmla="*/ 91440 h 746760"/>
              <a:gd name="connsiteX9" fmla="*/ 365760 w 365760"/>
              <a:gd name="connsiteY9" fmla="*/ 0 h 74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 h="746760">
                <a:moveTo>
                  <a:pt x="0" y="746760"/>
                </a:moveTo>
                <a:cubicBezTo>
                  <a:pt x="25400" y="736600"/>
                  <a:pt x="53939" y="732181"/>
                  <a:pt x="76200" y="716280"/>
                </a:cubicBezTo>
                <a:cubicBezTo>
                  <a:pt x="91105" y="705634"/>
                  <a:pt x="98489" y="686943"/>
                  <a:pt x="106680" y="670560"/>
                </a:cubicBezTo>
                <a:cubicBezTo>
                  <a:pt x="121787" y="640345"/>
                  <a:pt x="132192" y="575967"/>
                  <a:pt x="137160" y="548640"/>
                </a:cubicBezTo>
                <a:cubicBezTo>
                  <a:pt x="142688" y="518238"/>
                  <a:pt x="148030" y="487790"/>
                  <a:pt x="152400" y="457200"/>
                </a:cubicBezTo>
                <a:cubicBezTo>
                  <a:pt x="158192" y="416655"/>
                  <a:pt x="160907" y="375679"/>
                  <a:pt x="167640" y="335280"/>
                </a:cubicBezTo>
                <a:cubicBezTo>
                  <a:pt x="171083" y="314620"/>
                  <a:pt x="170706" y="291364"/>
                  <a:pt x="182880" y="274320"/>
                </a:cubicBezTo>
                <a:cubicBezTo>
                  <a:pt x="197643" y="253651"/>
                  <a:pt x="225879" y="246561"/>
                  <a:pt x="243840" y="228600"/>
                </a:cubicBezTo>
                <a:cubicBezTo>
                  <a:pt x="267291" y="205149"/>
                  <a:pt x="323188" y="118043"/>
                  <a:pt x="335280" y="91440"/>
                </a:cubicBezTo>
                <a:cubicBezTo>
                  <a:pt x="348575" y="62191"/>
                  <a:pt x="365760" y="0"/>
                  <a:pt x="36576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0274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Ascending Triangle</a:t>
            </a:r>
            <a:br>
              <a:rPr lang="en-US" dirty="0"/>
            </a:br>
            <a:endParaRPr lang="en-US" dirty="0"/>
          </a:p>
        </p:txBody>
      </p:sp>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1981200" y="5029200"/>
            <a:ext cx="541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1905000" y="1905000"/>
            <a:ext cx="7620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26670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0" y="2743200"/>
            <a:ext cx="388620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316480" y="2430113"/>
            <a:ext cx="3261360" cy="1913287"/>
          </a:xfrm>
          <a:custGeom>
            <a:avLst/>
            <a:gdLst>
              <a:gd name="connsiteX0" fmla="*/ 0 w 3261360"/>
              <a:gd name="connsiteY0" fmla="*/ 1913287 h 1913287"/>
              <a:gd name="connsiteX1" fmla="*/ 15240 w 3261360"/>
              <a:gd name="connsiteY1" fmla="*/ 1837087 h 1913287"/>
              <a:gd name="connsiteX2" fmla="*/ 30480 w 3261360"/>
              <a:gd name="connsiteY2" fmla="*/ 1776127 h 1913287"/>
              <a:gd name="connsiteX3" fmla="*/ 45720 w 3261360"/>
              <a:gd name="connsiteY3" fmla="*/ 1638967 h 1913287"/>
              <a:gd name="connsiteX4" fmla="*/ 60960 w 3261360"/>
              <a:gd name="connsiteY4" fmla="*/ 1471327 h 1913287"/>
              <a:gd name="connsiteX5" fmla="*/ 91440 w 3261360"/>
              <a:gd name="connsiteY5" fmla="*/ 1090327 h 1913287"/>
              <a:gd name="connsiteX6" fmla="*/ 121920 w 3261360"/>
              <a:gd name="connsiteY6" fmla="*/ 892207 h 1913287"/>
              <a:gd name="connsiteX7" fmla="*/ 167640 w 3261360"/>
              <a:gd name="connsiteY7" fmla="*/ 465487 h 1913287"/>
              <a:gd name="connsiteX8" fmla="*/ 182880 w 3261360"/>
              <a:gd name="connsiteY8" fmla="*/ 130207 h 1913287"/>
              <a:gd name="connsiteX9" fmla="*/ 213360 w 3261360"/>
              <a:gd name="connsiteY9" fmla="*/ 8287 h 1913287"/>
              <a:gd name="connsiteX10" fmla="*/ 228600 w 3261360"/>
              <a:gd name="connsiteY10" fmla="*/ 328327 h 1913287"/>
              <a:gd name="connsiteX11" fmla="*/ 259080 w 3261360"/>
              <a:gd name="connsiteY11" fmla="*/ 374047 h 1913287"/>
              <a:gd name="connsiteX12" fmla="*/ 335280 w 3261360"/>
              <a:gd name="connsiteY12" fmla="*/ 465487 h 1913287"/>
              <a:gd name="connsiteX13" fmla="*/ 350520 w 3261360"/>
              <a:gd name="connsiteY13" fmla="*/ 541687 h 1913287"/>
              <a:gd name="connsiteX14" fmla="*/ 411480 w 3261360"/>
              <a:gd name="connsiteY14" fmla="*/ 739807 h 1913287"/>
              <a:gd name="connsiteX15" fmla="*/ 426720 w 3261360"/>
              <a:gd name="connsiteY15" fmla="*/ 800767 h 1913287"/>
              <a:gd name="connsiteX16" fmla="*/ 441960 w 3261360"/>
              <a:gd name="connsiteY16" fmla="*/ 846487 h 1913287"/>
              <a:gd name="connsiteX17" fmla="*/ 472440 w 3261360"/>
              <a:gd name="connsiteY17" fmla="*/ 998887 h 1913287"/>
              <a:gd name="connsiteX18" fmla="*/ 502920 w 3261360"/>
              <a:gd name="connsiteY18" fmla="*/ 1059847 h 1913287"/>
              <a:gd name="connsiteX19" fmla="*/ 518160 w 3261360"/>
              <a:gd name="connsiteY19" fmla="*/ 1120807 h 1913287"/>
              <a:gd name="connsiteX20" fmla="*/ 548640 w 3261360"/>
              <a:gd name="connsiteY20" fmla="*/ 1212247 h 1913287"/>
              <a:gd name="connsiteX21" fmla="*/ 579120 w 3261360"/>
              <a:gd name="connsiteY21" fmla="*/ 1349407 h 1913287"/>
              <a:gd name="connsiteX22" fmla="*/ 624840 w 3261360"/>
              <a:gd name="connsiteY22" fmla="*/ 1486567 h 1913287"/>
              <a:gd name="connsiteX23" fmla="*/ 640080 w 3261360"/>
              <a:gd name="connsiteY23" fmla="*/ 1608487 h 1913287"/>
              <a:gd name="connsiteX24" fmla="*/ 670560 w 3261360"/>
              <a:gd name="connsiteY24" fmla="*/ 1715167 h 1913287"/>
              <a:gd name="connsiteX25" fmla="*/ 731520 w 3261360"/>
              <a:gd name="connsiteY25" fmla="*/ 1547527 h 1913287"/>
              <a:gd name="connsiteX26" fmla="*/ 762000 w 3261360"/>
              <a:gd name="connsiteY26" fmla="*/ 983647 h 1913287"/>
              <a:gd name="connsiteX27" fmla="*/ 792480 w 3261360"/>
              <a:gd name="connsiteY27" fmla="*/ 861727 h 1913287"/>
              <a:gd name="connsiteX28" fmla="*/ 807720 w 3261360"/>
              <a:gd name="connsiteY28" fmla="*/ 785527 h 1913287"/>
              <a:gd name="connsiteX29" fmla="*/ 853440 w 3261360"/>
              <a:gd name="connsiteY29" fmla="*/ 663607 h 1913287"/>
              <a:gd name="connsiteX30" fmla="*/ 883920 w 3261360"/>
              <a:gd name="connsiteY30" fmla="*/ 511207 h 1913287"/>
              <a:gd name="connsiteX31" fmla="*/ 929640 w 3261360"/>
              <a:gd name="connsiteY31" fmla="*/ 374047 h 1913287"/>
              <a:gd name="connsiteX32" fmla="*/ 944880 w 3261360"/>
              <a:gd name="connsiteY32" fmla="*/ 465487 h 1913287"/>
              <a:gd name="connsiteX33" fmla="*/ 960120 w 3261360"/>
              <a:gd name="connsiteY33" fmla="*/ 511207 h 1913287"/>
              <a:gd name="connsiteX34" fmla="*/ 990600 w 3261360"/>
              <a:gd name="connsiteY34" fmla="*/ 633127 h 1913287"/>
              <a:gd name="connsiteX35" fmla="*/ 1005840 w 3261360"/>
              <a:gd name="connsiteY35" fmla="*/ 678847 h 1913287"/>
              <a:gd name="connsiteX36" fmla="*/ 1021080 w 3261360"/>
              <a:gd name="connsiteY36" fmla="*/ 755047 h 1913287"/>
              <a:gd name="connsiteX37" fmla="*/ 1127760 w 3261360"/>
              <a:gd name="connsiteY37" fmla="*/ 846487 h 1913287"/>
              <a:gd name="connsiteX38" fmla="*/ 1203960 w 3261360"/>
              <a:gd name="connsiteY38" fmla="*/ 922687 h 1913287"/>
              <a:gd name="connsiteX39" fmla="*/ 1234440 w 3261360"/>
              <a:gd name="connsiteY39" fmla="*/ 968407 h 1913287"/>
              <a:gd name="connsiteX40" fmla="*/ 1264920 w 3261360"/>
              <a:gd name="connsiteY40" fmla="*/ 1120807 h 1913287"/>
              <a:gd name="connsiteX41" fmla="*/ 1280160 w 3261360"/>
              <a:gd name="connsiteY41" fmla="*/ 1486567 h 1913287"/>
              <a:gd name="connsiteX42" fmla="*/ 1295400 w 3261360"/>
              <a:gd name="connsiteY42" fmla="*/ 1623727 h 1913287"/>
              <a:gd name="connsiteX43" fmla="*/ 1325880 w 3261360"/>
              <a:gd name="connsiteY43" fmla="*/ 1578007 h 1913287"/>
              <a:gd name="connsiteX44" fmla="*/ 1341120 w 3261360"/>
              <a:gd name="connsiteY44" fmla="*/ 1532287 h 1913287"/>
              <a:gd name="connsiteX45" fmla="*/ 1371600 w 3261360"/>
              <a:gd name="connsiteY45" fmla="*/ 1456087 h 1913287"/>
              <a:gd name="connsiteX46" fmla="*/ 1386840 w 3261360"/>
              <a:gd name="connsiteY46" fmla="*/ 1410367 h 1913287"/>
              <a:gd name="connsiteX47" fmla="*/ 1463040 w 3261360"/>
              <a:gd name="connsiteY47" fmla="*/ 1273207 h 1913287"/>
              <a:gd name="connsiteX48" fmla="*/ 1508760 w 3261360"/>
              <a:gd name="connsiteY48" fmla="*/ 1212247 h 1913287"/>
              <a:gd name="connsiteX49" fmla="*/ 1524000 w 3261360"/>
              <a:gd name="connsiteY49" fmla="*/ 1136047 h 1913287"/>
              <a:gd name="connsiteX50" fmla="*/ 1569720 w 3261360"/>
              <a:gd name="connsiteY50" fmla="*/ 1075087 h 1913287"/>
              <a:gd name="connsiteX51" fmla="*/ 1600200 w 3261360"/>
              <a:gd name="connsiteY51" fmla="*/ 983647 h 1913287"/>
              <a:gd name="connsiteX52" fmla="*/ 1615440 w 3261360"/>
              <a:gd name="connsiteY52" fmla="*/ 937927 h 1913287"/>
              <a:gd name="connsiteX53" fmla="*/ 1630680 w 3261360"/>
              <a:gd name="connsiteY53" fmla="*/ 892207 h 1913287"/>
              <a:gd name="connsiteX54" fmla="*/ 1645920 w 3261360"/>
              <a:gd name="connsiteY54" fmla="*/ 785527 h 1913287"/>
              <a:gd name="connsiteX55" fmla="*/ 1676400 w 3261360"/>
              <a:gd name="connsiteY55" fmla="*/ 648367 h 1913287"/>
              <a:gd name="connsiteX56" fmla="*/ 1691640 w 3261360"/>
              <a:gd name="connsiteY56" fmla="*/ 602647 h 1913287"/>
              <a:gd name="connsiteX57" fmla="*/ 1737360 w 3261360"/>
              <a:gd name="connsiteY57" fmla="*/ 572167 h 1913287"/>
              <a:gd name="connsiteX58" fmla="*/ 1767840 w 3261360"/>
              <a:gd name="connsiteY58" fmla="*/ 526447 h 1913287"/>
              <a:gd name="connsiteX59" fmla="*/ 1783080 w 3261360"/>
              <a:gd name="connsiteY59" fmla="*/ 419767 h 1913287"/>
              <a:gd name="connsiteX60" fmla="*/ 1798320 w 3261360"/>
              <a:gd name="connsiteY60" fmla="*/ 358807 h 1913287"/>
              <a:gd name="connsiteX61" fmla="*/ 1828800 w 3261360"/>
              <a:gd name="connsiteY61" fmla="*/ 480727 h 1913287"/>
              <a:gd name="connsiteX62" fmla="*/ 1844040 w 3261360"/>
              <a:gd name="connsiteY62" fmla="*/ 526447 h 1913287"/>
              <a:gd name="connsiteX63" fmla="*/ 1874520 w 3261360"/>
              <a:gd name="connsiteY63" fmla="*/ 572167 h 1913287"/>
              <a:gd name="connsiteX64" fmla="*/ 1920240 w 3261360"/>
              <a:gd name="connsiteY64" fmla="*/ 724567 h 1913287"/>
              <a:gd name="connsiteX65" fmla="*/ 1935480 w 3261360"/>
              <a:gd name="connsiteY65" fmla="*/ 876967 h 1913287"/>
              <a:gd name="connsiteX66" fmla="*/ 2026920 w 3261360"/>
              <a:gd name="connsiteY66" fmla="*/ 937927 h 1913287"/>
              <a:gd name="connsiteX67" fmla="*/ 2133600 w 3261360"/>
              <a:gd name="connsiteY67" fmla="*/ 998887 h 1913287"/>
              <a:gd name="connsiteX68" fmla="*/ 2148840 w 3261360"/>
              <a:gd name="connsiteY68" fmla="*/ 953167 h 1913287"/>
              <a:gd name="connsiteX69" fmla="*/ 2209800 w 3261360"/>
              <a:gd name="connsiteY69" fmla="*/ 800767 h 1913287"/>
              <a:gd name="connsiteX70" fmla="*/ 2225040 w 3261360"/>
              <a:gd name="connsiteY70" fmla="*/ 724567 h 1913287"/>
              <a:gd name="connsiteX71" fmla="*/ 2255520 w 3261360"/>
              <a:gd name="connsiteY71" fmla="*/ 541687 h 1913287"/>
              <a:gd name="connsiteX72" fmla="*/ 2286000 w 3261360"/>
              <a:gd name="connsiteY72" fmla="*/ 450247 h 1913287"/>
              <a:gd name="connsiteX73" fmla="*/ 2331720 w 3261360"/>
              <a:gd name="connsiteY73" fmla="*/ 419767 h 1913287"/>
              <a:gd name="connsiteX74" fmla="*/ 2438400 w 3261360"/>
              <a:gd name="connsiteY74" fmla="*/ 435007 h 1913287"/>
              <a:gd name="connsiteX75" fmla="*/ 2484120 w 3261360"/>
              <a:gd name="connsiteY75" fmla="*/ 450247 h 1913287"/>
              <a:gd name="connsiteX76" fmla="*/ 2529840 w 3261360"/>
              <a:gd name="connsiteY76" fmla="*/ 602647 h 1913287"/>
              <a:gd name="connsiteX77" fmla="*/ 2545080 w 3261360"/>
              <a:gd name="connsiteY77" fmla="*/ 648367 h 1913287"/>
              <a:gd name="connsiteX78" fmla="*/ 2606040 w 3261360"/>
              <a:gd name="connsiteY78" fmla="*/ 739807 h 1913287"/>
              <a:gd name="connsiteX79" fmla="*/ 2636520 w 3261360"/>
              <a:gd name="connsiteY79" fmla="*/ 785527 h 1913287"/>
              <a:gd name="connsiteX80" fmla="*/ 2682240 w 3261360"/>
              <a:gd name="connsiteY80" fmla="*/ 755047 h 1913287"/>
              <a:gd name="connsiteX81" fmla="*/ 2697480 w 3261360"/>
              <a:gd name="connsiteY81" fmla="*/ 663607 h 1913287"/>
              <a:gd name="connsiteX82" fmla="*/ 2712720 w 3261360"/>
              <a:gd name="connsiteY82" fmla="*/ 587407 h 1913287"/>
              <a:gd name="connsiteX83" fmla="*/ 2788920 w 3261360"/>
              <a:gd name="connsiteY83" fmla="*/ 465487 h 1913287"/>
              <a:gd name="connsiteX84" fmla="*/ 2849880 w 3261360"/>
              <a:gd name="connsiteY84" fmla="*/ 328327 h 1913287"/>
              <a:gd name="connsiteX85" fmla="*/ 2895600 w 3261360"/>
              <a:gd name="connsiteY85" fmla="*/ 313087 h 1913287"/>
              <a:gd name="connsiteX86" fmla="*/ 2910840 w 3261360"/>
              <a:gd name="connsiteY86" fmla="*/ 374047 h 1913287"/>
              <a:gd name="connsiteX87" fmla="*/ 2926080 w 3261360"/>
              <a:gd name="connsiteY87" fmla="*/ 419767 h 1913287"/>
              <a:gd name="connsiteX88" fmla="*/ 2956560 w 3261360"/>
              <a:gd name="connsiteY88" fmla="*/ 541687 h 1913287"/>
              <a:gd name="connsiteX89" fmla="*/ 2971800 w 3261360"/>
              <a:gd name="connsiteY89" fmla="*/ 587407 h 1913287"/>
              <a:gd name="connsiteX90" fmla="*/ 3017520 w 3261360"/>
              <a:gd name="connsiteY90" fmla="*/ 617887 h 1913287"/>
              <a:gd name="connsiteX91" fmla="*/ 3078480 w 3261360"/>
              <a:gd name="connsiteY91" fmla="*/ 602647 h 1913287"/>
              <a:gd name="connsiteX92" fmla="*/ 3093720 w 3261360"/>
              <a:gd name="connsiteY92" fmla="*/ 541687 h 1913287"/>
              <a:gd name="connsiteX93" fmla="*/ 3108960 w 3261360"/>
              <a:gd name="connsiteY93" fmla="*/ 435007 h 1913287"/>
              <a:gd name="connsiteX94" fmla="*/ 3139440 w 3261360"/>
              <a:gd name="connsiteY94" fmla="*/ 282607 h 1913287"/>
              <a:gd name="connsiteX95" fmla="*/ 3185160 w 3261360"/>
              <a:gd name="connsiteY95" fmla="*/ 236887 h 1913287"/>
              <a:gd name="connsiteX96" fmla="*/ 3215640 w 3261360"/>
              <a:gd name="connsiteY96" fmla="*/ 130207 h 1913287"/>
              <a:gd name="connsiteX97" fmla="*/ 3230880 w 3261360"/>
              <a:gd name="connsiteY97" fmla="*/ 84487 h 1913287"/>
              <a:gd name="connsiteX98" fmla="*/ 3261360 w 3261360"/>
              <a:gd name="connsiteY98" fmla="*/ 69247 h 191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61360" h="1913287">
                <a:moveTo>
                  <a:pt x="0" y="1913287"/>
                </a:moveTo>
                <a:cubicBezTo>
                  <a:pt x="5080" y="1887887"/>
                  <a:pt x="9621" y="1862373"/>
                  <a:pt x="15240" y="1837087"/>
                </a:cubicBezTo>
                <a:cubicBezTo>
                  <a:pt x="19784" y="1816640"/>
                  <a:pt x="27295" y="1796829"/>
                  <a:pt x="30480" y="1776127"/>
                </a:cubicBezTo>
                <a:cubicBezTo>
                  <a:pt x="37475" y="1730661"/>
                  <a:pt x="41143" y="1684740"/>
                  <a:pt x="45720" y="1638967"/>
                </a:cubicBezTo>
                <a:cubicBezTo>
                  <a:pt x="51303" y="1583135"/>
                  <a:pt x="56300" y="1527244"/>
                  <a:pt x="60960" y="1471327"/>
                </a:cubicBezTo>
                <a:cubicBezTo>
                  <a:pt x="71540" y="1344361"/>
                  <a:pt x="78103" y="1217033"/>
                  <a:pt x="91440" y="1090327"/>
                </a:cubicBezTo>
                <a:cubicBezTo>
                  <a:pt x="98435" y="1023877"/>
                  <a:pt x="112471" y="958352"/>
                  <a:pt x="121920" y="892207"/>
                </a:cubicBezTo>
                <a:cubicBezTo>
                  <a:pt x="140523" y="761985"/>
                  <a:pt x="156274" y="579145"/>
                  <a:pt x="167640" y="465487"/>
                </a:cubicBezTo>
                <a:cubicBezTo>
                  <a:pt x="172720" y="353727"/>
                  <a:pt x="171748" y="241527"/>
                  <a:pt x="182880" y="130207"/>
                </a:cubicBezTo>
                <a:cubicBezTo>
                  <a:pt x="187048" y="88524"/>
                  <a:pt x="203940" y="-32531"/>
                  <a:pt x="213360" y="8287"/>
                </a:cubicBezTo>
                <a:cubicBezTo>
                  <a:pt x="237375" y="112353"/>
                  <a:pt x="215353" y="222351"/>
                  <a:pt x="228600" y="328327"/>
                </a:cubicBezTo>
                <a:cubicBezTo>
                  <a:pt x="230872" y="346502"/>
                  <a:pt x="247354" y="359976"/>
                  <a:pt x="259080" y="374047"/>
                </a:cubicBezTo>
                <a:cubicBezTo>
                  <a:pt x="356866" y="491390"/>
                  <a:pt x="259604" y="351973"/>
                  <a:pt x="335280" y="465487"/>
                </a:cubicBezTo>
                <a:cubicBezTo>
                  <a:pt x="340360" y="490887"/>
                  <a:pt x="344238" y="516557"/>
                  <a:pt x="350520" y="541687"/>
                </a:cubicBezTo>
                <a:cubicBezTo>
                  <a:pt x="370173" y="620300"/>
                  <a:pt x="386379" y="664503"/>
                  <a:pt x="411480" y="739807"/>
                </a:cubicBezTo>
                <a:cubicBezTo>
                  <a:pt x="418104" y="759678"/>
                  <a:pt x="420966" y="780628"/>
                  <a:pt x="426720" y="800767"/>
                </a:cubicBezTo>
                <a:cubicBezTo>
                  <a:pt x="431133" y="816213"/>
                  <a:pt x="438475" y="830805"/>
                  <a:pt x="441960" y="846487"/>
                </a:cubicBezTo>
                <a:cubicBezTo>
                  <a:pt x="451537" y="889584"/>
                  <a:pt x="455878" y="954722"/>
                  <a:pt x="472440" y="998887"/>
                </a:cubicBezTo>
                <a:cubicBezTo>
                  <a:pt x="480417" y="1020159"/>
                  <a:pt x="494943" y="1038575"/>
                  <a:pt x="502920" y="1059847"/>
                </a:cubicBezTo>
                <a:cubicBezTo>
                  <a:pt x="510274" y="1079459"/>
                  <a:pt x="512141" y="1100745"/>
                  <a:pt x="518160" y="1120807"/>
                </a:cubicBezTo>
                <a:cubicBezTo>
                  <a:pt x="527392" y="1151581"/>
                  <a:pt x="542339" y="1180742"/>
                  <a:pt x="548640" y="1212247"/>
                </a:cubicBezTo>
                <a:cubicBezTo>
                  <a:pt x="554679" y="1242444"/>
                  <a:pt x="568359" y="1317123"/>
                  <a:pt x="579120" y="1349407"/>
                </a:cubicBezTo>
                <a:cubicBezTo>
                  <a:pt x="604708" y="1426172"/>
                  <a:pt x="612666" y="1413524"/>
                  <a:pt x="624840" y="1486567"/>
                </a:cubicBezTo>
                <a:cubicBezTo>
                  <a:pt x="631573" y="1526966"/>
                  <a:pt x="633347" y="1568088"/>
                  <a:pt x="640080" y="1608487"/>
                </a:cubicBezTo>
                <a:cubicBezTo>
                  <a:pt x="646459" y="1646759"/>
                  <a:pt x="658481" y="1678930"/>
                  <a:pt x="670560" y="1715167"/>
                </a:cubicBezTo>
                <a:cubicBezTo>
                  <a:pt x="681673" y="1687385"/>
                  <a:pt x="729148" y="1573021"/>
                  <a:pt x="731520" y="1547527"/>
                </a:cubicBezTo>
                <a:cubicBezTo>
                  <a:pt x="748955" y="1360102"/>
                  <a:pt x="716346" y="1166261"/>
                  <a:pt x="762000" y="983647"/>
                </a:cubicBezTo>
                <a:cubicBezTo>
                  <a:pt x="772160" y="943007"/>
                  <a:pt x="783060" y="902545"/>
                  <a:pt x="792480" y="861727"/>
                </a:cubicBezTo>
                <a:cubicBezTo>
                  <a:pt x="798305" y="836487"/>
                  <a:pt x="799529" y="810101"/>
                  <a:pt x="807720" y="785527"/>
                </a:cubicBezTo>
                <a:cubicBezTo>
                  <a:pt x="862473" y="621269"/>
                  <a:pt x="818948" y="824571"/>
                  <a:pt x="853440" y="663607"/>
                </a:cubicBezTo>
                <a:cubicBezTo>
                  <a:pt x="864295" y="612951"/>
                  <a:pt x="867537" y="560355"/>
                  <a:pt x="883920" y="511207"/>
                </a:cubicBezTo>
                <a:lnTo>
                  <a:pt x="929640" y="374047"/>
                </a:lnTo>
                <a:cubicBezTo>
                  <a:pt x="934720" y="404527"/>
                  <a:pt x="938177" y="435322"/>
                  <a:pt x="944880" y="465487"/>
                </a:cubicBezTo>
                <a:cubicBezTo>
                  <a:pt x="948365" y="481169"/>
                  <a:pt x="955893" y="495709"/>
                  <a:pt x="960120" y="511207"/>
                </a:cubicBezTo>
                <a:cubicBezTo>
                  <a:pt x="971142" y="551622"/>
                  <a:pt x="977353" y="593386"/>
                  <a:pt x="990600" y="633127"/>
                </a:cubicBezTo>
                <a:cubicBezTo>
                  <a:pt x="995680" y="648367"/>
                  <a:pt x="1001944" y="663262"/>
                  <a:pt x="1005840" y="678847"/>
                </a:cubicBezTo>
                <a:cubicBezTo>
                  <a:pt x="1012122" y="703977"/>
                  <a:pt x="1009496" y="731879"/>
                  <a:pt x="1021080" y="755047"/>
                </a:cubicBezTo>
                <a:cubicBezTo>
                  <a:pt x="1060127" y="833142"/>
                  <a:pt x="1066959" y="826220"/>
                  <a:pt x="1127760" y="846487"/>
                </a:cubicBezTo>
                <a:cubicBezTo>
                  <a:pt x="1209040" y="968407"/>
                  <a:pt x="1102360" y="821087"/>
                  <a:pt x="1203960" y="922687"/>
                </a:cubicBezTo>
                <a:cubicBezTo>
                  <a:pt x="1216912" y="935639"/>
                  <a:pt x="1224280" y="953167"/>
                  <a:pt x="1234440" y="968407"/>
                </a:cubicBezTo>
                <a:cubicBezTo>
                  <a:pt x="1246813" y="1017898"/>
                  <a:pt x="1261523" y="1069852"/>
                  <a:pt x="1264920" y="1120807"/>
                </a:cubicBezTo>
                <a:cubicBezTo>
                  <a:pt x="1273037" y="1242563"/>
                  <a:pt x="1272778" y="1364765"/>
                  <a:pt x="1280160" y="1486567"/>
                </a:cubicBezTo>
                <a:cubicBezTo>
                  <a:pt x="1282943" y="1532484"/>
                  <a:pt x="1290320" y="1578007"/>
                  <a:pt x="1295400" y="1623727"/>
                </a:cubicBezTo>
                <a:cubicBezTo>
                  <a:pt x="1305560" y="1608487"/>
                  <a:pt x="1317689" y="1594390"/>
                  <a:pt x="1325880" y="1578007"/>
                </a:cubicBezTo>
                <a:cubicBezTo>
                  <a:pt x="1333064" y="1563639"/>
                  <a:pt x="1335479" y="1547329"/>
                  <a:pt x="1341120" y="1532287"/>
                </a:cubicBezTo>
                <a:cubicBezTo>
                  <a:pt x="1350726" y="1506672"/>
                  <a:pt x="1361994" y="1481702"/>
                  <a:pt x="1371600" y="1456087"/>
                </a:cubicBezTo>
                <a:cubicBezTo>
                  <a:pt x="1377241" y="1441045"/>
                  <a:pt x="1380512" y="1425132"/>
                  <a:pt x="1386840" y="1410367"/>
                </a:cubicBezTo>
                <a:cubicBezTo>
                  <a:pt x="1404270" y="1369697"/>
                  <a:pt x="1439918" y="1307889"/>
                  <a:pt x="1463040" y="1273207"/>
                </a:cubicBezTo>
                <a:cubicBezTo>
                  <a:pt x="1477129" y="1252073"/>
                  <a:pt x="1493520" y="1232567"/>
                  <a:pt x="1508760" y="1212247"/>
                </a:cubicBezTo>
                <a:cubicBezTo>
                  <a:pt x="1513840" y="1186847"/>
                  <a:pt x="1513480" y="1159717"/>
                  <a:pt x="1524000" y="1136047"/>
                </a:cubicBezTo>
                <a:cubicBezTo>
                  <a:pt x="1534316" y="1112836"/>
                  <a:pt x="1558361" y="1097805"/>
                  <a:pt x="1569720" y="1075087"/>
                </a:cubicBezTo>
                <a:cubicBezTo>
                  <a:pt x="1584088" y="1046350"/>
                  <a:pt x="1590040" y="1014127"/>
                  <a:pt x="1600200" y="983647"/>
                </a:cubicBezTo>
                <a:lnTo>
                  <a:pt x="1615440" y="937927"/>
                </a:lnTo>
                <a:lnTo>
                  <a:pt x="1630680" y="892207"/>
                </a:lnTo>
                <a:cubicBezTo>
                  <a:pt x="1635760" y="856647"/>
                  <a:pt x="1640015" y="820959"/>
                  <a:pt x="1645920" y="785527"/>
                </a:cubicBezTo>
                <a:cubicBezTo>
                  <a:pt x="1652205" y="747815"/>
                  <a:pt x="1665440" y="686727"/>
                  <a:pt x="1676400" y="648367"/>
                </a:cubicBezTo>
                <a:cubicBezTo>
                  <a:pt x="1680813" y="632921"/>
                  <a:pt x="1681605" y="615191"/>
                  <a:pt x="1691640" y="602647"/>
                </a:cubicBezTo>
                <a:cubicBezTo>
                  <a:pt x="1703082" y="588344"/>
                  <a:pt x="1722120" y="582327"/>
                  <a:pt x="1737360" y="572167"/>
                </a:cubicBezTo>
                <a:cubicBezTo>
                  <a:pt x="1747520" y="556927"/>
                  <a:pt x="1762577" y="543991"/>
                  <a:pt x="1767840" y="526447"/>
                </a:cubicBezTo>
                <a:cubicBezTo>
                  <a:pt x="1778162" y="492041"/>
                  <a:pt x="1776654" y="455109"/>
                  <a:pt x="1783080" y="419767"/>
                </a:cubicBezTo>
                <a:cubicBezTo>
                  <a:pt x="1786827" y="399159"/>
                  <a:pt x="1793240" y="379127"/>
                  <a:pt x="1798320" y="358807"/>
                </a:cubicBezTo>
                <a:cubicBezTo>
                  <a:pt x="1808480" y="399447"/>
                  <a:pt x="1815553" y="440986"/>
                  <a:pt x="1828800" y="480727"/>
                </a:cubicBezTo>
                <a:cubicBezTo>
                  <a:pt x="1833880" y="495967"/>
                  <a:pt x="1836856" y="512079"/>
                  <a:pt x="1844040" y="526447"/>
                </a:cubicBezTo>
                <a:cubicBezTo>
                  <a:pt x="1852231" y="542830"/>
                  <a:pt x="1867081" y="555429"/>
                  <a:pt x="1874520" y="572167"/>
                </a:cubicBezTo>
                <a:cubicBezTo>
                  <a:pt x="1895722" y="619872"/>
                  <a:pt x="1907574" y="673904"/>
                  <a:pt x="1920240" y="724567"/>
                </a:cubicBezTo>
                <a:cubicBezTo>
                  <a:pt x="1925320" y="775367"/>
                  <a:pt x="1912648" y="831303"/>
                  <a:pt x="1935480" y="876967"/>
                </a:cubicBezTo>
                <a:cubicBezTo>
                  <a:pt x="1951863" y="909732"/>
                  <a:pt x="2026920" y="937927"/>
                  <a:pt x="2026920" y="937927"/>
                </a:cubicBezTo>
                <a:cubicBezTo>
                  <a:pt x="2098040" y="1044607"/>
                  <a:pt x="2057400" y="1049687"/>
                  <a:pt x="2133600" y="998887"/>
                </a:cubicBezTo>
                <a:cubicBezTo>
                  <a:pt x="2138680" y="983647"/>
                  <a:pt x="2143073" y="968161"/>
                  <a:pt x="2148840" y="953167"/>
                </a:cubicBezTo>
                <a:cubicBezTo>
                  <a:pt x="2168481" y="902101"/>
                  <a:pt x="2199070" y="854418"/>
                  <a:pt x="2209800" y="800767"/>
                </a:cubicBezTo>
                <a:cubicBezTo>
                  <a:pt x="2214880" y="775367"/>
                  <a:pt x="2221101" y="750169"/>
                  <a:pt x="2225040" y="724567"/>
                </a:cubicBezTo>
                <a:cubicBezTo>
                  <a:pt x="2240965" y="621057"/>
                  <a:pt x="2231325" y="622337"/>
                  <a:pt x="2255520" y="541687"/>
                </a:cubicBezTo>
                <a:cubicBezTo>
                  <a:pt x="2264752" y="510913"/>
                  <a:pt x="2259267" y="468069"/>
                  <a:pt x="2286000" y="450247"/>
                </a:cubicBezTo>
                <a:lnTo>
                  <a:pt x="2331720" y="419767"/>
                </a:lnTo>
                <a:cubicBezTo>
                  <a:pt x="2367280" y="424847"/>
                  <a:pt x="2403177" y="427962"/>
                  <a:pt x="2438400" y="435007"/>
                </a:cubicBezTo>
                <a:cubicBezTo>
                  <a:pt x="2454152" y="438157"/>
                  <a:pt x="2474783" y="437175"/>
                  <a:pt x="2484120" y="450247"/>
                </a:cubicBezTo>
                <a:cubicBezTo>
                  <a:pt x="2501366" y="474392"/>
                  <a:pt x="2519753" y="567343"/>
                  <a:pt x="2529840" y="602647"/>
                </a:cubicBezTo>
                <a:cubicBezTo>
                  <a:pt x="2534253" y="618093"/>
                  <a:pt x="2537278" y="634324"/>
                  <a:pt x="2545080" y="648367"/>
                </a:cubicBezTo>
                <a:cubicBezTo>
                  <a:pt x="2562870" y="680389"/>
                  <a:pt x="2585720" y="709327"/>
                  <a:pt x="2606040" y="739807"/>
                </a:cubicBezTo>
                <a:lnTo>
                  <a:pt x="2636520" y="785527"/>
                </a:lnTo>
                <a:cubicBezTo>
                  <a:pt x="2651760" y="775367"/>
                  <a:pt x="2674049" y="771430"/>
                  <a:pt x="2682240" y="755047"/>
                </a:cubicBezTo>
                <a:cubicBezTo>
                  <a:pt x="2696059" y="727409"/>
                  <a:pt x="2691952" y="694009"/>
                  <a:pt x="2697480" y="663607"/>
                </a:cubicBezTo>
                <a:cubicBezTo>
                  <a:pt x="2702114" y="638122"/>
                  <a:pt x="2705277" y="612218"/>
                  <a:pt x="2712720" y="587407"/>
                </a:cubicBezTo>
                <a:cubicBezTo>
                  <a:pt x="2737460" y="504940"/>
                  <a:pt x="2734684" y="519723"/>
                  <a:pt x="2788920" y="465487"/>
                </a:cubicBezTo>
                <a:cubicBezTo>
                  <a:pt x="2798234" y="437546"/>
                  <a:pt x="2816947" y="354673"/>
                  <a:pt x="2849880" y="328327"/>
                </a:cubicBezTo>
                <a:cubicBezTo>
                  <a:pt x="2862424" y="318292"/>
                  <a:pt x="2880360" y="318167"/>
                  <a:pt x="2895600" y="313087"/>
                </a:cubicBezTo>
                <a:cubicBezTo>
                  <a:pt x="2900680" y="333407"/>
                  <a:pt x="2905086" y="353908"/>
                  <a:pt x="2910840" y="374047"/>
                </a:cubicBezTo>
                <a:cubicBezTo>
                  <a:pt x="2915253" y="389493"/>
                  <a:pt x="2921853" y="404269"/>
                  <a:pt x="2926080" y="419767"/>
                </a:cubicBezTo>
                <a:cubicBezTo>
                  <a:pt x="2937102" y="460182"/>
                  <a:pt x="2943313" y="501946"/>
                  <a:pt x="2956560" y="541687"/>
                </a:cubicBezTo>
                <a:cubicBezTo>
                  <a:pt x="2961640" y="556927"/>
                  <a:pt x="2961765" y="574863"/>
                  <a:pt x="2971800" y="587407"/>
                </a:cubicBezTo>
                <a:cubicBezTo>
                  <a:pt x="2983242" y="601710"/>
                  <a:pt x="3002280" y="607727"/>
                  <a:pt x="3017520" y="617887"/>
                </a:cubicBezTo>
                <a:cubicBezTo>
                  <a:pt x="3037840" y="612807"/>
                  <a:pt x="3063669" y="617458"/>
                  <a:pt x="3078480" y="602647"/>
                </a:cubicBezTo>
                <a:cubicBezTo>
                  <a:pt x="3093291" y="587836"/>
                  <a:pt x="3089973" y="562295"/>
                  <a:pt x="3093720" y="541687"/>
                </a:cubicBezTo>
                <a:cubicBezTo>
                  <a:pt x="3100146" y="506345"/>
                  <a:pt x="3103498" y="470510"/>
                  <a:pt x="3108960" y="435007"/>
                </a:cubicBezTo>
                <a:cubicBezTo>
                  <a:pt x="3109789" y="429616"/>
                  <a:pt x="3128808" y="301214"/>
                  <a:pt x="3139440" y="282607"/>
                </a:cubicBezTo>
                <a:cubicBezTo>
                  <a:pt x="3150133" y="263894"/>
                  <a:pt x="3169920" y="252127"/>
                  <a:pt x="3185160" y="236887"/>
                </a:cubicBezTo>
                <a:cubicBezTo>
                  <a:pt x="3221700" y="127266"/>
                  <a:pt x="3177368" y="264160"/>
                  <a:pt x="3215640" y="130207"/>
                </a:cubicBezTo>
                <a:cubicBezTo>
                  <a:pt x="3220053" y="114761"/>
                  <a:pt x="3221241" y="97338"/>
                  <a:pt x="3230880" y="84487"/>
                </a:cubicBezTo>
                <a:cubicBezTo>
                  <a:pt x="3237696" y="75400"/>
                  <a:pt x="3251200" y="74327"/>
                  <a:pt x="3261360" y="6924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269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ANALYSIS</a:t>
            </a:r>
            <a:endParaRPr lang="en-US" dirty="0"/>
          </a:p>
        </p:txBody>
      </p:sp>
      <p:sp>
        <p:nvSpPr>
          <p:cNvPr id="3" name="Content Placeholder 2"/>
          <p:cNvSpPr>
            <a:spLocks noGrp="1"/>
          </p:cNvSpPr>
          <p:nvPr>
            <p:ph idx="1"/>
          </p:nvPr>
        </p:nvSpPr>
        <p:spPr/>
        <p:txBody>
          <a:bodyPr/>
          <a:lstStyle/>
          <a:p>
            <a:r>
              <a:rPr lang="en-US" b="1" dirty="0" smtClean="0"/>
              <a:t>Fundamental Analysis (E-I-C): Intrinsic value</a:t>
            </a:r>
          </a:p>
          <a:p>
            <a:r>
              <a:rPr lang="en-US" b="1" dirty="0" smtClean="0"/>
              <a:t>Technical Analysis </a:t>
            </a:r>
            <a:r>
              <a:rPr lang="en-US" dirty="0" smtClean="0"/>
              <a:t>(Game stop </a:t>
            </a:r>
            <a:r>
              <a:rPr lang="en-US" dirty="0" err="1" smtClean="0"/>
              <a:t>corp</a:t>
            </a:r>
            <a:r>
              <a:rPr lang="en-US" dirty="0" smtClean="0"/>
              <a:t> from 1/1/2021 till date Stock price): Volume &amp;price</a:t>
            </a:r>
          </a:p>
          <a:p>
            <a:pPr marL="0" indent="0">
              <a:buNone/>
            </a:pPr>
            <a:r>
              <a:rPr lang="en-US" dirty="0" smtClean="0"/>
              <a:t>    Analysis of trend. </a:t>
            </a:r>
            <a:r>
              <a:rPr lang="en-US" b="1" dirty="0" smtClean="0"/>
              <a:t>History repeats itself</a:t>
            </a:r>
            <a:r>
              <a:rPr lang="en-US" dirty="0"/>
              <a:t>.</a:t>
            </a:r>
            <a:r>
              <a:rPr lang="en-US" dirty="0" smtClean="0"/>
              <a:t>   timing of investment</a:t>
            </a:r>
          </a:p>
          <a:p>
            <a:r>
              <a:rPr lang="en-US" b="1" dirty="0" smtClean="0"/>
              <a:t>Efficient Market Hypothesis</a:t>
            </a:r>
          </a:p>
        </p:txBody>
      </p:sp>
    </p:spTree>
    <p:extLst>
      <p:ext uri="{BB962C8B-B14F-4D97-AF65-F5344CB8AC3E}">
        <p14:creationId xmlns:p14="http://schemas.microsoft.com/office/powerpoint/2010/main" val="1258500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Descending Triangle</a:t>
            </a:r>
            <a:br>
              <a:rPr lang="en-US" dirty="0"/>
            </a:br>
            <a:endParaRPr lang="en-US" dirty="0"/>
          </a:p>
        </p:txBody>
      </p:sp>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1981200" y="5257800"/>
            <a:ext cx="5105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981200" y="2133600"/>
            <a:ext cx="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3200" y="4419600"/>
            <a:ext cx="3657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200" y="2286000"/>
            <a:ext cx="3657600" cy="2133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834640" y="2682240"/>
            <a:ext cx="1555011" cy="1661160"/>
          </a:xfrm>
          <a:custGeom>
            <a:avLst/>
            <a:gdLst>
              <a:gd name="connsiteX0" fmla="*/ 0 w 1555011"/>
              <a:gd name="connsiteY0" fmla="*/ 1661160 h 1661160"/>
              <a:gd name="connsiteX1" fmla="*/ 30480 w 1555011"/>
              <a:gd name="connsiteY1" fmla="*/ 1295400 h 1661160"/>
              <a:gd name="connsiteX2" fmla="*/ 60960 w 1555011"/>
              <a:gd name="connsiteY2" fmla="*/ 1112520 h 1661160"/>
              <a:gd name="connsiteX3" fmla="*/ 76200 w 1555011"/>
              <a:gd name="connsiteY3" fmla="*/ 838200 h 1661160"/>
              <a:gd name="connsiteX4" fmla="*/ 106680 w 1555011"/>
              <a:gd name="connsiteY4" fmla="*/ 746760 h 1661160"/>
              <a:gd name="connsiteX5" fmla="*/ 121920 w 1555011"/>
              <a:gd name="connsiteY5" fmla="*/ 685800 h 1661160"/>
              <a:gd name="connsiteX6" fmla="*/ 167640 w 1555011"/>
              <a:gd name="connsiteY6" fmla="*/ 426720 h 1661160"/>
              <a:gd name="connsiteX7" fmla="*/ 182880 w 1555011"/>
              <a:gd name="connsiteY7" fmla="*/ 304800 h 1661160"/>
              <a:gd name="connsiteX8" fmla="*/ 243840 w 1555011"/>
              <a:gd name="connsiteY8" fmla="*/ 182880 h 1661160"/>
              <a:gd name="connsiteX9" fmla="*/ 259080 w 1555011"/>
              <a:gd name="connsiteY9" fmla="*/ 121920 h 1661160"/>
              <a:gd name="connsiteX10" fmla="*/ 289560 w 1555011"/>
              <a:gd name="connsiteY10" fmla="*/ 30480 h 1661160"/>
              <a:gd name="connsiteX11" fmla="*/ 335280 w 1555011"/>
              <a:gd name="connsiteY11" fmla="*/ 0 h 1661160"/>
              <a:gd name="connsiteX12" fmla="*/ 365760 w 1555011"/>
              <a:gd name="connsiteY12" fmla="*/ 152400 h 1661160"/>
              <a:gd name="connsiteX13" fmla="*/ 396240 w 1555011"/>
              <a:gd name="connsiteY13" fmla="*/ 472440 h 1661160"/>
              <a:gd name="connsiteX14" fmla="*/ 426720 w 1555011"/>
              <a:gd name="connsiteY14" fmla="*/ 670560 h 1661160"/>
              <a:gd name="connsiteX15" fmla="*/ 487680 w 1555011"/>
              <a:gd name="connsiteY15" fmla="*/ 762000 h 1661160"/>
              <a:gd name="connsiteX16" fmla="*/ 579120 w 1555011"/>
              <a:gd name="connsiteY16" fmla="*/ 899160 h 1661160"/>
              <a:gd name="connsiteX17" fmla="*/ 594360 w 1555011"/>
              <a:gd name="connsiteY17" fmla="*/ 960120 h 1661160"/>
              <a:gd name="connsiteX18" fmla="*/ 640080 w 1555011"/>
              <a:gd name="connsiteY18" fmla="*/ 1097280 h 1661160"/>
              <a:gd name="connsiteX19" fmla="*/ 685800 w 1555011"/>
              <a:gd name="connsiteY19" fmla="*/ 1234440 h 1661160"/>
              <a:gd name="connsiteX20" fmla="*/ 701040 w 1555011"/>
              <a:gd name="connsiteY20" fmla="*/ 1325880 h 1661160"/>
              <a:gd name="connsiteX21" fmla="*/ 716280 w 1555011"/>
              <a:gd name="connsiteY21" fmla="*/ 1524000 h 1661160"/>
              <a:gd name="connsiteX22" fmla="*/ 731520 w 1555011"/>
              <a:gd name="connsiteY22" fmla="*/ 1356360 h 1661160"/>
              <a:gd name="connsiteX23" fmla="*/ 762000 w 1555011"/>
              <a:gd name="connsiteY23" fmla="*/ 1188720 h 1661160"/>
              <a:gd name="connsiteX24" fmla="*/ 777240 w 1555011"/>
              <a:gd name="connsiteY24" fmla="*/ 1082040 h 1661160"/>
              <a:gd name="connsiteX25" fmla="*/ 792480 w 1555011"/>
              <a:gd name="connsiteY25" fmla="*/ 1036320 h 1661160"/>
              <a:gd name="connsiteX26" fmla="*/ 914400 w 1555011"/>
              <a:gd name="connsiteY26" fmla="*/ 944880 h 1661160"/>
              <a:gd name="connsiteX27" fmla="*/ 944880 w 1555011"/>
              <a:gd name="connsiteY27" fmla="*/ 853440 h 1661160"/>
              <a:gd name="connsiteX28" fmla="*/ 960120 w 1555011"/>
              <a:gd name="connsiteY28" fmla="*/ 807720 h 1661160"/>
              <a:gd name="connsiteX29" fmla="*/ 990600 w 1555011"/>
              <a:gd name="connsiteY29" fmla="*/ 670560 h 1661160"/>
              <a:gd name="connsiteX30" fmla="*/ 1005840 w 1555011"/>
              <a:gd name="connsiteY30" fmla="*/ 624840 h 1661160"/>
              <a:gd name="connsiteX31" fmla="*/ 1127760 w 1555011"/>
              <a:gd name="connsiteY31" fmla="*/ 609600 h 1661160"/>
              <a:gd name="connsiteX32" fmla="*/ 1249680 w 1555011"/>
              <a:gd name="connsiteY32" fmla="*/ 716280 h 1661160"/>
              <a:gd name="connsiteX33" fmla="*/ 1280160 w 1555011"/>
              <a:gd name="connsiteY33" fmla="*/ 762000 h 1661160"/>
              <a:gd name="connsiteX34" fmla="*/ 1310640 w 1555011"/>
              <a:gd name="connsiteY34" fmla="*/ 883920 h 1661160"/>
              <a:gd name="connsiteX35" fmla="*/ 1341120 w 1555011"/>
              <a:gd name="connsiteY35" fmla="*/ 975360 h 1661160"/>
              <a:gd name="connsiteX36" fmla="*/ 1371600 w 1555011"/>
              <a:gd name="connsiteY36" fmla="*/ 1112520 h 1661160"/>
              <a:gd name="connsiteX37" fmla="*/ 1402080 w 1555011"/>
              <a:gd name="connsiteY37" fmla="*/ 1310640 h 1661160"/>
              <a:gd name="connsiteX38" fmla="*/ 1417320 w 1555011"/>
              <a:gd name="connsiteY38" fmla="*/ 1371600 h 1661160"/>
              <a:gd name="connsiteX39" fmla="*/ 1478280 w 1555011"/>
              <a:gd name="connsiteY39" fmla="*/ 1508760 h 1661160"/>
              <a:gd name="connsiteX40" fmla="*/ 1493520 w 1555011"/>
              <a:gd name="connsiteY40" fmla="*/ 1615440 h 1661160"/>
              <a:gd name="connsiteX41" fmla="*/ 1539240 w 1555011"/>
              <a:gd name="connsiteY41" fmla="*/ 1584960 h 1661160"/>
              <a:gd name="connsiteX42" fmla="*/ 1554480 w 1555011"/>
              <a:gd name="connsiteY42" fmla="*/ 1463040 h 16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55011" h="1661160">
                <a:moveTo>
                  <a:pt x="0" y="1661160"/>
                </a:moveTo>
                <a:cubicBezTo>
                  <a:pt x="10160" y="1539240"/>
                  <a:pt x="16970" y="1416994"/>
                  <a:pt x="30480" y="1295400"/>
                </a:cubicBezTo>
                <a:cubicBezTo>
                  <a:pt x="37305" y="1233977"/>
                  <a:pt x="54811" y="1174014"/>
                  <a:pt x="60960" y="1112520"/>
                </a:cubicBezTo>
                <a:cubicBezTo>
                  <a:pt x="70073" y="1021393"/>
                  <a:pt x="64841" y="929074"/>
                  <a:pt x="76200" y="838200"/>
                </a:cubicBezTo>
                <a:cubicBezTo>
                  <a:pt x="80185" y="806319"/>
                  <a:pt x="96520" y="777240"/>
                  <a:pt x="106680" y="746760"/>
                </a:cubicBezTo>
                <a:cubicBezTo>
                  <a:pt x="113304" y="726889"/>
                  <a:pt x="116840" y="706120"/>
                  <a:pt x="121920" y="685800"/>
                </a:cubicBezTo>
                <a:cubicBezTo>
                  <a:pt x="158412" y="357368"/>
                  <a:pt x="110862" y="729534"/>
                  <a:pt x="167640" y="426720"/>
                </a:cubicBezTo>
                <a:cubicBezTo>
                  <a:pt x="175188" y="386465"/>
                  <a:pt x="170664" y="343892"/>
                  <a:pt x="182880" y="304800"/>
                </a:cubicBezTo>
                <a:cubicBezTo>
                  <a:pt x="196433" y="261431"/>
                  <a:pt x="226364" y="224822"/>
                  <a:pt x="243840" y="182880"/>
                </a:cubicBezTo>
                <a:cubicBezTo>
                  <a:pt x="251896" y="163546"/>
                  <a:pt x="253061" y="141982"/>
                  <a:pt x="259080" y="121920"/>
                </a:cubicBezTo>
                <a:cubicBezTo>
                  <a:pt x="268312" y="91146"/>
                  <a:pt x="279400" y="60960"/>
                  <a:pt x="289560" y="30480"/>
                </a:cubicBezTo>
                <a:cubicBezTo>
                  <a:pt x="295352" y="13104"/>
                  <a:pt x="320040" y="10160"/>
                  <a:pt x="335280" y="0"/>
                </a:cubicBezTo>
                <a:cubicBezTo>
                  <a:pt x="358994" y="71142"/>
                  <a:pt x="354700" y="49172"/>
                  <a:pt x="365760" y="152400"/>
                </a:cubicBezTo>
                <a:cubicBezTo>
                  <a:pt x="377176" y="258953"/>
                  <a:pt x="382948" y="366105"/>
                  <a:pt x="396240" y="472440"/>
                </a:cubicBezTo>
                <a:cubicBezTo>
                  <a:pt x="396929" y="477952"/>
                  <a:pt x="414683" y="644078"/>
                  <a:pt x="426720" y="670560"/>
                </a:cubicBezTo>
                <a:cubicBezTo>
                  <a:pt x="441879" y="703909"/>
                  <a:pt x="468013" y="731095"/>
                  <a:pt x="487680" y="762000"/>
                </a:cubicBezTo>
                <a:cubicBezTo>
                  <a:pt x="569983" y="891334"/>
                  <a:pt x="495463" y="787617"/>
                  <a:pt x="579120" y="899160"/>
                </a:cubicBezTo>
                <a:cubicBezTo>
                  <a:pt x="584200" y="919480"/>
                  <a:pt x="588200" y="940101"/>
                  <a:pt x="594360" y="960120"/>
                </a:cubicBezTo>
                <a:cubicBezTo>
                  <a:pt x="608533" y="1006182"/>
                  <a:pt x="624840" y="1051560"/>
                  <a:pt x="640080" y="1097280"/>
                </a:cubicBezTo>
                <a:lnTo>
                  <a:pt x="685800" y="1234440"/>
                </a:lnTo>
                <a:cubicBezTo>
                  <a:pt x="695572" y="1263755"/>
                  <a:pt x="695960" y="1295400"/>
                  <a:pt x="701040" y="1325880"/>
                </a:cubicBezTo>
                <a:cubicBezTo>
                  <a:pt x="706120" y="1391920"/>
                  <a:pt x="669445" y="1477165"/>
                  <a:pt x="716280" y="1524000"/>
                </a:cubicBezTo>
                <a:cubicBezTo>
                  <a:pt x="755956" y="1563676"/>
                  <a:pt x="723939" y="1411956"/>
                  <a:pt x="731520" y="1356360"/>
                </a:cubicBezTo>
                <a:cubicBezTo>
                  <a:pt x="739194" y="1300085"/>
                  <a:pt x="752663" y="1244743"/>
                  <a:pt x="762000" y="1188720"/>
                </a:cubicBezTo>
                <a:cubicBezTo>
                  <a:pt x="767905" y="1153288"/>
                  <a:pt x="770195" y="1117263"/>
                  <a:pt x="777240" y="1082040"/>
                </a:cubicBezTo>
                <a:cubicBezTo>
                  <a:pt x="780390" y="1066288"/>
                  <a:pt x="782025" y="1048517"/>
                  <a:pt x="792480" y="1036320"/>
                </a:cubicBezTo>
                <a:cubicBezTo>
                  <a:pt x="816614" y="1008164"/>
                  <a:pt x="878987" y="968489"/>
                  <a:pt x="914400" y="944880"/>
                </a:cubicBezTo>
                <a:lnTo>
                  <a:pt x="944880" y="853440"/>
                </a:lnTo>
                <a:cubicBezTo>
                  <a:pt x="949960" y="838200"/>
                  <a:pt x="956635" y="823402"/>
                  <a:pt x="960120" y="807720"/>
                </a:cubicBezTo>
                <a:cubicBezTo>
                  <a:pt x="970280" y="762000"/>
                  <a:pt x="979241" y="715997"/>
                  <a:pt x="990600" y="670560"/>
                </a:cubicBezTo>
                <a:cubicBezTo>
                  <a:pt x="994496" y="654975"/>
                  <a:pt x="991160" y="631364"/>
                  <a:pt x="1005840" y="624840"/>
                </a:cubicBezTo>
                <a:cubicBezTo>
                  <a:pt x="1043266" y="608206"/>
                  <a:pt x="1087120" y="614680"/>
                  <a:pt x="1127760" y="609600"/>
                </a:cubicBezTo>
                <a:cubicBezTo>
                  <a:pt x="1224259" y="633725"/>
                  <a:pt x="1177102" y="607412"/>
                  <a:pt x="1249680" y="716280"/>
                </a:cubicBezTo>
                <a:lnTo>
                  <a:pt x="1280160" y="762000"/>
                </a:lnTo>
                <a:cubicBezTo>
                  <a:pt x="1290320" y="802640"/>
                  <a:pt x="1297393" y="844179"/>
                  <a:pt x="1310640" y="883920"/>
                </a:cubicBezTo>
                <a:cubicBezTo>
                  <a:pt x="1320800" y="914400"/>
                  <a:pt x="1333328" y="944191"/>
                  <a:pt x="1341120" y="975360"/>
                </a:cubicBezTo>
                <a:cubicBezTo>
                  <a:pt x="1354820" y="1030160"/>
                  <a:pt x="1361926" y="1054477"/>
                  <a:pt x="1371600" y="1112520"/>
                </a:cubicBezTo>
                <a:cubicBezTo>
                  <a:pt x="1386239" y="1200354"/>
                  <a:pt x="1385211" y="1226294"/>
                  <a:pt x="1402080" y="1310640"/>
                </a:cubicBezTo>
                <a:cubicBezTo>
                  <a:pt x="1406188" y="1331179"/>
                  <a:pt x="1409541" y="1352153"/>
                  <a:pt x="1417320" y="1371600"/>
                </a:cubicBezTo>
                <a:cubicBezTo>
                  <a:pt x="1523128" y="1636121"/>
                  <a:pt x="1427324" y="1355893"/>
                  <a:pt x="1478280" y="1508760"/>
                </a:cubicBezTo>
                <a:cubicBezTo>
                  <a:pt x="1483360" y="1544320"/>
                  <a:pt x="1471080" y="1587390"/>
                  <a:pt x="1493520" y="1615440"/>
                </a:cubicBezTo>
                <a:cubicBezTo>
                  <a:pt x="1504962" y="1629743"/>
                  <a:pt x="1529080" y="1600200"/>
                  <a:pt x="1539240" y="1584960"/>
                </a:cubicBezTo>
                <a:cubicBezTo>
                  <a:pt x="1559408" y="1554708"/>
                  <a:pt x="1554480" y="1496030"/>
                  <a:pt x="1554480" y="14630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373880" y="3688080"/>
            <a:ext cx="2468880" cy="1266033"/>
          </a:xfrm>
          <a:custGeom>
            <a:avLst/>
            <a:gdLst>
              <a:gd name="connsiteX0" fmla="*/ 0 w 2468880"/>
              <a:gd name="connsiteY0" fmla="*/ 670560 h 1266033"/>
              <a:gd name="connsiteX1" fmla="*/ 60960 w 2468880"/>
              <a:gd name="connsiteY1" fmla="*/ 502920 h 1266033"/>
              <a:gd name="connsiteX2" fmla="*/ 121920 w 2468880"/>
              <a:gd name="connsiteY2" fmla="*/ 381000 h 1266033"/>
              <a:gd name="connsiteX3" fmla="*/ 152400 w 2468880"/>
              <a:gd name="connsiteY3" fmla="*/ 274320 h 1266033"/>
              <a:gd name="connsiteX4" fmla="*/ 259080 w 2468880"/>
              <a:gd name="connsiteY4" fmla="*/ 198120 h 1266033"/>
              <a:gd name="connsiteX5" fmla="*/ 289560 w 2468880"/>
              <a:gd name="connsiteY5" fmla="*/ 152400 h 1266033"/>
              <a:gd name="connsiteX6" fmla="*/ 335280 w 2468880"/>
              <a:gd name="connsiteY6" fmla="*/ 0 h 1266033"/>
              <a:gd name="connsiteX7" fmla="*/ 426720 w 2468880"/>
              <a:gd name="connsiteY7" fmla="*/ 45720 h 1266033"/>
              <a:gd name="connsiteX8" fmla="*/ 502920 w 2468880"/>
              <a:gd name="connsiteY8" fmla="*/ 137160 h 1266033"/>
              <a:gd name="connsiteX9" fmla="*/ 548640 w 2468880"/>
              <a:gd name="connsiteY9" fmla="*/ 182880 h 1266033"/>
              <a:gd name="connsiteX10" fmla="*/ 563880 w 2468880"/>
              <a:gd name="connsiteY10" fmla="*/ 289560 h 1266033"/>
              <a:gd name="connsiteX11" fmla="*/ 640080 w 2468880"/>
              <a:gd name="connsiteY11" fmla="*/ 411480 h 1266033"/>
              <a:gd name="connsiteX12" fmla="*/ 701040 w 2468880"/>
              <a:gd name="connsiteY12" fmla="*/ 533400 h 1266033"/>
              <a:gd name="connsiteX13" fmla="*/ 716280 w 2468880"/>
              <a:gd name="connsiteY13" fmla="*/ 579120 h 1266033"/>
              <a:gd name="connsiteX14" fmla="*/ 762000 w 2468880"/>
              <a:gd name="connsiteY14" fmla="*/ 609600 h 1266033"/>
              <a:gd name="connsiteX15" fmla="*/ 853440 w 2468880"/>
              <a:gd name="connsiteY15" fmla="*/ 640080 h 1266033"/>
              <a:gd name="connsiteX16" fmla="*/ 868680 w 2468880"/>
              <a:gd name="connsiteY16" fmla="*/ 563880 h 1266033"/>
              <a:gd name="connsiteX17" fmla="*/ 883920 w 2468880"/>
              <a:gd name="connsiteY17" fmla="*/ 472440 h 1266033"/>
              <a:gd name="connsiteX18" fmla="*/ 899160 w 2468880"/>
              <a:gd name="connsiteY18" fmla="*/ 411480 h 1266033"/>
              <a:gd name="connsiteX19" fmla="*/ 944880 w 2468880"/>
              <a:gd name="connsiteY19" fmla="*/ 396240 h 1266033"/>
              <a:gd name="connsiteX20" fmla="*/ 1127760 w 2468880"/>
              <a:gd name="connsiteY20" fmla="*/ 411480 h 1266033"/>
              <a:gd name="connsiteX21" fmla="*/ 1158240 w 2468880"/>
              <a:gd name="connsiteY21" fmla="*/ 472440 h 1266033"/>
              <a:gd name="connsiteX22" fmla="*/ 1173480 w 2468880"/>
              <a:gd name="connsiteY22" fmla="*/ 548640 h 1266033"/>
              <a:gd name="connsiteX23" fmla="*/ 1203960 w 2468880"/>
              <a:gd name="connsiteY23" fmla="*/ 701040 h 1266033"/>
              <a:gd name="connsiteX24" fmla="*/ 1219200 w 2468880"/>
              <a:gd name="connsiteY24" fmla="*/ 655320 h 1266033"/>
              <a:gd name="connsiteX25" fmla="*/ 1264920 w 2468880"/>
              <a:gd name="connsiteY25" fmla="*/ 533400 h 1266033"/>
              <a:gd name="connsiteX26" fmla="*/ 1356360 w 2468880"/>
              <a:gd name="connsiteY26" fmla="*/ 472440 h 1266033"/>
              <a:gd name="connsiteX27" fmla="*/ 1402080 w 2468880"/>
              <a:gd name="connsiteY27" fmla="*/ 487680 h 1266033"/>
              <a:gd name="connsiteX28" fmla="*/ 1417320 w 2468880"/>
              <a:gd name="connsiteY28" fmla="*/ 533400 h 1266033"/>
              <a:gd name="connsiteX29" fmla="*/ 1447800 w 2468880"/>
              <a:gd name="connsiteY29" fmla="*/ 579120 h 1266033"/>
              <a:gd name="connsiteX30" fmla="*/ 1463040 w 2468880"/>
              <a:gd name="connsiteY30" fmla="*/ 640080 h 1266033"/>
              <a:gd name="connsiteX31" fmla="*/ 1615440 w 2468880"/>
              <a:gd name="connsiteY31" fmla="*/ 685800 h 1266033"/>
              <a:gd name="connsiteX32" fmla="*/ 1661160 w 2468880"/>
              <a:gd name="connsiteY32" fmla="*/ 731520 h 1266033"/>
              <a:gd name="connsiteX33" fmla="*/ 1737360 w 2468880"/>
              <a:gd name="connsiteY33" fmla="*/ 838200 h 1266033"/>
              <a:gd name="connsiteX34" fmla="*/ 1783080 w 2468880"/>
              <a:gd name="connsiteY34" fmla="*/ 883920 h 1266033"/>
              <a:gd name="connsiteX35" fmla="*/ 1828800 w 2468880"/>
              <a:gd name="connsiteY35" fmla="*/ 899160 h 1266033"/>
              <a:gd name="connsiteX36" fmla="*/ 1874520 w 2468880"/>
              <a:gd name="connsiteY36" fmla="*/ 929640 h 1266033"/>
              <a:gd name="connsiteX37" fmla="*/ 2103120 w 2468880"/>
              <a:gd name="connsiteY37" fmla="*/ 929640 h 1266033"/>
              <a:gd name="connsiteX38" fmla="*/ 2148840 w 2468880"/>
              <a:gd name="connsiteY38" fmla="*/ 975360 h 1266033"/>
              <a:gd name="connsiteX39" fmla="*/ 2194560 w 2468880"/>
              <a:gd name="connsiteY39" fmla="*/ 1036320 h 1266033"/>
              <a:gd name="connsiteX40" fmla="*/ 2316480 w 2468880"/>
              <a:gd name="connsiteY40" fmla="*/ 1158240 h 1266033"/>
              <a:gd name="connsiteX41" fmla="*/ 2331720 w 2468880"/>
              <a:gd name="connsiteY41" fmla="*/ 1203960 h 1266033"/>
              <a:gd name="connsiteX42" fmla="*/ 2423160 w 2468880"/>
              <a:gd name="connsiteY42" fmla="*/ 1264920 h 1266033"/>
              <a:gd name="connsiteX43" fmla="*/ 2468880 w 2468880"/>
              <a:gd name="connsiteY43" fmla="*/ 1264920 h 12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68880" h="1266033">
                <a:moveTo>
                  <a:pt x="0" y="670560"/>
                </a:moveTo>
                <a:cubicBezTo>
                  <a:pt x="19207" y="612940"/>
                  <a:pt x="35513" y="558056"/>
                  <a:pt x="60960" y="502920"/>
                </a:cubicBezTo>
                <a:cubicBezTo>
                  <a:pt x="80001" y="461665"/>
                  <a:pt x="104444" y="422942"/>
                  <a:pt x="121920" y="381000"/>
                </a:cubicBezTo>
                <a:cubicBezTo>
                  <a:pt x="123811" y="376461"/>
                  <a:pt x="143763" y="284685"/>
                  <a:pt x="152400" y="274320"/>
                </a:cubicBezTo>
                <a:cubicBezTo>
                  <a:pt x="164215" y="260143"/>
                  <a:pt x="238232" y="212019"/>
                  <a:pt x="259080" y="198120"/>
                </a:cubicBezTo>
                <a:cubicBezTo>
                  <a:pt x="269240" y="182880"/>
                  <a:pt x="282121" y="169138"/>
                  <a:pt x="289560" y="152400"/>
                </a:cubicBezTo>
                <a:cubicBezTo>
                  <a:pt x="310762" y="104695"/>
                  <a:pt x="322614" y="50663"/>
                  <a:pt x="335280" y="0"/>
                </a:cubicBezTo>
                <a:cubicBezTo>
                  <a:pt x="381102" y="15274"/>
                  <a:pt x="387329" y="12894"/>
                  <a:pt x="426720" y="45720"/>
                </a:cubicBezTo>
                <a:cubicBezTo>
                  <a:pt x="499577" y="106434"/>
                  <a:pt x="448429" y="71771"/>
                  <a:pt x="502920" y="137160"/>
                </a:cubicBezTo>
                <a:cubicBezTo>
                  <a:pt x="516718" y="153717"/>
                  <a:pt x="533400" y="167640"/>
                  <a:pt x="548640" y="182880"/>
                </a:cubicBezTo>
                <a:cubicBezTo>
                  <a:pt x="553720" y="218440"/>
                  <a:pt x="552521" y="255482"/>
                  <a:pt x="563880" y="289560"/>
                </a:cubicBezTo>
                <a:cubicBezTo>
                  <a:pt x="577678" y="330954"/>
                  <a:pt x="618735" y="372347"/>
                  <a:pt x="640080" y="411480"/>
                </a:cubicBezTo>
                <a:cubicBezTo>
                  <a:pt x="661838" y="451369"/>
                  <a:pt x="680720" y="492760"/>
                  <a:pt x="701040" y="533400"/>
                </a:cubicBezTo>
                <a:cubicBezTo>
                  <a:pt x="708224" y="547768"/>
                  <a:pt x="706245" y="566576"/>
                  <a:pt x="716280" y="579120"/>
                </a:cubicBezTo>
                <a:cubicBezTo>
                  <a:pt x="727722" y="593423"/>
                  <a:pt x="746760" y="599440"/>
                  <a:pt x="762000" y="609600"/>
                </a:cubicBezTo>
                <a:cubicBezTo>
                  <a:pt x="781125" y="647849"/>
                  <a:pt x="793675" y="723751"/>
                  <a:pt x="853440" y="640080"/>
                </a:cubicBezTo>
                <a:cubicBezTo>
                  <a:pt x="868496" y="619002"/>
                  <a:pt x="864046" y="589365"/>
                  <a:pt x="868680" y="563880"/>
                </a:cubicBezTo>
                <a:cubicBezTo>
                  <a:pt x="874208" y="533478"/>
                  <a:pt x="877860" y="502740"/>
                  <a:pt x="883920" y="472440"/>
                </a:cubicBezTo>
                <a:cubicBezTo>
                  <a:pt x="888028" y="451901"/>
                  <a:pt x="886076" y="427836"/>
                  <a:pt x="899160" y="411480"/>
                </a:cubicBezTo>
                <a:cubicBezTo>
                  <a:pt x="909195" y="398936"/>
                  <a:pt x="929640" y="401320"/>
                  <a:pt x="944880" y="396240"/>
                </a:cubicBezTo>
                <a:cubicBezTo>
                  <a:pt x="1005840" y="401320"/>
                  <a:pt x="1070152" y="390906"/>
                  <a:pt x="1127760" y="411480"/>
                </a:cubicBezTo>
                <a:cubicBezTo>
                  <a:pt x="1149155" y="419121"/>
                  <a:pt x="1151056" y="450887"/>
                  <a:pt x="1158240" y="472440"/>
                </a:cubicBezTo>
                <a:cubicBezTo>
                  <a:pt x="1166431" y="497014"/>
                  <a:pt x="1167861" y="523354"/>
                  <a:pt x="1173480" y="548640"/>
                </a:cubicBezTo>
                <a:cubicBezTo>
                  <a:pt x="1203793" y="685047"/>
                  <a:pt x="1174097" y="521860"/>
                  <a:pt x="1203960" y="701040"/>
                </a:cubicBezTo>
                <a:cubicBezTo>
                  <a:pt x="1209040" y="685800"/>
                  <a:pt x="1215304" y="670905"/>
                  <a:pt x="1219200" y="655320"/>
                </a:cubicBezTo>
                <a:cubicBezTo>
                  <a:pt x="1231373" y="606627"/>
                  <a:pt x="1224780" y="568522"/>
                  <a:pt x="1264920" y="533400"/>
                </a:cubicBezTo>
                <a:cubicBezTo>
                  <a:pt x="1292489" y="509277"/>
                  <a:pt x="1356360" y="472440"/>
                  <a:pt x="1356360" y="472440"/>
                </a:cubicBezTo>
                <a:cubicBezTo>
                  <a:pt x="1371600" y="477520"/>
                  <a:pt x="1390721" y="476321"/>
                  <a:pt x="1402080" y="487680"/>
                </a:cubicBezTo>
                <a:cubicBezTo>
                  <a:pt x="1413439" y="499039"/>
                  <a:pt x="1410136" y="519032"/>
                  <a:pt x="1417320" y="533400"/>
                </a:cubicBezTo>
                <a:cubicBezTo>
                  <a:pt x="1425511" y="549783"/>
                  <a:pt x="1437640" y="563880"/>
                  <a:pt x="1447800" y="579120"/>
                </a:cubicBezTo>
                <a:cubicBezTo>
                  <a:pt x="1452880" y="599440"/>
                  <a:pt x="1451422" y="622652"/>
                  <a:pt x="1463040" y="640080"/>
                </a:cubicBezTo>
                <a:cubicBezTo>
                  <a:pt x="1492222" y="683853"/>
                  <a:pt x="1581677" y="680977"/>
                  <a:pt x="1615440" y="685800"/>
                </a:cubicBezTo>
                <a:cubicBezTo>
                  <a:pt x="1630680" y="701040"/>
                  <a:pt x="1650693" y="712680"/>
                  <a:pt x="1661160" y="731520"/>
                </a:cubicBezTo>
                <a:cubicBezTo>
                  <a:pt x="1725815" y="847898"/>
                  <a:pt x="1646613" y="807951"/>
                  <a:pt x="1737360" y="838200"/>
                </a:cubicBezTo>
                <a:cubicBezTo>
                  <a:pt x="1752600" y="853440"/>
                  <a:pt x="1765147" y="871965"/>
                  <a:pt x="1783080" y="883920"/>
                </a:cubicBezTo>
                <a:cubicBezTo>
                  <a:pt x="1796446" y="892831"/>
                  <a:pt x="1814432" y="891976"/>
                  <a:pt x="1828800" y="899160"/>
                </a:cubicBezTo>
                <a:cubicBezTo>
                  <a:pt x="1845183" y="907351"/>
                  <a:pt x="1859280" y="919480"/>
                  <a:pt x="1874520" y="929640"/>
                </a:cubicBezTo>
                <a:cubicBezTo>
                  <a:pt x="1897819" y="927698"/>
                  <a:pt x="2045480" y="891213"/>
                  <a:pt x="2103120" y="929640"/>
                </a:cubicBezTo>
                <a:cubicBezTo>
                  <a:pt x="2121053" y="941595"/>
                  <a:pt x="2134814" y="958996"/>
                  <a:pt x="2148840" y="975360"/>
                </a:cubicBezTo>
                <a:cubicBezTo>
                  <a:pt x="2165370" y="994645"/>
                  <a:pt x="2177397" y="1017596"/>
                  <a:pt x="2194560" y="1036320"/>
                </a:cubicBezTo>
                <a:cubicBezTo>
                  <a:pt x="2233396" y="1078687"/>
                  <a:pt x="2316480" y="1158240"/>
                  <a:pt x="2316480" y="1158240"/>
                </a:cubicBezTo>
                <a:cubicBezTo>
                  <a:pt x="2321560" y="1173480"/>
                  <a:pt x="2322809" y="1190594"/>
                  <a:pt x="2331720" y="1203960"/>
                </a:cubicBezTo>
                <a:cubicBezTo>
                  <a:pt x="2356298" y="1240827"/>
                  <a:pt x="2381218" y="1257930"/>
                  <a:pt x="2423160" y="1264920"/>
                </a:cubicBezTo>
                <a:cubicBezTo>
                  <a:pt x="2438193" y="1267425"/>
                  <a:pt x="2453640" y="1264920"/>
                  <a:pt x="2468880" y="126492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68643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average</a:t>
            </a:r>
            <a:endParaRPr lang="en-US" dirty="0"/>
          </a:p>
        </p:txBody>
      </p:sp>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1905000" y="52578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905000" y="1905000"/>
            <a:ext cx="0"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346960" y="2270637"/>
            <a:ext cx="4434840" cy="1707215"/>
          </a:xfrm>
          <a:custGeom>
            <a:avLst/>
            <a:gdLst>
              <a:gd name="connsiteX0" fmla="*/ 0 w 4434840"/>
              <a:gd name="connsiteY0" fmla="*/ 1569843 h 1707215"/>
              <a:gd name="connsiteX1" fmla="*/ 15240 w 4434840"/>
              <a:gd name="connsiteY1" fmla="*/ 1646043 h 1707215"/>
              <a:gd name="connsiteX2" fmla="*/ 30480 w 4434840"/>
              <a:gd name="connsiteY2" fmla="*/ 1707003 h 1707215"/>
              <a:gd name="connsiteX3" fmla="*/ 152400 w 4434840"/>
              <a:gd name="connsiteY3" fmla="*/ 1615563 h 1707215"/>
              <a:gd name="connsiteX4" fmla="*/ 182880 w 4434840"/>
              <a:gd name="connsiteY4" fmla="*/ 1569843 h 1707215"/>
              <a:gd name="connsiteX5" fmla="*/ 411480 w 4434840"/>
              <a:gd name="connsiteY5" fmla="*/ 1539363 h 1707215"/>
              <a:gd name="connsiteX6" fmla="*/ 472440 w 4434840"/>
              <a:gd name="connsiteY6" fmla="*/ 1524123 h 1707215"/>
              <a:gd name="connsiteX7" fmla="*/ 548640 w 4434840"/>
              <a:gd name="connsiteY7" fmla="*/ 1508883 h 1707215"/>
              <a:gd name="connsiteX8" fmla="*/ 624840 w 4434840"/>
              <a:gd name="connsiteY8" fmla="*/ 1432683 h 1707215"/>
              <a:gd name="connsiteX9" fmla="*/ 670560 w 4434840"/>
              <a:gd name="connsiteY9" fmla="*/ 1402203 h 1707215"/>
              <a:gd name="connsiteX10" fmla="*/ 883920 w 4434840"/>
              <a:gd name="connsiteY10" fmla="*/ 1402203 h 1707215"/>
              <a:gd name="connsiteX11" fmla="*/ 899160 w 4434840"/>
              <a:gd name="connsiteY11" fmla="*/ 1356483 h 1707215"/>
              <a:gd name="connsiteX12" fmla="*/ 944880 w 4434840"/>
              <a:gd name="connsiteY12" fmla="*/ 1341243 h 1707215"/>
              <a:gd name="connsiteX13" fmla="*/ 1066800 w 4434840"/>
              <a:gd name="connsiteY13" fmla="*/ 1386963 h 1707215"/>
              <a:gd name="connsiteX14" fmla="*/ 1082040 w 4434840"/>
              <a:gd name="connsiteY14" fmla="*/ 1463163 h 1707215"/>
              <a:gd name="connsiteX15" fmla="*/ 1127760 w 4434840"/>
              <a:gd name="connsiteY15" fmla="*/ 1417443 h 1707215"/>
              <a:gd name="connsiteX16" fmla="*/ 1158240 w 4434840"/>
              <a:gd name="connsiteY16" fmla="*/ 1371723 h 1707215"/>
              <a:gd name="connsiteX17" fmla="*/ 1264920 w 4434840"/>
              <a:gd name="connsiteY17" fmla="*/ 1356483 h 1707215"/>
              <a:gd name="connsiteX18" fmla="*/ 1325880 w 4434840"/>
              <a:gd name="connsiteY18" fmla="*/ 1341243 h 1707215"/>
              <a:gd name="connsiteX19" fmla="*/ 1478280 w 4434840"/>
              <a:gd name="connsiteY19" fmla="*/ 1188843 h 1707215"/>
              <a:gd name="connsiteX20" fmla="*/ 1584960 w 4434840"/>
              <a:gd name="connsiteY20" fmla="*/ 1249803 h 1707215"/>
              <a:gd name="connsiteX21" fmla="*/ 1615440 w 4434840"/>
              <a:gd name="connsiteY21" fmla="*/ 1295523 h 1707215"/>
              <a:gd name="connsiteX22" fmla="*/ 1798320 w 4434840"/>
              <a:gd name="connsiteY22" fmla="*/ 1280283 h 1707215"/>
              <a:gd name="connsiteX23" fmla="*/ 1813560 w 4434840"/>
              <a:gd name="connsiteY23" fmla="*/ 1234563 h 1707215"/>
              <a:gd name="connsiteX24" fmla="*/ 1965960 w 4434840"/>
              <a:gd name="connsiteY24" fmla="*/ 1188843 h 1707215"/>
              <a:gd name="connsiteX25" fmla="*/ 2011680 w 4434840"/>
              <a:gd name="connsiteY25" fmla="*/ 1173603 h 1707215"/>
              <a:gd name="connsiteX26" fmla="*/ 2316480 w 4434840"/>
              <a:gd name="connsiteY26" fmla="*/ 1158363 h 1707215"/>
              <a:gd name="connsiteX27" fmla="*/ 2362200 w 4434840"/>
              <a:gd name="connsiteY27" fmla="*/ 1112643 h 1707215"/>
              <a:gd name="connsiteX28" fmla="*/ 2438400 w 4434840"/>
              <a:gd name="connsiteY28" fmla="*/ 990723 h 1707215"/>
              <a:gd name="connsiteX29" fmla="*/ 2545080 w 4434840"/>
              <a:gd name="connsiteY29" fmla="*/ 884043 h 1707215"/>
              <a:gd name="connsiteX30" fmla="*/ 3063240 w 4434840"/>
              <a:gd name="connsiteY30" fmla="*/ 899283 h 1707215"/>
              <a:gd name="connsiteX31" fmla="*/ 3108960 w 4434840"/>
              <a:gd name="connsiteY31" fmla="*/ 914523 h 1707215"/>
              <a:gd name="connsiteX32" fmla="*/ 3276600 w 4434840"/>
              <a:gd name="connsiteY32" fmla="*/ 929763 h 1707215"/>
              <a:gd name="connsiteX33" fmla="*/ 3520440 w 4434840"/>
              <a:gd name="connsiteY33" fmla="*/ 899283 h 1707215"/>
              <a:gd name="connsiteX34" fmla="*/ 3596640 w 4434840"/>
              <a:gd name="connsiteY34" fmla="*/ 823083 h 1707215"/>
              <a:gd name="connsiteX35" fmla="*/ 3779520 w 4434840"/>
              <a:gd name="connsiteY35" fmla="*/ 716403 h 1707215"/>
              <a:gd name="connsiteX36" fmla="*/ 3840480 w 4434840"/>
              <a:gd name="connsiteY36" fmla="*/ 640203 h 1707215"/>
              <a:gd name="connsiteX37" fmla="*/ 3947160 w 4434840"/>
              <a:gd name="connsiteY37" fmla="*/ 503043 h 1707215"/>
              <a:gd name="connsiteX38" fmla="*/ 4023360 w 4434840"/>
              <a:gd name="connsiteY38" fmla="*/ 411603 h 1707215"/>
              <a:gd name="connsiteX39" fmla="*/ 4114800 w 4434840"/>
              <a:gd name="connsiteY39" fmla="*/ 381123 h 1707215"/>
              <a:gd name="connsiteX40" fmla="*/ 4175760 w 4434840"/>
              <a:gd name="connsiteY40" fmla="*/ 335403 h 1707215"/>
              <a:gd name="connsiteX41" fmla="*/ 4191000 w 4434840"/>
              <a:gd name="connsiteY41" fmla="*/ 289683 h 1707215"/>
              <a:gd name="connsiteX42" fmla="*/ 4236720 w 4434840"/>
              <a:gd name="connsiteY42" fmla="*/ 167763 h 1707215"/>
              <a:gd name="connsiteX43" fmla="*/ 4282440 w 4434840"/>
              <a:gd name="connsiteY43" fmla="*/ 152523 h 1707215"/>
              <a:gd name="connsiteX44" fmla="*/ 4373880 w 4434840"/>
              <a:gd name="connsiteY44" fmla="*/ 91563 h 1707215"/>
              <a:gd name="connsiteX45" fmla="*/ 4404360 w 4434840"/>
              <a:gd name="connsiteY45" fmla="*/ 45843 h 1707215"/>
              <a:gd name="connsiteX46" fmla="*/ 4434840 w 4434840"/>
              <a:gd name="connsiteY46" fmla="*/ 123 h 170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34840" h="1707215">
                <a:moveTo>
                  <a:pt x="0" y="1569843"/>
                </a:moveTo>
                <a:cubicBezTo>
                  <a:pt x="5080" y="1595243"/>
                  <a:pt x="9621" y="1620757"/>
                  <a:pt x="15240" y="1646043"/>
                </a:cubicBezTo>
                <a:cubicBezTo>
                  <a:pt x="19784" y="1666490"/>
                  <a:pt x="9820" y="1703560"/>
                  <a:pt x="30480" y="1707003"/>
                </a:cubicBezTo>
                <a:cubicBezTo>
                  <a:pt x="58639" y="1711696"/>
                  <a:pt x="134137" y="1637479"/>
                  <a:pt x="152400" y="1615563"/>
                </a:cubicBezTo>
                <a:cubicBezTo>
                  <a:pt x="164126" y="1601492"/>
                  <a:pt x="165308" y="1575011"/>
                  <a:pt x="182880" y="1569843"/>
                </a:cubicBezTo>
                <a:cubicBezTo>
                  <a:pt x="256631" y="1548152"/>
                  <a:pt x="335280" y="1549523"/>
                  <a:pt x="411480" y="1539363"/>
                </a:cubicBezTo>
                <a:cubicBezTo>
                  <a:pt x="441495" y="1449319"/>
                  <a:pt x="403112" y="1515457"/>
                  <a:pt x="472440" y="1524123"/>
                </a:cubicBezTo>
                <a:cubicBezTo>
                  <a:pt x="498143" y="1527336"/>
                  <a:pt x="523240" y="1513963"/>
                  <a:pt x="548640" y="1508883"/>
                </a:cubicBezTo>
                <a:cubicBezTo>
                  <a:pt x="670560" y="1427603"/>
                  <a:pt x="523240" y="1534283"/>
                  <a:pt x="624840" y="1432683"/>
                </a:cubicBezTo>
                <a:cubicBezTo>
                  <a:pt x="637792" y="1419731"/>
                  <a:pt x="655320" y="1412363"/>
                  <a:pt x="670560" y="1402203"/>
                </a:cubicBezTo>
                <a:cubicBezTo>
                  <a:pt x="747702" y="1417631"/>
                  <a:pt x="799451" y="1435991"/>
                  <a:pt x="883920" y="1402203"/>
                </a:cubicBezTo>
                <a:cubicBezTo>
                  <a:pt x="898835" y="1396237"/>
                  <a:pt x="887801" y="1367842"/>
                  <a:pt x="899160" y="1356483"/>
                </a:cubicBezTo>
                <a:cubicBezTo>
                  <a:pt x="910519" y="1345124"/>
                  <a:pt x="929640" y="1346323"/>
                  <a:pt x="944880" y="1341243"/>
                </a:cubicBezTo>
                <a:cubicBezTo>
                  <a:pt x="972546" y="1346776"/>
                  <a:pt x="1046546" y="1351518"/>
                  <a:pt x="1066800" y="1386963"/>
                </a:cubicBezTo>
                <a:cubicBezTo>
                  <a:pt x="1079651" y="1409453"/>
                  <a:pt x="1076960" y="1437763"/>
                  <a:pt x="1082040" y="1463163"/>
                </a:cubicBezTo>
                <a:cubicBezTo>
                  <a:pt x="1097280" y="1447923"/>
                  <a:pt x="1113962" y="1434000"/>
                  <a:pt x="1127760" y="1417443"/>
                </a:cubicBezTo>
                <a:cubicBezTo>
                  <a:pt x="1139486" y="1403372"/>
                  <a:pt x="1141502" y="1379162"/>
                  <a:pt x="1158240" y="1371723"/>
                </a:cubicBezTo>
                <a:cubicBezTo>
                  <a:pt x="1191065" y="1357134"/>
                  <a:pt x="1229578" y="1362909"/>
                  <a:pt x="1264920" y="1356483"/>
                </a:cubicBezTo>
                <a:cubicBezTo>
                  <a:pt x="1285528" y="1352736"/>
                  <a:pt x="1305560" y="1346323"/>
                  <a:pt x="1325880" y="1341243"/>
                </a:cubicBezTo>
                <a:cubicBezTo>
                  <a:pt x="1475720" y="1224700"/>
                  <a:pt x="1444724" y="1289512"/>
                  <a:pt x="1478280" y="1188843"/>
                </a:cubicBezTo>
                <a:cubicBezTo>
                  <a:pt x="1502186" y="1200796"/>
                  <a:pt x="1563419" y="1228262"/>
                  <a:pt x="1584960" y="1249803"/>
                </a:cubicBezTo>
                <a:cubicBezTo>
                  <a:pt x="1597912" y="1262755"/>
                  <a:pt x="1605280" y="1280283"/>
                  <a:pt x="1615440" y="1295523"/>
                </a:cubicBezTo>
                <a:cubicBezTo>
                  <a:pt x="1676400" y="1290443"/>
                  <a:pt x="1739854" y="1298273"/>
                  <a:pt x="1798320" y="1280283"/>
                </a:cubicBezTo>
                <a:cubicBezTo>
                  <a:pt x="1813674" y="1275559"/>
                  <a:pt x="1803525" y="1247107"/>
                  <a:pt x="1813560" y="1234563"/>
                </a:cubicBezTo>
                <a:cubicBezTo>
                  <a:pt x="1849332" y="1189849"/>
                  <a:pt x="1919274" y="1195512"/>
                  <a:pt x="1965960" y="1188843"/>
                </a:cubicBezTo>
                <a:cubicBezTo>
                  <a:pt x="1981200" y="1183763"/>
                  <a:pt x="1995676" y="1174995"/>
                  <a:pt x="2011680" y="1173603"/>
                </a:cubicBezTo>
                <a:cubicBezTo>
                  <a:pt x="2113024" y="1164790"/>
                  <a:pt x="2216257" y="1175793"/>
                  <a:pt x="2316480" y="1158363"/>
                </a:cubicBezTo>
                <a:cubicBezTo>
                  <a:pt x="2337714" y="1154670"/>
                  <a:pt x="2346960" y="1127883"/>
                  <a:pt x="2362200" y="1112643"/>
                </a:cubicBezTo>
                <a:cubicBezTo>
                  <a:pt x="2390423" y="1027973"/>
                  <a:pt x="2361943" y="1095851"/>
                  <a:pt x="2438400" y="990723"/>
                </a:cubicBezTo>
                <a:cubicBezTo>
                  <a:pt x="2516655" y="883122"/>
                  <a:pt x="2460931" y="912093"/>
                  <a:pt x="2545080" y="884043"/>
                </a:cubicBezTo>
                <a:cubicBezTo>
                  <a:pt x="2717800" y="889123"/>
                  <a:pt x="2890697" y="889956"/>
                  <a:pt x="3063240" y="899283"/>
                </a:cubicBezTo>
                <a:cubicBezTo>
                  <a:pt x="3079281" y="900150"/>
                  <a:pt x="3093057" y="912251"/>
                  <a:pt x="3108960" y="914523"/>
                </a:cubicBezTo>
                <a:cubicBezTo>
                  <a:pt x="3164506" y="922458"/>
                  <a:pt x="3220720" y="924683"/>
                  <a:pt x="3276600" y="929763"/>
                </a:cubicBezTo>
                <a:cubicBezTo>
                  <a:pt x="3357880" y="919603"/>
                  <a:pt x="3440285" y="916158"/>
                  <a:pt x="3520440" y="899283"/>
                </a:cubicBezTo>
                <a:cubicBezTo>
                  <a:pt x="3582489" y="886220"/>
                  <a:pt x="3554911" y="856466"/>
                  <a:pt x="3596640" y="823083"/>
                </a:cubicBezTo>
                <a:cubicBezTo>
                  <a:pt x="3655467" y="776021"/>
                  <a:pt x="3714736" y="748795"/>
                  <a:pt x="3779520" y="716403"/>
                </a:cubicBezTo>
                <a:cubicBezTo>
                  <a:pt x="3817661" y="563841"/>
                  <a:pt x="3760314" y="720369"/>
                  <a:pt x="3840480" y="640203"/>
                </a:cubicBezTo>
                <a:cubicBezTo>
                  <a:pt x="3881436" y="599247"/>
                  <a:pt x="3947160" y="503043"/>
                  <a:pt x="3947160" y="503043"/>
                </a:cubicBezTo>
                <a:cubicBezTo>
                  <a:pt x="3965869" y="428207"/>
                  <a:pt x="3945880" y="442595"/>
                  <a:pt x="4023360" y="411603"/>
                </a:cubicBezTo>
                <a:cubicBezTo>
                  <a:pt x="4053191" y="399671"/>
                  <a:pt x="4114800" y="381123"/>
                  <a:pt x="4114800" y="381123"/>
                </a:cubicBezTo>
                <a:cubicBezTo>
                  <a:pt x="4135120" y="365883"/>
                  <a:pt x="4159499" y="354916"/>
                  <a:pt x="4175760" y="335403"/>
                </a:cubicBezTo>
                <a:cubicBezTo>
                  <a:pt x="4186044" y="323062"/>
                  <a:pt x="4187104" y="305268"/>
                  <a:pt x="4191000" y="289683"/>
                </a:cubicBezTo>
                <a:cubicBezTo>
                  <a:pt x="4201843" y="246312"/>
                  <a:pt x="4197521" y="199122"/>
                  <a:pt x="4236720" y="167763"/>
                </a:cubicBezTo>
                <a:cubicBezTo>
                  <a:pt x="4249264" y="157728"/>
                  <a:pt x="4267200" y="157603"/>
                  <a:pt x="4282440" y="152523"/>
                </a:cubicBezTo>
                <a:lnTo>
                  <a:pt x="4373880" y="91563"/>
                </a:lnTo>
                <a:cubicBezTo>
                  <a:pt x="4389120" y="81403"/>
                  <a:pt x="4396169" y="62226"/>
                  <a:pt x="4404360" y="45843"/>
                </a:cubicBezTo>
                <a:cubicBezTo>
                  <a:pt x="4429630" y="-4696"/>
                  <a:pt x="4400872" y="123"/>
                  <a:pt x="4434840" y="12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45080" y="2712720"/>
            <a:ext cx="5303520" cy="914400"/>
          </a:xfrm>
          <a:custGeom>
            <a:avLst/>
            <a:gdLst>
              <a:gd name="connsiteX0" fmla="*/ 0 w 5303520"/>
              <a:gd name="connsiteY0" fmla="*/ 0 h 914400"/>
              <a:gd name="connsiteX1" fmla="*/ 76200 w 5303520"/>
              <a:gd name="connsiteY1" fmla="*/ 60960 h 914400"/>
              <a:gd name="connsiteX2" fmla="*/ 167640 w 5303520"/>
              <a:gd name="connsiteY2" fmla="*/ 91440 h 914400"/>
              <a:gd name="connsiteX3" fmla="*/ 320040 w 5303520"/>
              <a:gd name="connsiteY3" fmla="*/ 137160 h 914400"/>
              <a:gd name="connsiteX4" fmla="*/ 487680 w 5303520"/>
              <a:gd name="connsiteY4" fmla="*/ 182880 h 914400"/>
              <a:gd name="connsiteX5" fmla="*/ 579120 w 5303520"/>
              <a:gd name="connsiteY5" fmla="*/ 213360 h 914400"/>
              <a:gd name="connsiteX6" fmla="*/ 624840 w 5303520"/>
              <a:gd name="connsiteY6" fmla="*/ 243840 h 914400"/>
              <a:gd name="connsiteX7" fmla="*/ 716280 w 5303520"/>
              <a:gd name="connsiteY7" fmla="*/ 274320 h 914400"/>
              <a:gd name="connsiteX8" fmla="*/ 960120 w 5303520"/>
              <a:gd name="connsiteY8" fmla="*/ 335280 h 914400"/>
              <a:gd name="connsiteX9" fmla="*/ 1021080 w 5303520"/>
              <a:gd name="connsiteY9" fmla="*/ 365760 h 914400"/>
              <a:gd name="connsiteX10" fmla="*/ 1082040 w 5303520"/>
              <a:gd name="connsiteY10" fmla="*/ 381000 h 914400"/>
              <a:gd name="connsiteX11" fmla="*/ 1280160 w 5303520"/>
              <a:gd name="connsiteY11" fmla="*/ 411480 h 914400"/>
              <a:gd name="connsiteX12" fmla="*/ 1478280 w 5303520"/>
              <a:gd name="connsiteY12" fmla="*/ 502920 h 914400"/>
              <a:gd name="connsiteX13" fmla="*/ 1524000 w 5303520"/>
              <a:gd name="connsiteY13" fmla="*/ 533400 h 914400"/>
              <a:gd name="connsiteX14" fmla="*/ 1676400 w 5303520"/>
              <a:gd name="connsiteY14" fmla="*/ 563880 h 914400"/>
              <a:gd name="connsiteX15" fmla="*/ 1737360 w 5303520"/>
              <a:gd name="connsiteY15" fmla="*/ 579120 h 914400"/>
              <a:gd name="connsiteX16" fmla="*/ 1859280 w 5303520"/>
              <a:gd name="connsiteY16" fmla="*/ 594360 h 914400"/>
              <a:gd name="connsiteX17" fmla="*/ 1996440 w 5303520"/>
              <a:gd name="connsiteY17" fmla="*/ 624840 h 914400"/>
              <a:gd name="connsiteX18" fmla="*/ 2164080 w 5303520"/>
              <a:gd name="connsiteY18" fmla="*/ 655320 h 914400"/>
              <a:gd name="connsiteX19" fmla="*/ 2209800 w 5303520"/>
              <a:gd name="connsiteY19" fmla="*/ 670560 h 914400"/>
              <a:gd name="connsiteX20" fmla="*/ 2286000 w 5303520"/>
              <a:gd name="connsiteY20" fmla="*/ 701040 h 914400"/>
              <a:gd name="connsiteX21" fmla="*/ 2651760 w 5303520"/>
              <a:gd name="connsiteY21" fmla="*/ 716280 h 914400"/>
              <a:gd name="connsiteX22" fmla="*/ 2834640 w 5303520"/>
              <a:gd name="connsiteY22" fmla="*/ 731520 h 914400"/>
              <a:gd name="connsiteX23" fmla="*/ 2895600 w 5303520"/>
              <a:gd name="connsiteY23" fmla="*/ 746760 h 914400"/>
              <a:gd name="connsiteX24" fmla="*/ 3139440 w 5303520"/>
              <a:gd name="connsiteY24" fmla="*/ 853440 h 914400"/>
              <a:gd name="connsiteX25" fmla="*/ 3429000 w 5303520"/>
              <a:gd name="connsiteY25" fmla="*/ 899160 h 914400"/>
              <a:gd name="connsiteX26" fmla="*/ 3596640 w 5303520"/>
              <a:gd name="connsiteY26" fmla="*/ 914400 h 914400"/>
              <a:gd name="connsiteX27" fmla="*/ 3749040 w 5303520"/>
              <a:gd name="connsiteY27" fmla="*/ 899160 h 914400"/>
              <a:gd name="connsiteX28" fmla="*/ 3962400 w 5303520"/>
              <a:gd name="connsiteY28" fmla="*/ 868680 h 914400"/>
              <a:gd name="connsiteX29" fmla="*/ 4648200 w 5303520"/>
              <a:gd name="connsiteY29" fmla="*/ 822960 h 914400"/>
              <a:gd name="connsiteX30" fmla="*/ 4709160 w 5303520"/>
              <a:gd name="connsiteY30" fmla="*/ 807720 h 914400"/>
              <a:gd name="connsiteX31" fmla="*/ 4815840 w 5303520"/>
              <a:gd name="connsiteY31" fmla="*/ 762000 h 914400"/>
              <a:gd name="connsiteX32" fmla="*/ 5303520 w 5303520"/>
              <a:gd name="connsiteY32" fmla="*/ 7620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03520" h="914400">
                <a:moveTo>
                  <a:pt x="0" y="0"/>
                </a:moveTo>
                <a:cubicBezTo>
                  <a:pt x="25400" y="20320"/>
                  <a:pt x="47644" y="45384"/>
                  <a:pt x="76200" y="60960"/>
                </a:cubicBezTo>
                <a:cubicBezTo>
                  <a:pt x="104406" y="76345"/>
                  <a:pt x="138903" y="77072"/>
                  <a:pt x="167640" y="91440"/>
                </a:cubicBezTo>
                <a:cubicBezTo>
                  <a:pt x="256238" y="135739"/>
                  <a:pt x="206191" y="118185"/>
                  <a:pt x="320040" y="137160"/>
                </a:cubicBezTo>
                <a:cubicBezTo>
                  <a:pt x="412203" y="198602"/>
                  <a:pt x="319935" y="146935"/>
                  <a:pt x="487680" y="182880"/>
                </a:cubicBezTo>
                <a:cubicBezTo>
                  <a:pt x="519096" y="189612"/>
                  <a:pt x="579120" y="213360"/>
                  <a:pt x="579120" y="213360"/>
                </a:cubicBezTo>
                <a:cubicBezTo>
                  <a:pt x="594360" y="223520"/>
                  <a:pt x="608102" y="236401"/>
                  <a:pt x="624840" y="243840"/>
                </a:cubicBezTo>
                <a:cubicBezTo>
                  <a:pt x="654200" y="256889"/>
                  <a:pt x="716280" y="274320"/>
                  <a:pt x="716280" y="274320"/>
                </a:cubicBezTo>
                <a:cubicBezTo>
                  <a:pt x="790561" y="385741"/>
                  <a:pt x="711945" y="293918"/>
                  <a:pt x="960120" y="335280"/>
                </a:cubicBezTo>
                <a:cubicBezTo>
                  <a:pt x="982529" y="339015"/>
                  <a:pt x="999808" y="357783"/>
                  <a:pt x="1021080" y="365760"/>
                </a:cubicBezTo>
                <a:cubicBezTo>
                  <a:pt x="1040692" y="373114"/>
                  <a:pt x="1061593" y="376456"/>
                  <a:pt x="1082040" y="381000"/>
                </a:cubicBezTo>
                <a:cubicBezTo>
                  <a:pt x="1171804" y="400948"/>
                  <a:pt x="1174590" y="398284"/>
                  <a:pt x="1280160" y="411480"/>
                </a:cubicBezTo>
                <a:cubicBezTo>
                  <a:pt x="1402372" y="492954"/>
                  <a:pt x="1336377" y="462376"/>
                  <a:pt x="1478280" y="502920"/>
                </a:cubicBezTo>
                <a:cubicBezTo>
                  <a:pt x="1493520" y="513080"/>
                  <a:pt x="1506494" y="528013"/>
                  <a:pt x="1524000" y="533400"/>
                </a:cubicBezTo>
                <a:cubicBezTo>
                  <a:pt x="1573515" y="548635"/>
                  <a:pt x="1625600" y="553720"/>
                  <a:pt x="1676400" y="563880"/>
                </a:cubicBezTo>
                <a:cubicBezTo>
                  <a:pt x="1696939" y="567988"/>
                  <a:pt x="1716700" y="575677"/>
                  <a:pt x="1737360" y="579120"/>
                </a:cubicBezTo>
                <a:cubicBezTo>
                  <a:pt x="1777759" y="585853"/>
                  <a:pt x="1818800" y="588132"/>
                  <a:pt x="1859280" y="594360"/>
                </a:cubicBezTo>
                <a:cubicBezTo>
                  <a:pt x="1933972" y="605851"/>
                  <a:pt x="1928177" y="609671"/>
                  <a:pt x="1996440" y="624840"/>
                </a:cubicBezTo>
                <a:cubicBezTo>
                  <a:pt x="2060340" y="639040"/>
                  <a:pt x="2097908" y="644291"/>
                  <a:pt x="2164080" y="655320"/>
                </a:cubicBezTo>
                <a:cubicBezTo>
                  <a:pt x="2179320" y="660400"/>
                  <a:pt x="2194758" y="664919"/>
                  <a:pt x="2209800" y="670560"/>
                </a:cubicBezTo>
                <a:cubicBezTo>
                  <a:pt x="2235415" y="680166"/>
                  <a:pt x="2258789" y="698225"/>
                  <a:pt x="2286000" y="701040"/>
                </a:cubicBezTo>
                <a:cubicBezTo>
                  <a:pt x="2407378" y="713596"/>
                  <a:pt x="2529840" y="711200"/>
                  <a:pt x="2651760" y="716280"/>
                </a:cubicBezTo>
                <a:cubicBezTo>
                  <a:pt x="2712720" y="721360"/>
                  <a:pt x="2773941" y="723933"/>
                  <a:pt x="2834640" y="731520"/>
                </a:cubicBezTo>
                <a:cubicBezTo>
                  <a:pt x="2855424" y="734118"/>
                  <a:pt x="2876866" y="737393"/>
                  <a:pt x="2895600" y="746760"/>
                </a:cubicBezTo>
                <a:cubicBezTo>
                  <a:pt x="3131765" y="864842"/>
                  <a:pt x="2902216" y="794134"/>
                  <a:pt x="3139440" y="853440"/>
                </a:cubicBezTo>
                <a:cubicBezTo>
                  <a:pt x="3254072" y="929862"/>
                  <a:pt x="3161760" y="879364"/>
                  <a:pt x="3429000" y="899160"/>
                </a:cubicBezTo>
                <a:cubicBezTo>
                  <a:pt x="3484957" y="903305"/>
                  <a:pt x="3540760" y="909320"/>
                  <a:pt x="3596640" y="914400"/>
                </a:cubicBezTo>
                <a:cubicBezTo>
                  <a:pt x="3647440" y="909320"/>
                  <a:pt x="3698381" y="905492"/>
                  <a:pt x="3749040" y="899160"/>
                </a:cubicBezTo>
                <a:cubicBezTo>
                  <a:pt x="3820327" y="890249"/>
                  <a:pt x="3890754" y="873987"/>
                  <a:pt x="3962400" y="868680"/>
                </a:cubicBezTo>
                <a:cubicBezTo>
                  <a:pt x="4465211" y="831435"/>
                  <a:pt x="4236556" y="845829"/>
                  <a:pt x="4648200" y="822960"/>
                </a:cubicBezTo>
                <a:cubicBezTo>
                  <a:pt x="4668520" y="817880"/>
                  <a:pt x="4689476" y="814878"/>
                  <a:pt x="4709160" y="807720"/>
                </a:cubicBezTo>
                <a:cubicBezTo>
                  <a:pt x="4745519" y="794499"/>
                  <a:pt x="4777266" y="764967"/>
                  <a:pt x="4815840" y="762000"/>
                </a:cubicBezTo>
                <a:cubicBezTo>
                  <a:pt x="4977921" y="749532"/>
                  <a:pt x="5140960" y="762000"/>
                  <a:pt x="5303520" y="762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1749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1524000" y="5334000"/>
            <a:ext cx="533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4000" y="1905000"/>
            <a:ext cx="0" cy="3429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889760" y="2815827"/>
            <a:ext cx="5379720" cy="1420893"/>
          </a:xfrm>
          <a:custGeom>
            <a:avLst/>
            <a:gdLst>
              <a:gd name="connsiteX0" fmla="*/ 0 w 5379720"/>
              <a:gd name="connsiteY0" fmla="*/ 125493 h 1420893"/>
              <a:gd name="connsiteX1" fmla="*/ 30480 w 5379720"/>
              <a:gd name="connsiteY1" fmla="*/ 49293 h 1420893"/>
              <a:gd name="connsiteX2" fmla="*/ 76200 w 5379720"/>
              <a:gd name="connsiteY2" fmla="*/ 95013 h 1420893"/>
              <a:gd name="connsiteX3" fmla="*/ 167640 w 5379720"/>
              <a:gd name="connsiteY3" fmla="*/ 155973 h 1420893"/>
              <a:gd name="connsiteX4" fmla="*/ 274320 w 5379720"/>
              <a:gd name="connsiteY4" fmla="*/ 49293 h 1420893"/>
              <a:gd name="connsiteX5" fmla="*/ 335280 w 5379720"/>
              <a:gd name="connsiteY5" fmla="*/ 64533 h 1420893"/>
              <a:gd name="connsiteX6" fmla="*/ 381000 w 5379720"/>
              <a:gd name="connsiteY6" fmla="*/ 95013 h 1420893"/>
              <a:gd name="connsiteX7" fmla="*/ 457200 w 5379720"/>
              <a:gd name="connsiteY7" fmla="*/ 79773 h 1420893"/>
              <a:gd name="connsiteX8" fmla="*/ 487680 w 5379720"/>
              <a:gd name="connsiteY8" fmla="*/ 18813 h 1420893"/>
              <a:gd name="connsiteX9" fmla="*/ 533400 w 5379720"/>
              <a:gd name="connsiteY9" fmla="*/ 171213 h 1420893"/>
              <a:gd name="connsiteX10" fmla="*/ 609600 w 5379720"/>
              <a:gd name="connsiteY10" fmla="*/ 140733 h 1420893"/>
              <a:gd name="connsiteX11" fmla="*/ 624840 w 5379720"/>
              <a:gd name="connsiteY11" fmla="*/ 79773 h 1420893"/>
              <a:gd name="connsiteX12" fmla="*/ 701040 w 5379720"/>
              <a:gd name="connsiteY12" fmla="*/ 3573 h 1420893"/>
              <a:gd name="connsiteX13" fmla="*/ 914400 w 5379720"/>
              <a:gd name="connsiteY13" fmla="*/ 34053 h 1420893"/>
              <a:gd name="connsiteX14" fmla="*/ 1066800 w 5379720"/>
              <a:gd name="connsiteY14" fmla="*/ 140733 h 1420893"/>
              <a:gd name="connsiteX15" fmla="*/ 1188720 w 5379720"/>
              <a:gd name="connsiteY15" fmla="*/ 49293 h 1420893"/>
              <a:gd name="connsiteX16" fmla="*/ 1219200 w 5379720"/>
              <a:gd name="connsiteY16" fmla="*/ 110253 h 1420893"/>
              <a:gd name="connsiteX17" fmla="*/ 1234440 w 5379720"/>
              <a:gd name="connsiteY17" fmla="*/ 155973 h 1420893"/>
              <a:gd name="connsiteX18" fmla="*/ 1325880 w 5379720"/>
              <a:gd name="connsiteY18" fmla="*/ 140733 h 1420893"/>
              <a:gd name="connsiteX19" fmla="*/ 1432560 w 5379720"/>
              <a:gd name="connsiteY19" fmla="*/ 110253 h 1420893"/>
              <a:gd name="connsiteX20" fmla="*/ 1478280 w 5379720"/>
              <a:gd name="connsiteY20" fmla="*/ 155973 h 1420893"/>
              <a:gd name="connsiteX21" fmla="*/ 1569720 w 5379720"/>
              <a:gd name="connsiteY21" fmla="*/ 171213 h 1420893"/>
              <a:gd name="connsiteX22" fmla="*/ 1859280 w 5379720"/>
              <a:gd name="connsiteY22" fmla="*/ 186453 h 1420893"/>
              <a:gd name="connsiteX23" fmla="*/ 2118360 w 5379720"/>
              <a:gd name="connsiteY23" fmla="*/ 232173 h 1420893"/>
              <a:gd name="connsiteX24" fmla="*/ 2164080 w 5379720"/>
              <a:gd name="connsiteY24" fmla="*/ 247413 h 1420893"/>
              <a:gd name="connsiteX25" fmla="*/ 2240280 w 5379720"/>
              <a:gd name="connsiteY25" fmla="*/ 186453 h 1420893"/>
              <a:gd name="connsiteX26" fmla="*/ 2331720 w 5379720"/>
              <a:gd name="connsiteY26" fmla="*/ 110253 h 1420893"/>
              <a:gd name="connsiteX27" fmla="*/ 2407920 w 5379720"/>
              <a:gd name="connsiteY27" fmla="*/ 171213 h 1420893"/>
              <a:gd name="connsiteX28" fmla="*/ 2453640 w 5379720"/>
              <a:gd name="connsiteY28" fmla="*/ 201693 h 1420893"/>
              <a:gd name="connsiteX29" fmla="*/ 2545080 w 5379720"/>
              <a:gd name="connsiteY29" fmla="*/ 262653 h 1420893"/>
              <a:gd name="connsiteX30" fmla="*/ 2575560 w 5379720"/>
              <a:gd name="connsiteY30" fmla="*/ 308373 h 1420893"/>
              <a:gd name="connsiteX31" fmla="*/ 2621280 w 5379720"/>
              <a:gd name="connsiteY31" fmla="*/ 415053 h 1420893"/>
              <a:gd name="connsiteX32" fmla="*/ 2667000 w 5379720"/>
              <a:gd name="connsiteY32" fmla="*/ 354093 h 1420893"/>
              <a:gd name="connsiteX33" fmla="*/ 2712720 w 5379720"/>
              <a:gd name="connsiteY33" fmla="*/ 369333 h 1420893"/>
              <a:gd name="connsiteX34" fmla="*/ 2727960 w 5379720"/>
              <a:gd name="connsiteY34" fmla="*/ 415053 h 1420893"/>
              <a:gd name="connsiteX35" fmla="*/ 2743200 w 5379720"/>
              <a:gd name="connsiteY35" fmla="*/ 567453 h 1420893"/>
              <a:gd name="connsiteX36" fmla="*/ 2788920 w 5379720"/>
              <a:gd name="connsiteY36" fmla="*/ 704613 h 1420893"/>
              <a:gd name="connsiteX37" fmla="*/ 2804160 w 5379720"/>
              <a:gd name="connsiteY37" fmla="*/ 750333 h 1420893"/>
              <a:gd name="connsiteX38" fmla="*/ 2834640 w 5379720"/>
              <a:gd name="connsiteY38" fmla="*/ 597933 h 1420893"/>
              <a:gd name="connsiteX39" fmla="*/ 2849880 w 5379720"/>
              <a:gd name="connsiteY39" fmla="*/ 552213 h 1420893"/>
              <a:gd name="connsiteX40" fmla="*/ 2895600 w 5379720"/>
              <a:gd name="connsiteY40" fmla="*/ 536973 h 1420893"/>
              <a:gd name="connsiteX41" fmla="*/ 2926080 w 5379720"/>
              <a:gd name="connsiteY41" fmla="*/ 582693 h 1420893"/>
              <a:gd name="connsiteX42" fmla="*/ 3002280 w 5379720"/>
              <a:gd name="connsiteY42" fmla="*/ 597933 h 1420893"/>
              <a:gd name="connsiteX43" fmla="*/ 3048000 w 5379720"/>
              <a:gd name="connsiteY43" fmla="*/ 613173 h 1420893"/>
              <a:gd name="connsiteX44" fmla="*/ 3276600 w 5379720"/>
              <a:gd name="connsiteY44" fmla="*/ 643653 h 1420893"/>
              <a:gd name="connsiteX45" fmla="*/ 3337560 w 5379720"/>
              <a:gd name="connsiteY45" fmla="*/ 552213 h 1420893"/>
              <a:gd name="connsiteX46" fmla="*/ 3413760 w 5379720"/>
              <a:gd name="connsiteY46" fmla="*/ 613173 h 1420893"/>
              <a:gd name="connsiteX47" fmla="*/ 3489960 w 5379720"/>
              <a:gd name="connsiteY47" fmla="*/ 658893 h 1420893"/>
              <a:gd name="connsiteX48" fmla="*/ 3550920 w 5379720"/>
              <a:gd name="connsiteY48" fmla="*/ 780813 h 1420893"/>
              <a:gd name="connsiteX49" fmla="*/ 3566160 w 5379720"/>
              <a:gd name="connsiteY49" fmla="*/ 826533 h 1420893"/>
              <a:gd name="connsiteX50" fmla="*/ 3627120 w 5379720"/>
              <a:gd name="connsiteY50" fmla="*/ 857013 h 1420893"/>
              <a:gd name="connsiteX51" fmla="*/ 3733800 w 5379720"/>
              <a:gd name="connsiteY51" fmla="*/ 917973 h 1420893"/>
              <a:gd name="connsiteX52" fmla="*/ 3749040 w 5379720"/>
              <a:gd name="connsiteY52" fmla="*/ 963693 h 1420893"/>
              <a:gd name="connsiteX53" fmla="*/ 3840480 w 5379720"/>
              <a:gd name="connsiteY53" fmla="*/ 1009413 h 1420893"/>
              <a:gd name="connsiteX54" fmla="*/ 4175760 w 5379720"/>
              <a:gd name="connsiteY54" fmla="*/ 1039893 h 1420893"/>
              <a:gd name="connsiteX55" fmla="*/ 4312920 w 5379720"/>
              <a:gd name="connsiteY55" fmla="*/ 948453 h 1420893"/>
              <a:gd name="connsiteX56" fmla="*/ 4373880 w 5379720"/>
              <a:gd name="connsiteY56" fmla="*/ 933213 h 1420893"/>
              <a:gd name="connsiteX57" fmla="*/ 4434840 w 5379720"/>
              <a:gd name="connsiteY57" fmla="*/ 1039893 h 1420893"/>
              <a:gd name="connsiteX58" fmla="*/ 4556760 w 5379720"/>
              <a:gd name="connsiteY58" fmla="*/ 1085613 h 1420893"/>
              <a:gd name="connsiteX59" fmla="*/ 4617720 w 5379720"/>
              <a:gd name="connsiteY59" fmla="*/ 1100853 h 1420893"/>
              <a:gd name="connsiteX60" fmla="*/ 4770120 w 5379720"/>
              <a:gd name="connsiteY60" fmla="*/ 1207533 h 1420893"/>
              <a:gd name="connsiteX61" fmla="*/ 4876800 w 5379720"/>
              <a:gd name="connsiteY61" fmla="*/ 1268493 h 1420893"/>
              <a:gd name="connsiteX62" fmla="*/ 5044440 w 5379720"/>
              <a:gd name="connsiteY62" fmla="*/ 1253253 h 1420893"/>
              <a:gd name="connsiteX63" fmla="*/ 5059680 w 5379720"/>
              <a:gd name="connsiteY63" fmla="*/ 1192293 h 1420893"/>
              <a:gd name="connsiteX64" fmla="*/ 5105400 w 5379720"/>
              <a:gd name="connsiteY64" fmla="*/ 1161813 h 1420893"/>
              <a:gd name="connsiteX65" fmla="*/ 5151120 w 5379720"/>
              <a:gd name="connsiteY65" fmla="*/ 1192293 h 1420893"/>
              <a:gd name="connsiteX66" fmla="*/ 5212080 w 5379720"/>
              <a:gd name="connsiteY66" fmla="*/ 1329453 h 1420893"/>
              <a:gd name="connsiteX67" fmla="*/ 5242560 w 5379720"/>
              <a:gd name="connsiteY67" fmla="*/ 1375173 h 1420893"/>
              <a:gd name="connsiteX68" fmla="*/ 5288280 w 5379720"/>
              <a:gd name="connsiteY68" fmla="*/ 1390413 h 1420893"/>
              <a:gd name="connsiteX69" fmla="*/ 5379720 w 5379720"/>
              <a:gd name="connsiteY69" fmla="*/ 1420893 h 142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379720" h="1420893">
                <a:moveTo>
                  <a:pt x="0" y="125493"/>
                </a:moveTo>
                <a:cubicBezTo>
                  <a:pt x="10160" y="100093"/>
                  <a:pt x="5080" y="59453"/>
                  <a:pt x="30480" y="49293"/>
                </a:cubicBezTo>
                <a:cubicBezTo>
                  <a:pt x="50491" y="41289"/>
                  <a:pt x="59187" y="81781"/>
                  <a:pt x="76200" y="95013"/>
                </a:cubicBezTo>
                <a:cubicBezTo>
                  <a:pt x="105116" y="117503"/>
                  <a:pt x="167640" y="155973"/>
                  <a:pt x="167640" y="155973"/>
                </a:cubicBezTo>
                <a:cubicBezTo>
                  <a:pt x="237511" y="51167"/>
                  <a:pt x="193847" y="76117"/>
                  <a:pt x="274320" y="49293"/>
                </a:cubicBezTo>
                <a:cubicBezTo>
                  <a:pt x="294640" y="54373"/>
                  <a:pt x="316028" y="56282"/>
                  <a:pt x="335280" y="64533"/>
                </a:cubicBezTo>
                <a:cubicBezTo>
                  <a:pt x="352115" y="71748"/>
                  <a:pt x="362825" y="92741"/>
                  <a:pt x="381000" y="95013"/>
                </a:cubicBezTo>
                <a:cubicBezTo>
                  <a:pt x="406703" y="98226"/>
                  <a:pt x="431800" y="84853"/>
                  <a:pt x="457200" y="79773"/>
                </a:cubicBezTo>
                <a:cubicBezTo>
                  <a:pt x="467360" y="59453"/>
                  <a:pt x="467360" y="8653"/>
                  <a:pt x="487680" y="18813"/>
                </a:cubicBezTo>
                <a:cubicBezTo>
                  <a:pt x="498281" y="24114"/>
                  <a:pt x="527645" y="148194"/>
                  <a:pt x="533400" y="171213"/>
                </a:cubicBezTo>
                <a:cubicBezTo>
                  <a:pt x="558800" y="161053"/>
                  <a:pt x="590256" y="160077"/>
                  <a:pt x="609600" y="140733"/>
                </a:cubicBezTo>
                <a:cubicBezTo>
                  <a:pt x="624411" y="125922"/>
                  <a:pt x="616589" y="99025"/>
                  <a:pt x="624840" y="79773"/>
                </a:cubicBezTo>
                <a:cubicBezTo>
                  <a:pt x="645160" y="32360"/>
                  <a:pt x="660400" y="30666"/>
                  <a:pt x="701040" y="3573"/>
                </a:cubicBezTo>
                <a:cubicBezTo>
                  <a:pt x="703842" y="3923"/>
                  <a:pt x="895566" y="26205"/>
                  <a:pt x="914400" y="34053"/>
                </a:cubicBezTo>
                <a:cubicBezTo>
                  <a:pt x="942544" y="45779"/>
                  <a:pt x="1035076" y="116940"/>
                  <a:pt x="1066800" y="140733"/>
                </a:cubicBezTo>
                <a:cubicBezTo>
                  <a:pt x="1154332" y="9435"/>
                  <a:pt x="1132449" y="-49181"/>
                  <a:pt x="1188720" y="49293"/>
                </a:cubicBezTo>
                <a:cubicBezTo>
                  <a:pt x="1199992" y="69018"/>
                  <a:pt x="1210251" y="89371"/>
                  <a:pt x="1219200" y="110253"/>
                </a:cubicBezTo>
                <a:cubicBezTo>
                  <a:pt x="1225528" y="125018"/>
                  <a:pt x="1229360" y="140733"/>
                  <a:pt x="1234440" y="155973"/>
                </a:cubicBezTo>
                <a:cubicBezTo>
                  <a:pt x="1264920" y="150893"/>
                  <a:pt x="1297190" y="152209"/>
                  <a:pt x="1325880" y="140733"/>
                </a:cubicBezTo>
                <a:cubicBezTo>
                  <a:pt x="1434920" y="97117"/>
                  <a:pt x="1340463" y="79554"/>
                  <a:pt x="1432560" y="110253"/>
                </a:cubicBezTo>
                <a:cubicBezTo>
                  <a:pt x="1447800" y="125493"/>
                  <a:pt x="1458585" y="147220"/>
                  <a:pt x="1478280" y="155973"/>
                </a:cubicBezTo>
                <a:cubicBezTo>
                  <a:pt x="1506517" y="168523"/>
                  <a:pt x="1538918" y="168749"/>
                  <a:pt x="1569720" y="171213"/>
                </a:cubicBezTo>
                <a:cubicBezTo>
                  <a:pt x="1666066" y="178921"/>
                  <a:pt x="1762760" y="181373"/>
                  <a:pt x="1859280" y="186453"/>
                </a:cubicBezTo>
                <a:cubicBezTo>
                  <a:pt x="2003951" y="234677"/>
                  <a:pt x="1918723" y="214024"/>
                  <a:pt x="2118360" y="232173"/>
                </a:cubicBezTo>
                <a:cubicBezTo>
                  <a:pt x="2133600" y="237253"/>
                  <a:pt x="2148016" y="247413"/>
                  <a:pt x="2164080" y="247413"/>
                </a:cubicBezTo>
                <a:cubicBezTo>
                  <a:pt x="2218287" y="247413"/>
                  <a:pt x="2211025" y="221559"/>
                  <a:pt x="2240280" y="186453"/>
                </a:cubicBezTo>
                <a:cubicBezTo>
                  <a:pt x="2276950" y="142449"/>
                  <a:pt x="2286765" y="140223"/>
                  <a:pt x="2331720" y="110253"/>
                </a:cubicBezTo>
                <a:cubicBezTo>
                  <a:pt x="2420727" y="139922"/>
                  <a:pt x="2338986" y="102279"/>
                  <a:pt x="2407920" y="171213"/>
                </a:cubicBezTo>
                <a:cubicBezTo>
                  <a:pt x="2420872" y="184165"/>
                  <a:pt x="2439569" y="189967"/>
                  <a:pt x="2453640" y="201693"/>
                </a:cubicBezTo>
                <a:cubicBezTo>
                  <a:pt x="2529746" y="265114"/>
                  <a:pt x="2464732" y="235870"/>
                  <a:pt x="2545080" y="262653"/>
                </a:cubicBezTo>
                <a:cubicBezTo>
                  <a:pt x="2555240" y="277893"/>
                  <a:pt x="2567369" y="291990"/>
                  <a:pt x="2575560" y="308373"/>
                </a:cubicBezTo>
                <a:cubicBezTo>
                  <a:pt x="2592862" y="342977"/>
                  <a:pt x="2586676" y="397751"/>
                  <a:pt x="2621280" y="415053"/>
                </a:cubicBezTo>
                <a:cubicBezTo>
                  <a:pt x="2643998" y="426412"/>
                  <a:pt x="2651760" y="374413"/>
                  <a:pt x="2667000" y="354093"/>
                </a:cubicBezTo>
                <a:cubicBezTo>
                  <a:pt x="2682240" y="359173"/>
                  <a:pt x="2701361" y="357974"/>
                  <a:pt x="2712720" y="369333"/>
                </a:cubicBezTo>
                <a:cubicBezTo>
                  <a:pt x="2724079" y="380692"/>
                  <a:pt x="2725517" y="399175"/>
                  <a:pt x="2727960" y="415053"/>
                </a:cubicBezTo>
                <a:cubicBezTo>
                  <a:pt x="2735723" y="465513"/>
                  <a:pt x="2735980" y="516913"/>
                  <a:pt x="2743200" y="567453"/>
                </a:cubicBezTo>
                <a:cubicBezTo>
                  <a:pt x="2751057" y="622455"/>
                  <a:pt x="2768969" y="651411"/>
                  <a:pt x="2788920" y="704613"/>
                </a:cubicBezTo>
                <a:cubicBezTo>
                  <a:pt x="2794561" y="719655"/>
                  <a:pt x="2799080" y="735093"/>
                  <a:pt x="2804160" y="750333"/>
                </a:cubicBezTo>
                <a:cubicBezTo>
                  <a:pt x="2814320" y="699533"/>
                  <a:pt x="2818257" y="647081"/>
                  <a:pt x="2834640" y="597933"/>
                </a:cubicBezTo>
                <a:cubicBezTo>
                  <a:pt x="2839720" y="582693"/>
                  <a:pt x="2838521" y="563572"/>
                  <a:pt x="2849880" y="552213"/>
                </a:cubicBezTo>
                <a:cubicBezTo>
                  <a:pt x="2861239" y="540854"/>
                  <a:pt x="2880360" y="542053"/>
                  <a:pt x="2895600" y="536973"/>
                </a:cubicBezTo>
                <a:cubicBezTo>
                  <a:pt x="2905760" y="552213"/>
                  <a:pt x="2910177" y="573606"/>
                  <a:pt x="2926080" y="582693"/>
                </a:cubicBezTo>
                <a:cubicBezTo>
                  <a:pt x="2948570" y="595544"/>
                  <a:pt x="2977150" y="591651"/>
                  <a:pt x="3002280" y="597933"/>
                </a:cubicBezTo>
                <a:cubicBezTo>
                  <a:pt x="3017865" y="601829"/>
                  <a:pt x="3032760" y="608093"/>
                  <a:pt x="3048000" y="613173"/>
                </a:cubicBezTo>
                <a:cubicBezTo>
                  <a:pt x="3126875" y="672329"/>
                  <a:pt x="3143251" y="705883"/>
                  <a:pt x="3276600" y="643653"/>
                </a:cubicBezTo>
                <a:cubicBezTo>
                  <a:pt x="3309796" y="628162"/>
                  <a:pt x="3337560" y="552213"/>
                  <a:pt x="3337560" y="552213"/>
                </a:cubicBezTo>
                <a:cubicBezTo>
                  <a:pt x="3443056" y="587378"/>
                  <a:pt x="3326026" y="537972"/>
                  <a:pt x="3413760" y="613173"/>
                </a:cubicBezTo>
                <a:cubicBezTo>
                  <a:pt x="3436250" y="632450"/>
                  <a:pt x="3464560" y="643653"/>
                  <a:pt x="3489960" y="658893"/>
                </a:cubicBezTo>
                <a:cubicBezTo>
                  <a:pt x="3510280" y="699533"/>
                  <a:pt x="3532118" y="739449"/>
                  <a:pt x="3550920" y="780813"/>
                </a:cubicBezTo>
                <a:cubicBezTo>
                  <a:pt x="3557567" y="795437"/>
                  <a:pt x="3554801" y="815174"/>
                  <a:pt x="3566160" y="826533"/>
                </a:cubicBezTo>
                <a:cubicBezTo>
                  <a:pt x="3582224" y="842597"/>
                  <a:pt x="3607176" y="846134"/>
                  <a:pt x="3627120" y="857013"/>
                </a:cubicBezTo>
                <a:cubicBezTo>
                  <a:pt x="3663075" y="876625"/>
                  <a:pt x="3698240" y="897653"/>
                  <a:pt x="3733800" y="917973"/>
                </a:cubicBezTo>
                <a:cubicBezTo>
                  <a:pt x="3738880" y="933213"/>
                  <a:pt x="3739005" y="951149"/>
                  <a:pt x="3749040" y="963693"/>
                </a:cubicBezTo>
                <a:cubicBezTo>
                  <a:pt x="3766813" y="985910"/>
                  <a:pt x="3813618" y="1003444"/>
                  <a:pt x="3840480" y="1009413"/>
                </a:cubicBezTo>
                <a:cubicBezTo>
                  <a:pt x="3952504" y="1034307"/>
                  <a:pt x="4058542" y="1032567"/>
                  <a:pt x="4175760" y="1039893"/>
                </a:cubicBezTo>
                <a:cubicBezTo>
                  <a:pt x="4295887" y="999851"/>
                  <a:pt x="4118331" y="1065207"/>
                  <a:pt x="4312920" y="948453"/>
                </a:cubicBezTo>
                <a:cubicBezTo>
                  <a:pt x="4330881" y="937677"/>
                  <a:pt x="4353560" y="938293"/>
                  <a:pt x="4373880" y="933213"/>
                </a:cubicBezTo>
                <a:cubicBezTo>
                  <a:pt x="4394200" y="968773"/>
                  <a:pt x="4409695" y="1007564"/>
                  <a:pt x="4434840" y="1039893"/>
                </a:cubicBezTo>
                <a:cubicBezTo>
                  <a:pt x="4464345" y="1077828"/>
                  <a:pt x="4516011" y="1076558"/>
                  <a:pt x="4556760" y="1085613"/>
                </a:cubicBezTo>
                <a:cubicBezTo>
                  <a:pt x="4577207" y="1090157"/>
                  <a:pt x="4597400" y="1095773"/>
                  <a:pt x="4617720" y="1100853"/>
                </a:cubicBezTo>
                <a:cubicBezTo>
                  <a:pt x="4668520" y="1136413"/>
                  <a:pt x="4714657" y="1179802"/>
                  <a:pt x="4770120" y="1207533"/>
                </a:cubicBezTo>
                <a:cubicBezTo>
                  <a:pt x="4847463" y="1246204"/>
                  <a:pt x="4812177" y="1225411"/>
                  <a:pt x="4876800" y="1268493"/>
                </a:cubicBezTo>
                <a:cubicBezTo>
                  <a:pt x="4932680" y="1263413"/>
                  <a:pt x="4992646" y="1274834"/>
                  <a:pt x="5044440" y="1253253"/>
                </a:cubicBezTo>
                <a:cubicBezTo>
                  <a:pt x="5063774" y="1245197"/>
                  <a:pt x="5048062" y="1209721"/>
                  <a:pt x="5059680" y="1192293"/>
                </a:cubicBezTo>
                <a:cubicBezTo>
                  <a:pt x="5069840" y="1177053"/>
                  <a:pt x="5090160" y="1171973"/>
                  <a:pt x="5105400" y="1161813"/>
                </a:cubicBezTo>
                <a:cubicBezTo>
                  <a:pt x="5120640" y="1171973"/>
                  <a:pt x="5139394" y="1178222"/>
                  <a:pt x="5151120" y="1192293"/>
                </a:cubicBezTo>
                <a:cubicBezTo>
                  <a:pt x="5171319" y="1216532"/>
                  <a:pt x="5200274" y="1305841"/>
                  <a:pt x="5212080" y="1329453"/>
                </a:cubicBezTo>
                <a:cubicBezTo>
                  <a:pt x="5220271" y="1345836"/>
                  <a:pt x="5228257" y="1363731"/>
                  <a:pt x="5242560" y="1375173"/>
                </a:cubicBezTo>
                <a:cubicBezTo>
                  <a:pt x="5255104" y="1385208"/>
                  <a:pt x="5272834" y="1386000"/>
                  <a:pt x="5288280" y="1390413"/>
                </a:cubicBezTo>
                <a:cubicBezTo>
                  <a:pt x="5372257" y="1414406"/>
                  <a:pt x="5324000" y="1393033"/>
                  <a:pt x="5379720" y="142089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905000" y="2209800"/>
            <a:ext cx="4953000" cy="1493520"/>
          </a:xfrm>
          <a:custGeom>
            <a:avLst/>
            <a:gdLst>
              <a:gd name="connsiteX0" fmla="*/ 0 w 4953000"/>
              <a:gd name="connsiteY0" fmla="*/ 1493520 h 1493520"/>
              <a:gd name="connsiteX1" fmla="*/ 1051560 w 4953000"/>
              <a:gd name="connsiteY1" fmla="*/ 1478280 h 1493520"/>
              <a:gd name="connsiteX2" fmla="*/ 1143000 w 4953000"/>
              <a:gd name="connsiteY2" fmla="*/ 1447800 h 1493520"/>
              <a:gd name="connsiteX3" fmla="*/ 1264920 w 4953000"/>
              <a:gd name="connsiteY3" fmla="*/ 1417320 h 1493520"/>
              <a:gd name="connsiteX4" fmla="*/ 1310640 w 4953000"/>
              <a:gd name="connsiteY4" fmla="*/ 1432560 h 1493520"/>
              <a:gd name="connsiteX5" fmla="*/ 1661160 w 4953000"/>
              <a:gd name="connsiteY5" fmla="*/ 1432560 h 1493520"/>
              <a:gd name="connsiteX6" fmla="*/ 1844040 w 4953000"/>
              <a:gd name="connsiteY6" fmla="*/ 1402080 h 1493520"/>
              <a:gd name="connsiteX7" fmla="*/ 1996440 w 4953000"/>
              <a:gd name="connsiteY7" fmla="*/ 1356360 h 1493520"/>
              <a:gd name="connsiteX8" fmla="*/ 2514600 w 4953000"/>
              <a:gd name="connsiteY8" fmla="*/ 1341120 h 1493520"/>
              <a:gd name="connsiteX9" fmla="*/ 2575560 w 4953000"/>
              <a:gd name="connsiteY9" fmla="*/ 1310640 h 1493520"/>
              <a:gd name="connsiteX10" fmla="*/ 2712720 w 4953000"/>
              <a:gd name="connsiteY10" fmla="*/ 1264920 h 1493520"/>
              <a:gd name="connsiteX11" fmla="*/ 2743200 w 4953000"/>
              <a:gd name="connsiteY11" fmla="*/ 1219200 h 1493520"/>
              <a:gd name="connsiteX12" fmla="*/ 2834640 w 4953000"/>
              <a:gd name="connsiteY12" fmla="*/ 1173480 h 1493520"/>
              <a:gd name="connsiteX13" fmla="*/ 2865120 w 4953000"/>
              <a:gd name="connsiteY13" fmla="*/ 1127760 h 1493520"/>
              <a:gd name="connsiteX14" fmla="*/ 2987040 w 4953000"/>
              <a:gd name="connsiteY14" fmla="*/ 1097280 h 1493520"/>
              <a:gd name="connsiteX15" fmla="*/ 3063240 w 4953000"/>
              <a:gd name="connsiteY15" fmla="*/ 1066800 h 1493520"/>
              <a:gd name="connsiteX16" fmla="*/ 3124200 w 4953000"/>
              <a:gd name="connsiteY16" fmla="*/ 1051560 h 1493520"/>
              <a:gd name="connsiteX17" fmla="*/ 3215640 w 4953000"/>
              <a:gd name="connsiteY17" fmla="*/ 1021080 h 1493520"/>
              <a:gd name="connsiteX18" fmla="*/ 3322320 w 4953000"/>
              <a:gd name="connsiteY18" fmla="*/ 975360 h 1493520"/>
              <a:gd name="connsiteX19" fmla="*/ 3368040 w 4953000"/>
              <a:gd name="connsiteY19" fmla="*/ 929640 h 1493520"/>
              <a:gd name="connsiteX20" fmla="*/ 3535680 w 4953000"/>
              <a:gd name="connsiteY20" fmla="*/ 822960 h 1493520"/>
              <a:gd name="connsiteX21" fmla="*/ 3581400 w 4953000"/>
              <a:gd name="connsiteY21" fmla="*/ 792480 h 1493520"/>
              <a:gd name="connsiteX22" fmla="*/ 3718560 w 4953000"/>
              <a:gd name="connsiteY22" fmla="*/ 777240 h 1493520"/>
              <a:gd name="connsiteX23" fmla="*/ 3794760 w 4953000"/>
              <a:gd name="connsiteY23" fmla="*/ 701040 h 1493520"/>
              <a:gd name="connsiteX24" fmla="*/ 3901440 w 4953000"/>
              <a:gd name="connsiteY24" fmla="*/ 640080 h 1493520"/>
              <a:gd name="connsiteX25" fmla="*/ 3992880 w 4953000"/>
              <a:gd name="connsiteY25" fmla="*/ 563880 h 1493520"/>
              <a:gd name="connsiteX26" fmla="*/ 4130040 w 4953000"/>
              <a:gd name="connsiteY26" fmla="*/ 502920 h 1493520"/>
              <a:gd name="connsiteX27" fmla="*/ 4282440 w 4953000"/>
              <a:gd name="connsiteY27" fmla="*/ 426720 h 1493520"/>
              <a:gd name="connsiteX28" fmla="*/ 4602480 w 4953000"/>
              <a:gd name="connsiteY28" fmla="*/ 320040 h 1493520"/>
              <a:gd name="connsiteX29" fmla="*/ 4663440 w 4953000"/>
              <a:gd name="connsiteY29" fmla="*/ 243840 h 1493520"/>
              <a:gd name="connsiteX30" fmla="*/ 4754880 w 4953000"/>
              <a:gd name="connsiteY30" fmla="*/ 152400 h 1493520"/>
              <a:gd name="connsiteX31" fmla="*/ 4831080 w 4953000"/>
              <a:gd name="connsiteY31" fmla="*/ 91440 h 1493520"/>
              <a:gd name="connsiteX32" fmla="*/ 4876800 w 4953000"/>
              <a:gd name="connsiteY32" fmla="*/ 30480 h 1493520"/>
              <a:gd name="connsiteX33" fmla="*/ 4922520 w 4953000"/>
              <a:gd name="connsiteY33" fmla="*/ 15240 h 1493520"/>
              <a:gd name="connsiteX34" fmla="*/ 4953000 w 4953000"/>
              <a:gd name="connsiteY34" fmla="*/ 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0" h="1493520">
                <a:moveTo>
                  <a:pt x="0" y="1493520"/>
                </a:moveTo>
                <a:cubicBezTo>
                  <a:pt x="350520" y="1488440"/>
                  <a:pt x="701283" y="1492291"/>
                  <a:pt x="1051560" y="1478280"/>
                </a:cubicBezTo>
                <a:cubicBezTo>
                  <a:pt x="1083663" y="1476996"/>
                  <a:pt x="1111831" y="1455592"/>
                  <a:pt x="1143000" y="1447800"/>
                </a:cubicBezTo>
                <a:lnTo>
                  <a:pt x="1264920" y="1417320"/>
                </a:lnTo>
                <a:cubicBezTo>
                  <a:pt x="1280160" y="1422400"/>
                  <a:pt x="1294958" y="1429075"/>
                  <a:pt x="1310640" y="1432560"/>
                </a:cubicBezTo>
                <a:cubicBezTo>
                  <a:pt x="1452469" y="1464078"/>
                  <a:pt x="1469061" y="1443860"/>
                  <a:pt x="1661160" y="1432560"/>
                </a:cubicBezTo>
                <a:cubicBezTo>
                  <a:pt x="1722120" y="1422400"/>
                  <a:pt x="1785411" y="1421623"/>
                  <a:pt x="1844040" y="1402080"/>
                </a:cubicBezTo>
                <a:cubicBezTo>
                  <a:pt x="1855985" y="1398098"/>
                  <a:pt x="1969089" y="1357800"/>
                  <a:pt x="1996440" y="1356360"/>
                </a:cubicBezTo>
                <a:cubicBezTo>
                  <a:pt x="2168996" y="1347278"/>
                  <a:pt x="2341880" y="1346200"/>
                  <a:pt x="2514600" y="1341120"/>
                </a:cubicBezTo>
                <a:cubicBezTo>
                  <a:pt x="2534920" y="1330960"/>
                  <a:pt x="2554356" y="1318795"/>
                  <a:pt x="2575560" y="1310640"/>
                </a:cubicBezTo>
                <a:cubicBezTo>
                  <a:pt x="2620541" y="1293340"/>
                  <a:pt x="2712720" y="1264920"/>
                  <a:pt x="2712720" y="1264920"/>
                </a:cubicBezTo>
                <a:cubicBezTo>
                  <a:pt x="2722880" y="1249680"/>
                  <a:pt x="2730248" y="1232152"/>
                  <a:pt x="2743200" y="1219200"/>
                </a:cubicBezTo>
                <a:cubicBezTo>
                  <a:pt x="2772743" y="1189657"/>
                  <a:pt x="2797455" y="1185875"/>
                  <a:pt x="2834640" y="1173480"/>
                </a:cubicBezTo>
                <a:cubicBezTo>
                  <a:pt x="2844800" y="1158240"/>
                  <a:pt x="2850817" y="1139202"/>
                  <a:pt x="2865120" y="1127760"/>
                </a:cubicBezTo>
                <a:cubicBezTo>
                  <a:pt x="2881212" y="1114887"/>
                  <a:pt x="2982486" y="1098646"/>
                  <a:pt x="2987040" y="1097280"/>
                </a:cubicBezTo>
                <a:cubicBezTo>
                  <a:pt x="3013243" y="1089419"/>
                  <a:pt x="3037287" y="1075451"/>
                  <a:pt x="3063240" y="1066800"/>
                </a:cubicBezTo>
                <a:cubicBezTo>
                  <a:pt x="3083111" y="1060176"/>
                  <a:pt x="3104138" y="1057579"/>
                  <a:pt x="3124200" y="1051560"/>
                </a:cubicBezTo>
                <a:cubicBezTo>
                  <a:pt x="3154974" y="1042328"/>
                  <a:pt x="3185160" y="1031240"/>
                  <a:pt x="3215640" y="1021080"/>
                </a:cubicBezTo>
                <a:cubicBezTo>
                  <a:pt x="3252951" y="1008643"/>
                  <a:pt x="3289364" y="998900"/>
                  <a:pt x="3322320" y="975360"/>
                </a:cubicBezTo>
                <a:cubicBezTo>
                  <a:pt x="3339858" y="962833"/>
                  <a:pt x="3350502" y="942167"/>
                  <a:pt x="3368040" y="929640"/>
                </a:cubicBezTo>
                <a:cubicBezTo>
                  <a:pt x="3421938" y="891142"/>
                  <a:pt x="3479800" y="858520"/>
                  <a:pt x="3535680" y="822960"/>
                </a:cubicBezTo>
                <a:cubicBezTo>
                  <a:pt x="3551133" y="813126"/>
                  <a:pt x="3563631" y="796922"/>
                  <a:pt x="3581400" y="792480"/>
                </a:cubicBezTo>
                <a:cubicBezTo>
                  <a:pt x="3626028" y="781323"/>
                  <a:pt x="3672840" y="782320"/>
                  <a:pt x="3718560" y="777240"/>
                </a:cubicBezTo>
                <a:cubicBezTo>
                  <a:pt x="3839098" y="737061"/>
                  <a:pt x="3681767" y="801478"/>
                  <a:pt x="3794760" y="701040"/>
                </a:cubicBezTo>
                <a:cubicBezTo>
                  <a:pt x="3825371" y="673830"/>
                  <a:pt x="3867766" y="663393"/>
                  <a:pt x="3901440" y="640080"/>
                </a:cubicBezTo>
                <a:cubicBezTo>
                  <a:pt x="3934061" y="617496"/>
                  <a:pt x="3958858" y="584293"/>
                  <a:pt x="3992880" y="563880"/>
                </a:cubicBezTo>
                <a:cubicBezTo>
                  <a:pt x="4035782" y="538139"/>
                  <a:pt x="4084824" y="524338"/>
                  <a:pt x="4130040" y="502920"/>
                </a:cubicBezTo>
                <a:cubicBezTo>
                  <a:pt x="4181369" y="478606"/>
                  <a:pt x="4229842" y="448149"/>
                  <a:pt x="4282440" y="426720"/>
                </a:cubicBezTo>
                <a:cubicBezTo>
                  <a:pt x="4464790" y="352429"/>
                  <a:pt x="4474740" y="351975"/>
                  <a:pt x="4602480" y="320040"/>
                </a:cubicBezTo>
                <a:cubicBezTo>
                  <a:pt x="4628967" y="240579"/>
                  <a:pt x="4598134" y="301890"/>
                  <a:pt x="4663440" y="243840"/>
                </a:cubicBezTo>
                <a:cubicBezTo>
                  <a:pt x="4695657" y="215202"/>
                  <a:pt x="4722985" y="181396"/>
                  <a:pt x="4754880" y="152400"/>
                </a:cubicBezTo>
                <a:cubicBezTo>
                  <a:pt x="4778949" y="130519"/>
                  <a:pt x="4808079" y="114441"/>
                  <a:pt x="4831080" y="91440"/>
                </a:cubicBezTo>
                <a:cubicBezTo>
                  <a:pt x="4849041" y="73479"/>
                  <a:pt x="4857287" y="46741"/>
                  <a:pt x="4876800" y="30480"/>
                </a:cubicBezTo>
                <a:cubicBezTo>
                  <a:pt x="4889141" y="20196"/>
                  <a:pt x="4907605" y="21206"/>
                  <a:pt x="4922520" y="15240"/>
                </a:cubicBezTo>
                <a:cubicBezTo>
                  <a:pt x="4933067" y="11021"/>
                  <a:pt x="4942840" y="5080"/>
                  <a:pt x="49530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2580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 Theory</a:t>
            </a:r>
          </a:p>
        </p:txBody>
      </p:sp>
      <p:sp>
        <p:nvSpPr>
          <p:cNvPr id="3" name="Content Placeholder 2"/>
          <p:cNvSpPr>
            <a:spLocks noGrp="1"/>
          </p:cNvSpPr>
          <p:nvPr>
            <p:ph idx="1"/>
          </p:nvPr>
        </p:nvSpPr>
        <p:spPr/>
        <p:txBody>
          <a:bodyPr/>
          <a:lstStyle/>
          <a:p>
            <a:r>
              <a:rPr lang="en-US" dirty="0"/>
              <a:t>Dow Theory was first introduced by Charles Dow, who was the founder of Dow Jones and Company and the first editor of the Wall Street </a:t>
            </a:r>
            <a:r>
              <a:rPr lang="en-US" dirty="0" smtClean="0"/>
              <a:t>Journal</a:t>
            </a:r>
          </a:p>
          <a:p>
            <a:r>
              <a:rPr lang="en-US" b="1" dirty="0"/>
              <a:t>It was the first theory to explain that the market moves in trends.</a:t>
            </a:r>
          </a:p>
        </p:txBody>
      </p:sp>
    </p:spTree>
    <p:extLst>
      <p:ext uri="{BB962C8B-B14F-4D97-AF65-F5344CB8AC3E}">
        <p14:creationId xmlns:p14="http://schemas.microsoft.com/office/powerpoint/2010/main" val="3701159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The market has three trends</a:t>
            </a:r>
          </a:p>
          <a:p>
            <a:pPr marL="0" indent="0">
              <a:buNone/>
            </a:pPr>
            <a:r>
              <a:rPr lang="en-US" dirty="0"/>
              <a:t> </a:t>
            </a:r>
          </a:p>
          <a:p>
            <a:r>
              <a:rPr lang="en-US" b="1" dirty="0"/>
              <a:t>Primary trend</a:t>
            </a:r>
            <a:r>
              <a:rPr lang="en-US" dirty="0"/>
              <a:t> is the major trend for the market. It indicates how the market moves in the long-term. A primary trend could span many years.</a:t>
            </a:r>
          </a:p>
          <a:p>
            <a:pPr marL="0" indent="0">
              <a:buNone/>
            </a:pPr>
            <a:r>
              <a:rPr lang="en-US" dirty="0"/>
              <a:t> </a:t>
            </a:r>
          </a:p>
          <a:p>
            <a:r>
              <a:rPr lang="en-US" b="1" dirty="0"/>
              <a:t>Secondary </a:t>
            </a:r>
            <a:r>
              <a:rPr lang="en-US" b="1" dirty="0" smtClean="0"/>
              <a:t>trends Or Intermediate trend</a:t>
            </a:r>
            <a:r>
              <a:rPr lang="en-US" dirty="0"/>
              <a:t> are considered to be corrections to a primary trend. This is like an opposite movement to the primary trend. For example, if the primary trend is upward (bullish), the secondary trend(s) is downward. These trends could last anywhere between a few weeks to a few months.</a:t>
            </a:r>
          </a:p>
          <a:p>
            <a:pPr marL="0" indent="0">
              <a:buNone/>
            </a:pPr>
            <a:r>
              <a:rPr lang="en-US" dirty="0"/>
              <a:t> </a:t>
            </a:r>
          </a:p>
          <a:p>
            <a:r>
              <a:rPr lang="en-US" b="1" dirty="0"/>
              <a:t>Minor trends</a:t>
            </a:r>
            <a:r>
              <a:rPr lang="en-US" dirty="0"/>
              <a:t> are fluctuations to the market movement on a daily basis. These trends last for less than three weeks and go against the movement of the secondary trend. Some analysts consider minor trends to mirror market chatter.</a:t>
            </a:r>
          </a:p>
          <a:p>
            <a:endParaRPr lang="en-US" dirty="0"/>
          </a:p>
        </p:txBody>
      </p:sp>
    </p:spTree>
    <p:extLst>
      <p:ext uri="{BB962C8B-B14F-4D97-AF65-F5344CB8AC3E}">
        <p14:creationId xmlns:p14="http://schemas.microsoft.com/office/powerpoint/2010/main" val="3368631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Trend</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theory says that there are three phases to each primary trend: accumulation phase, public participation phase and panic phase.</a:t>
            </a:r>
          </a:p>
          <a:p>
            <a:r>
              <a:rPr lang="en-US" dirty="0"/>
              <a:t> </a:t>
            </a:r>
          </a:p>
          <a:p>
            <a:r>
              <a:rPr lang="en-US" dirty="0"/>
              <a:t>The beginning of a primary upward (or downward) trend in a bull (or bear) market is known as the accumulation phase. Here, traders enter the market to buy (or sell) stocks against common market opinions.</a:t>
            </a:r>
          </a:p>
          <a:p>
            <a:r>
              <a:rPr lang="en-US" dirty="0"/>
              <a:t> </a:t>
            </a:r>
          </a:p>
          <a:p>
            <a:r>
              <a:rPr lang="en-US" dirty="0"/>
              <a:t>In the public participation phase, more investors enter the market as business conditions improve and positive sentiments become evident. This results in higher (or lower) prices in the market.</a:t>
            </a:r>
          </a:p>
          <a:p>
            <a:r>
              <a:rPr lang="en-US" dirty="0"/>
              <a:t> </a:t>
            </a:r>
          </a:p>
          <a:p>
            <a:r>
              <a:rPr lang="en-US" dirty="0"/>
              <a:t>The panic phase is marked by excessive buying by investors. This could result in great speculation. At this stage, it is ideal for investors to book profits and exit.</a:t>
            </a:r>
          </a:p>
          <a:p>
            <a:endParaRPr lang="en-US" dirty="0"/>
          </a:p>
        </p:txBody>
      </p:sp>
    </p:spTree>
    <p:extLst>
      <p:ext uri="{BB962C8B-B14F-4D97-AF65-F5344CB8AC3E}">
        <p14:creationId xmlns:p14="http://schemas.microsoft.com/office/powerpoint/2010/main" val="152294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a:off x="1524000" y="533400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4000" y="1828800"/>
            <a:ext cx="0" cy="350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76400" y="3048000"/>
            <a:ext cx="14478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30480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24200" y="2209800"/>
            <a:ext cx="21336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7800" y="22098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257800" y="1676400"/>
            <a:ext cx="1905000" cy="1219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061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cxnSp>
        <p:nvCxnSpPr>
          <p:cNvPr id="5" name="Straight Connector 4"/>
          <p:cNvCxnSpPr/>
          <p:nvPr/>
        </p:nvCxnSpPr>
        <p:spPr>
          <a:xfrm flipV="1">
            <a:off x="1752600" y="5181600"/>
            <a:ext cx="5791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52600" y="1752600"/>
            <a:ext cx="0" cy="3467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2438400"/>
            <a:ext cx="14478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429000" y="2971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2971800"/>
            <a:ext cx="20574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486400" y="39624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86400" y="3962400"/>
            <a:ext cx="190500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025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Elliott Wave </a:t>
            </a:r>
            <a:r>
              <a:rPr lang="en-US" dirty="0" smtClean="0"/>
              <a:t>Theory(R. N. Elliot)</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1200" y="1600200"/>
            <a:ext cx="6021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057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a:t>
            </a:r>
            <a:r>
              <a:rPr lang="en-US" dirty="0" err="1" smtClean="0"/>
              <a:t>Vs</a:t>
            </a:r>
            <a:r>
              <a:rPr lang="en-US" dirty="0" smtClean="0"/>
              <a:t> Technical analysis</a:t>
            </a:r>
            <a:endParaRPr lang="en-US" dirty="0"/>
          </a:p>
        </p:txBody>
      </p:sp>
      <p:sp>
        <p:nvSpPr>
          <p:cNvPr id="3" name="Content Placeholder 2"/>
          <p:cNvSpPr>
            <a:spLocks noGrp="1"/>
          </p:cNvSpPr>
          <p:nvPr>
            <p:ph idx="1"/>
          </p:nvPr>
        </p:nvSpPr>
        <p:spPr/>
        <p:txBody>
          <a:bodyPr/>
          <a:lstStyle/>
          <a:p>
            <a:r>
              <a:rPr lang="en-US" dirty="0" smtClean="0"/>
              <a:t>Data</a:t>
            </a:r>
          </a:p>
          <a:p>
            <a:r>
              <a:rPr lang="en-US" dirty="0" smtClean="0"/>
              <a:t>Basis</a:t>
            </a:r>
          </a:p>
          <a:p>
            <a:r>
              <a:rPr lang="en-US" b="1" dirty="0" smtClean="0"/>
              <a:t>Purpose</a:t>
            </a:r>
          </a:p>
          <a:p>
            <a:r>
              <a:rPr lang="en-US" dirty="0" smtClean="0"/>
              <a:t>Time horizon</a:t>
            </a:r>
          </a:p>
          <a:p>
            <a:r>
              <a:rPr lang="en-US" dirty="0" smtClean="0"/>
              <a:t>Users</a:t>
            </a:r>
            <a:endParaRPr lang="en-US" dirty="0"/>
          </a:p>
        </p:txBody>
      </p:sp>
    </p:spTree>
    <p:extLst>
      <p:ext uri="{BB962C8B-B14F-4D97-AF65-F5344CB8AC3E}">
        <p14:creationId xmlns:p14="http://schemas.microsoft.com/office/powerpoint/2010/main" val="339043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Fundamental Analysis (E-I-C)</a:t>
            </a:r>
            <a:br>
              <a:rPr lang="en-US" dirty="0"/>
            </a:br>
            <a:endParaRPr lang="en-US" dirty="0"/>
          </a:p>
        </p:txBody>
      </p:sp>
      <p:sp>
        <p:nvSpPr>
          <p:cNvPr id="3" name="Content Placeholder 2"/>
          <p:cNvSpPr>
            <a:spLocks noGrp="1"/>
          </p:cNvSpPr>
          <p:nvPr>
            <p:ph idx="1"/>
          </p:nvPr>
        </p:nvSpPr>
        <p:spPr/>
        <p:txBody>
          <a:bodyPr/>
          <a:lstStyle/>
          <a:p>
            <a:r>
              <a:rPr lang="en-US" dirty="0" smtClean="0"/>
              <a:t>Economic Analysis</a:t>
            </a:r>
          </a:p>
          <a:p>
            <a:r>
              <a:rPr lang="en-US" dirty="0" smtClean="0"/>
              <a:t>Industry Analysis</a:t>
            </a:r>
          </a:p>
          <a:p>
            <a:r>
              <a:rPr lang="en-US" dirty="0" smtClean="0"/>
              <a:t>Company Analysis</a:t>
            </a:r>
            <a:endParaRPr lang="en-US" dirty="0"/>
          </a:p>
        </p:txBody>
      </p:sp>
    </p:spTree>
    <p:extLst>
      <p:ext uri="{BB962C8B-B14F-4D97-AF65-F5344CB8AC3E}">
        <p14:creationId xmlns:p14="http://schemas.microsoft.com/office/powerpoint/2010/main" val="1445838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Market Hypothesis(EMH)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007" y="1600200"/>
            <a:ext cx="77879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017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Market </a:t>
            </a:r>
            <a:r>
              <a:rPr lang="en-US" dirty="0" smtClean="0"/>
              <a:t>theory</a:t>
            </a:r>
            <a:endParaRPr lang="en-US" dirty="0"/>
          </a:p>
        </p:txBody>
      </p:sp>
      <p:sp>
        <p:nvSpPr>
          <p:cNvPr id="3" name="Content Placeholder 2"/>
          <p:cNvSpPr>
            <a:spLocks noGrp="1"/>
          </p:cNvSpPr>
          <p:nvPr>
            <p:ph idx="1"/>
          </p:nvPr>
        </p:nvSpPr>
        <p:spPr/>
        <p:txBody>
          <a:bodyPr/>
          <a:lstStyle/>
          <a:p>
            <a:r>
              <a:rPr lang="en-US" dirty="0" smtClean="0"/>
              <a:t>Kendall (1953) – share prices do not have any trend/cycle. Therefore, they are random</a:t>
            </a:r>
          </a:p>
          <a:p>
            <a:r>
              <a:rPr lang="en-US" dirty="0" smtClean="0"/>
              <a:t>Market is a price setter. </a:t>
            </a:r>
          </a:p>
          <a:p>
            <a:r>
              <a:rPr lang="en-US" dirty="0" smtClean="0"/>
              <a:t>Efficient market: fair price setter</a:t>
            </a:r>
          </a:p>
          <a:p>
            <a:r>
              <a:rPr lang="en-US" dirty="0" err="1" smtClean="0"/>
              <a:t>Fama</a:t>
            </a:r>
            <a:r>
              <a:rPr lang="en-US" dirty="0" smtClean="0"/>
              <a:t>(1970); applied tests to study the efficiency of the market</a:t>
            </a:r>
          </a:p>
          <a:p>
            <a:r>
              <a:rPr lang="en-US" dirty="0" smtClean="0"/>
              <a:t>Weak form: Random walk hypothesis</a:t>
            </a:r>
            <a:endParaRPr lang="en-US" dirty="0"/>
          </a:p>
        </p:txBody>
      </p:sp>
    </p:spTree>
    <p:extLst>
      <p:ext uri="{BB962C8B-B14F-4D97-AF65-F5344CB8AC3E}">
        <p14:creationId xmlns:p14="http://schemas.microsoft.com/office/powerpoint/2010/main" val="849623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Weak form: Random walk hypothesis</a:t>
            </a:r>
            <a:br>
              <a:rPr lang="en-US" dirty="0"/>
            </a:br>
            <a:endParaRPr lang="en-US" dirty="0"/>
          </a:p>
        </p:txBody>
      </p:sp>
      <p:sp>
        <p:nvSpPr>
          <p:cNvPr id="3" name="Content Placeholder 2"/>
          <p:cNvSpPr>
            <a:spLocks noGrp="1"/>
          </p:cNvSpPr>
          <p:nvPr>
            <p:ph idx="1"/>
          </p:nvPr>
        </p:nvSpPr>
        <p:spPr/>
        <p:txBody>
          <a:bodyPr/>
          <a:lstStyle/>
          <a:p>
            <a:r>
              <a:rPr lang="en-US" b="1" dirty="0" smtClean="0"/>
              <a:t>Filter rule</a:t>
            </a:r>
            <a:r>
              <a:rPr lang="en-US" dirty="0" smtClean="0"/>
              <a:t>: </a:t>
            </a:r>
          </a:p>
          <a:p>
            <a:r>
              <a:rPr lang="en-US" b="1" dirty="0" smtClean="0"/>
              <a:t>Serial correlation</a:t>
            </a:r>
            <a:r>
              <a:rPr lang="en-US" dirty="0" smtClean="0"/>
              <a:t>: t and t+1, t+1 and t+2</a:t>
            </a:r>
          </a:p>
          <a:p>
            <a:r>
              <a:rPr lang="en-US" b="1" dirty="0" smtClean="0"/>
              <a:t>Run test</a:t>
            </a:r>
            <a:r>
              <a:rPr lang="en-US" dirty="0" smtClean="0"/>
              <a:t>: 24,25,27,22,20,23,21,22,23</a:t>
            </a:r>
          </a:p>
          <a:p>
            <a:r>
              <a:rPr lang="en-US" dirty="0" smtClean="0"/>
              <a:t>Runs = ++,--,+,-,++</a:t>
            </a:r>
            <a:endParaRPr lang="en-US" dirty="0"/>
          </a:p>
        </p:txBody>
      </p:sp>
    </p:spTree>
    <p:extLst>
      <p:ext uri="{BB962C8B-B14F-4D97-AF65-F5344CB8AC3E}">
        <p14:creationId xmlns:p14="http://schemas.microsoft.com/office/powerpoint/2010/main" val="2340053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Semi strong efficiency</a:t>
            </a:r>
            <a:r>
              <a:rPr lang="en-US" dirty="0" smtClean="0"/>
              <a:t>: stock-split study by </a:t>
            </a:r>
            <a:r>
              <a:rPr lang="en-US" dirty="0" err="1" smtClean="0"/>
              <a:t>Fama</a:t>
            </a:r>
            <a:r>
              <a:rPr lang="en-US" dirty="0" smtClean="0"/>
              <a:t>, Fischer with Jensen &amp; Roll</a:t>
            </a:r>
          </a:p>
          <a:p>
            <a:r>
              <a:rPr lang="en-US" b="1" dirty="0" smtClean="0"/>
              <a:t>Strong form of efficiency</a:t>
            </a:r>
            <a:r>
              <a:rPr lang="en-US" dirty="0" smtClean="0"/>
              <a:t>: performance of professionally managed funds</a:t>
            </a:r>
            <a:endParaRPr lang="en-US" dirty="0"/>
          </a:p>
        </p:txBody>
      </p:sp>
    </p:spTree>
    <p:extLst>
      <p:ext uri="{BB962C8B-B14F-4D97-AF65-F5344CB8AC3E}">
        <p14:creationId xmlns:p14="http://schemas.microsoft.com/office/powerpoint/2010/main" val="786307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valuation</a:t>
            </a:r>
            <a:endParaRPr lang="en-US" dirty="0"/>
          </a:p>
        </p:txBody>
      </p:sp>
      <p:sp>
        <p:nvSpPr>
          <p:cNvPr id="3" name="Content Placeholder 2"/>
          <p:cNvSpPr>
            <a:spLocks noGrp="1"/>
          </p:cNvSpPr>
          <p:nvPr>
            <p:ph idx="1"/>
          </p:nvPr>
        </p:nvSpPr>
        <p:spPr/>
        <p:txBody>
          <a:bodyPr/>
          <a:lstStyle/>
          <a:p>
            <a:r>
              <a:rPr lang="en-US" b="1" dirty="0" smtClean="0"/>
              <a:t>Dividend capitalization approach/model</a:t>
            </a:r>
          </a:p>
          <a:p>
            <a:r>
              <a:rPr lang="en-US" dirty="0" smtClean="0"/>
              <a:t>CAPM</a:t>
            </a:r>
          </a:p>
          <a:p>
            <a:r>
              <a:rPr lang="en-US" b="1" dirty="0" smtClean="0"/>
              <a:t>Price-Earning approach</a:t>
            </a:r>
          </a:p>
          <a:p>
            <a:r>
              <a:rPr lang="en-US" dirty="0" smtClean="0"/>
              <a:t>Models:</a:t>
            </a:r>
          </a:p>
          <a:p>
            <a:r>
              <a:rPr lang="en-US" dirty="0" smtClean="0"/>
              <a:t>Walter’s model</a:t>
            </a:r>
          </a:p>
          <a:p>
            <a:r>
              <a:rPr lang="en-US" dirty="0" err="1" smtClean="0"/>
              <a:t>Gorden</a:t>
            </a:r>
            <a:r>
              <a:rPr lang="en-US" dirty="0" smtClean="0"/>
              <a:t> model</a:t>
            </a:r>
            <a:endParaRPr lang="en-US" dirty="0"/>
          </a:p>
        </p:txBody>
      </p:sp>
    </p:spTree>
    <p:extLst>
      <p:ext uri="{BB962C8B-B14F-4D97-AF65-F5344CB8AC3E}">
        <p14:creationId xmlns:p14="http://schemas.microsoft.com/office/powerpoint/2010/main" val="1611548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Dividend capitalization approach/model</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endParaRPr lang="en-US" dirty="0" smtClean="0"/>
              </a:p>
              <a:p>
                <a:r>
                  <a:rPr lang="en-US" b="1" dirty="0"/>
                  <a:t>Constant dividend model</a:t>
                </a:r>
                <a:r>
                  <a:rPr lang="en-US" dirty="0"/>
                  <a:t>: constant amount of dividend 100….5…5….5…..5..5…..</a:t>
                </a:r>
                <a:r>
                  <a:rPr lang="en-US" dirty="0" smtClean="0"/>
                  <a:t>infinity</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r>
                      <a:rPr lang="en-US" b="1">
                        <a:latin typeface="Cambria Math"/>
                        <a:cs typeface="Calibri"/>
                      </a:rPr>
                      <m:t>𝐃</m:t>
                    </m:r>
                  </m:oMath>
                </a14:m>
                <a:r>
                  <a:rPr lang="en-US" b="1" dirty="0" smtClean="0"/>
                  <a:t>/MP</a:t>
                </a:r>
              </a:p>
              <a:p>
                <a:r>
                  <a:rPr lang="en-US" b="1" dirty="0" smtClean="0"/>
                  <a:t>MP =D/</a:t>
                </a:r>
                <a14:m>
                  <m:oMath xmlns:m="http://schemas.openxmlformats.org/officeDocument/2006/math">
                    <m:sSub>
                      <m:sSubPr>
                        <m:ctrlPr>
                          <a:rPr lang="en-US" b="1" i="1" smtClean="0">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endParaRPr lang="en-US" b="1" dirty="0"/>
              </a:p>
              <a:p>
                <a:r>
                  <a:rPr lang="en-US" b="1" dirty="0" smtClean="0"/>
                  <a:t>D = DPS; </a:t>
                </a:r>
                <a:r>
                  <a:rPr lang="en-US" b="1" dirty="0" err="1" smtClean="0"/>
                  <a:t>Ke</a:t>
                </a:r>
                <a:r>
                  <a:rPr lang="en-US" b="1" dirty="0" smtClean="0"/>
                  <a:t> = equity </a:t>
                </a:r>
                <a:r>
                  <a:rPr lang="en-US" b="1" dirty="0" err="1" smtClean="0"/>
                  <a:t>capitalisation</a:t>
                </a:r>
                <a:r>
                  <a:rPr lang="en-US" b="1" dirty="0" smtClean="0"/>
                  <a:t> rate/required rate of return</a:t>
                </a:r>
                <a:endParaRPr lang="en-US" b="1" dirty="0"/>
              </a:p>
              <a:p>
                <a:endParaRPr lang="en-US" dirty="0"/>
              </a:p>
              <a:p>
                <a:r>
                  <a:rPr lang="en-US" b="1" dirty="0"/>
                  <a:t>Constant growth </a:t>
                </a:r>
                <a:r>
                  <a:rPr lang="en-US" b="1" dirty="0" smtClean="0"/>
                  <a:t>model: </a:t>
                </a:r>
                <a:r>
                  <a:rPr lang="en-US" dirty="0"/>
                  <a:t>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D</a:t>
                </a:r>
                <a:r>
                  <a:rPr lang="en-US" b="1" baseline="-25000" dirty="0"/>
                  <a:t>1</a:t>
                </a:r>
                <a:r>
                  <a:rPr lang="en-US" b="1" dirty="0"/>
                  <a:t> /P</a:t>
                </a:r>
                <a:r>
                  <a:rPr lang="en-US" b="1" baseline="-25000" dirty="0"/>
                  <a:t>0</a:t>
                </a:r>
                <a:r>
                  <a:rPr lang="en-US" b="1" dirty="0"/>
                  <a:t> +g</a:t>
                </a:r>
              </a:p>
              <a:p>
                <a:r>
                  <a:rPr lang="en-US" dirty="0" smtClean="0"/>
                  <a:t>P</a:t>
                </a:r>
                <a:r>
                  <a:rPr lang="en-US" baseline="-25000" dirty="0" smtClean="0"/>
                  <a:t>0 </a:t>
                </a:r>
                <a:r>
                  <a:rPr lang="en-US" dirty="0" smtClean="0"/>
                  <a:t> </a:t>
                </a:r>
                <a:r>
                  <a:rPr lang="en-US" dirty="0"/>
                  <a:t>= D</a:t>
                </a:r>
                <a:r>
                  <a:rPr lang="en-US" baseline="-25000" dirty="0"/>
                  <a:t>1</a:t>
                </a:r>
                <a:r>
                  <a:rPr lang="en-US" dirty="0"/>
                  <a:t> /</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p>
              <a:p>
                <a:r>
                  <a:rPr lang="en-US" dirty="0"/>
                  <a:t>P</a:t>
                </a:r>
                <a:r>
                  <a:rPr lang="en-US" baseline="-25000" dirty="0"/>
                  <a:t>3 </a:t>
                </a:r>
                <a:r>
                  <a:rPr lang="en-US" dirty="0"/>
                  <a:t> = D</a:t>
                </a:r>
                <a:r>
                  <a:rPr lang="en-US" baseline="-25000" dirty="0"/>
                  <a:t>4</a:t>
                </a:r>
                <a:r>
                  <a:rPr lang="en-US" dirty="0"/>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endParaRPr lang="en-US" b="1" dirty="0"/>
              </a:p>
              <a:p>
                <a:r>
                  <a:rPr lang="en-US" dirty="0"/>
                  <a:t>Varied </a:t>
                </a:r>
                <a:r>
                  <a:rPr lang="en-US" dirty="0" smtClean="0"/>
                  <a:t>growth: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b="-9838"/>
                </a:stretch>
              </a:blipFill>
            </p:spPr>
            <p:txBody>
              <a:bodyPr/>
              <a:lstStyle/>
              <a:p>
                <a:r>
                  <a:rPr lang="en-US">
                    <a:noFill/>
                  </a:rPr>
                  <a:t> </a:t>
                </a:r>
              </a:p>
            </p:txBody>
          </p:sp>
        </mc:Fallback>
      </mc:AlternateContent>
    </p:spTree>
    <p:extLst>
      <p:ext uri="{BB962C8B-B14F-4D97-AF65-F5344CB8AC3E}">
        <p14:creationId xmlns:p14="http://schemas.microsoft.com/office/powerpoint/2010/main" val="683847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Recapitulate</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ABC Co. has just paid a dividend of Rs. 2 per share. In view of the rapid growth of the company, the dividend is expected to grow at 10% for next three years. After that the growth process will slow down and the dividend is expected to grow only 8%p.a. </a:t>
            </a:r>
            <a:r>
              <a:rPr lang="en-US" b="1" dirty="0" smtClean="0"/>
              <a:t>infinitely</a:t>
            </a:r>
            <a:r>
              <a:rPr lang="en-US" dirty="0" smtClean="0"/>
              <a:t>. In view of the risk involved in the investment, a return of 20% is considered appropriate. What is the price an investor should be ready to pay for this share?</a:t>
            </a:r>
            <a:endParaRPr lang="en-US" dirty="0"/>
          </a:p>
        </p:txBody>
      </p:sp>
    </p:spTree>
    <p:extLst>
      <p:ext uri="{BB962C8B-B14F-4D97-AF65-F5344CB8AC3E}">
        <p14:creationId xmlns:p14="http://schemas.microsoft.com/office/powerpoint/2010/main" val="3123787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17099"/>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Year</a:t>
                      </a:r>
                      <a:endParaRPr lang="en-US" dirty="0"/>
                    </a:p>
                  </a:txBody>
                  <a:tcPr/>
                </a:tc>
                <a:tc>
                  <a:txBody>
                    <a:bodyPr/>
                    <a:lstStyle/>
                    <a:p>
                      <a:r>
                        <a:rPr lang="en-US" dirty="0" smtClean="0"/>
                        <a:t>dividend</a:t>
                      </a:r>
                      <a:endParaRPr lang="en-US" dirty="0"/>
                    </a:p>
                  </a:txBody>
                  <a:tcPr/>
                </a:tc>
                <a:tc>
                  <a:txBody>
                    <a:bodyPr/>
                    <a:lstStyle/>
                    <a:p>
                      <a:r>
                        <a:rPr lang="en-US" dirty="0" smtClean="0"/>
                        <a:t>pvif@20%</a:t>
                      </a:r>
                      <a:endParaRPr lang="en-US" dirty="0"/>
                    </a:p>
                  </a:txBody>
                  <a:tcPr/>
                </a:tc>
                <a:tc>
                  <a:txBody>
                    <a:bodyPr/>
                    <a:lstStyle/>
                    <a:p>
                      <a:r>
                        <a:rPr lang="en-US" dirty="0" smtClean="0"/>
                        <a:t>PV</a:t>
                      </a:r>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2.2</a:t>
                      </a:r>
                      <a:endParaRPr lang="en-US" dirty="0"/>
                    </a:p>
                  </a:txBody>
                  <a:tcPr/>
                </a:tc>
                <a:tc>
                  <a:txBody>
                    <a:bodyPr/>
                    <a:lstStyle/>
                    <a:p>
                      <a:r>
                        <a:rPr lang="en-US" dirty="0" smtClean="0"/>
                        <a:t>.833</a:t>
                      </a:r>
                      <a:endParaRPr lang="en-US" dirty="0"/>
                    </a:p>
                  </a:txBody>
                  <a:tcPr/>
                </a:tc>
                <a:tc>
                  <a:txBody>
                    <a:bodyPr/>
                    <a:lstStyle/>
                    <a:p>
                      <a:r>
                        <a:rPr lang="en-US" dirty="0" smtClean="0"/>
                        <a:t>1.83</a:t>
                      </a:r>
                      <a:endParaRPr lang="en-US" dirty="0"/>
                    </a:p>
                  </a:txBody>
                  <a:tcPr/>
                </a:tc>
                <a:tc>
                  <a:txBody>
                    <a:bodyPr/>
                    <a:lstStyle/>
                    <a:p>
                      <a:endParaRPr lang="en-US"/>
                    </a:p>
                  </a:txBody>
                  <a:tcPr/>
                </a:tc>
              </a:tr>
              <a:tr h="370840">
                <a:tc>
                  <a:txBody>
                    <a:bodyPr/>
                    <a:lstStyle/>
                    <a:p>
                      <a:r>
                        <a:rPr lang="en-US" dirty="0" smtClean="0"/>
                        <a:t>2</a:t>
                      </a:r>
                      <a:endParaRPr lang="en-US" dirty="0"/>
                    </a:p>
                  </a:txBody>
                  <a:tcPr/>
                </a:tc>
                <a:tc>
                  <a:txBody>
                    <a:bodyPr/>
                    <a:lstStyle/>
                    <a:p>
                      <a:r>
                        <a:rPr lang="en-US" dirty="0" smtClean="0"/>
                        <a:t>2.42</a:t>
                      </a:r>
                      <a:endParaRPr lang="en-US" dirty="0"/>
                    </a:p>
                  </a:txBody>
                  <a:tcPr/>
                </a:tc>
                <a:tc>
                  <a:txBody>
                    <a:bodyPr/>
                    <a:lstStyle/>
                    <a:p>
                      <a:r>
                        <a:rPr lang="en-US" dirty="0" smtClean="0"/>
                        <a:t>.694</a:t>
                      </a:r>
                      <a:endParaRPr lang="en-US" dirty="0"/>
                    </a:p>
                  </a:txBody>
                  <a:tcPr/>
                </a:tc>
                <a:tc>
                  <a:txBody>
                    <a:bodyPr/>
                    <a:lstStyle/>
                    <a:p>
                      <a:r>
                        <a:rPr lang="en-US" dirty="0" smtClean="0"/>
                        <a:t>1.68</a:t>
                      </a:r>
                      <a:endParaRPr lang="en-US" dirty="0"/>
                    </a:p>
                  </a:txBody>
                  <a:tcPr/>
                </a:tc>
                <a:tc>
                  <a:txBody>
                    <a:bodyPr/>
                    <a:lstStyle/>
                    <a:p>
                      <a:endParaRPr lang="en-US"/>
                    </a:p>
                  </a:txBody>
                  <a:tcPr/>
                </a:tc>
              </a:tr>
              <a:tr h="370840">
                <a:tc>
                  <a:txBody>
                    <a:bodyPr/>
                    <a:lstStyle/>
                    <a:p>
                      <a:r>
                        <a:rPr lang="en-US" dirty="0" smtClean="0"/>
                        <a:t>3</a:t>
                      </a:r>
                      <a:endParaRPr lang="en-US" dirty="0"/>
                    </a:p>
                  </a:txBody>
                  <a:tcPr/>
                </a:tc>
                <a:tc>
                  <a:txBody>
                    <a:bodyPr/>
                    <a:lstStyle/>
                    <a:p>
                      <a:r>
                        <a:rPr lang="en-US" dirty="0" smtClean="0"/>
                        <a:t>2.662</a:t>
                      </a:r>
                      <a:endParaRPr lang="en-US" dirty="0"/>
                    </a:p>
                  </a:txBody>
                  <a:tcPr/>
                </a:tc>
                <a:tc>
                  <a:txBody>
                    <a:bodyPr/>
                    <a:lstStyle/>
                    <a:p>
                      <a:r>
                        <a:rPr lang="en-US" dirty="0" smtClean="0"/>
                        <a:t>.578</a:t>
                      </a:r>
                      <a:endParaRPr lang="en-US" dirty="0"/>
                    </a:p>
                  </a:txBody>
                  <a:tcPr/>
                </a:tc>
                <a:tc>
                  <a:txBody>
                    <a:bodyPr/>
                    <a:lstStyle/>
                    <a:p>
                      <a:r>
                        <a:rPr lang="en-US" dirty="0" smtClean="0"/>
                        <a:t>1.54</a:t>
                      </a:r>
                      <a:endParaRPr lang="en-US" dirty="0"/>
                    </a:p>
                  </a:txBody>
                  <a:tcPr/>
                </a:tc>
                <a:tc>
                  <a:txBody>
                    <a:bodyPr/>
                    <a:lstStyle/>
                    <a:p>
                      <a:endParaRPr lang="en-US" dirty="0"/>
                    </a:p>
                  </a:txBody>
                  <a:tcPr/>
                </a:tc>
              </a:tr>
              <a:tr h="370840">
                <a:tc>
                  <a:txBody>
                    <a:bodyPr/>
                    <a:lstStyle/>
                    <a:p>
                      <a:r>
                        <a:rPr lang="en-US" dirty="0" smtClean="0"/>
                        <a:t>4</a:t>
                      </a:r>
                      <a:endParaRPr lang="en-US" dirty="0"/>
                    </a:p>
                  </a:txBody>
                  <a:tcPr/>
                </a:tc>
                <a:tc>
                  <a:txBody>
                    <a:bodyPr/>
                    <a:lstStyle/>
                    <a:p>
                      <a:r>
                        <a:rPr lang="en-US" dirty="0" smtClean="0"/>
                        <a:t>2.87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P3(D4 TO D</a:t>
                      </a:r>
                      <a:r>
                        <a:rPr lang="el-GR" dirty="0" smtClean="0">
                          <a:latin typeface="Calibri"/>
                          <a:cs typeface="Calibri"/>
                        </a:rPr>
                        <a:t>α</a:t>
                      </a:r>
                      <a:r>
                        <a:rPr lang="en-US" dirty="0" smtClean="0">
                          <a:latin typeface="Calibri"/>
                          <a:cs typeface="Calibri"/>
                        </a:rPr>
                        <a:t>)</a:t>
                      </a:r>
                      <a:endParaRPr lang="en-US" dirty="0"/>
                    </a:p>
                  </a:txBody>
                  <a:tcPr/>
                </a:tc>
                <a:tc>
                  <a:txBody>
                    <a:bodyPr/>
                    <a:lstStyle/>
                    <a:p>
                      <a:r>
                        <a:rPr lang="en-US" dirty="0" smtClean="0"/>
                        <a:t>23.91</a:t>
                      </a:r>
                      <a:endParaRPr lang="en-US" dirty="0"/>
                    </a:p>
                  </a:txBody>
                  <a:tcPr/>
                </a:tc>
                <a:tc>
                  <a:txBody>
                    <a:bodyPr/>
                    <a:lstStyle/>
                    <a:p>
                      <a:r>
                        <a:rPr lang="en-US" dirty="0" smtClean="0"/>
                        <a:t>.578</a:t>
                      </a:r>
                      <a:endParaRPr lang="en-US" dirty="0"/>
                    </a:p>
                  </a:txBody>
                  <a:tcPr/>
                </a:tc>
                <a:tc>
                  <a:txBody>
                    <a:bodyPr/>
                    <a:lstStyle/>
                    <a:p>
                      <a:r>
                        <a:rPr lang="en-US" dirty="0" smtClean="0"/>
                        <a:t>13.81</a:t>
                      </a:r>
                      <a:endParaRPr lang="en-US" dirty="0"/>
                    </a:p>
                  </a:txBody>
                  <a:tcPr/>
                </a:tc>
                <a:tc>
                  <a:txBody>
                    <a:bodyPr/>
                    <a:lstStyle/>
                    <a:p>
                      <a:endParaRPr lang="en-US" dirty="0"/>
                    </a:p>
                  </a:txBody>
                  <a:tcPr/>
                </a:tc>
              </a:tr>
              <a:tr h="370840">
                <a:tc>
                  <a:txBody>
                    <a:bodyPr/>
                    <a:lstStyle/>
                    <a:p>
                      <a:r>
                        <a:rPr lang="en-US" dirty="0" smtClean="0"/>
                        <a:t>TOTAL</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18.8</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969649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cs typeface="Calibri"/>
                  </a:rPr>
                  <a:t>P</a:t>
                </a:r>
                <a:r>
                  <a:rPr lang="en-US" baseline="-25000" dirty="0">
                    <a:cs typeface="Calibri"/>
                  </a:rPr>
                  <a:t>3</a:t>
                </a:r>
                <a:r>
                  <a:rPr lang="en-US" baseline="-25000" dirty="0" smtClean="0">
                    <a:cs typeface="Calibri"/>
                  </a:rPr>
                  <a:t> </a:t>
                </a:r>
                <a:r>
                  <a:rPr lang="en-US" dirty="0" smtClean="0">
                    <a:cs typeface="Calibri"/>
                  </a:rPr>
                  <a:t> </a:t>
                </a:r>
                <a:r>
                  <a:rPr lang="en-US" dirty="0">
                    <a:cs typeface="Calibri"/>
                  </a:rPr>
                  <a:t>= </a:t>
                </a:r>
                <a:r>
                  <a:rPr lang="en-US" dirty="0" smtClean="0"/>
                  <a:t>D</a:t>
                </a:r>
                <a:r>
                  <a:rPr lang="en-US" baseline="-25000" dirty="0"/>
                  <a:t>4</a:t>
                </a:r>
                <a:r>
                  <a:rPr lang="en-US" dirty="0" smtClean="0"/>
                  <a:t> </a:t>
                </a:r>
                <a:r>
                  <a:rPr lang="en-US" dirty="0"/>
                  <a:t>/</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r>
                  <a:rPr lang="en-US" dirty="0" smtClean="0"/>
                  <a:t>); D 4 = D3 + .08(D3)= D3(1+.08)= D3(1.08) = 2.662(1.08) =2.87  </a:t>
                </a:r>
              </a:p>
              <a:p>
                <a:r>
                  <a:rPr lang="en-US" dirty="0">
                    <a:cs typeface="Calibri"/>
                  </a:rPr>
                  <a:t>P</a:t>
                </a:r>
                <a:r>
                  <a:rPr lang="en-US" baseline="-25000" dirty="0">
                    <a:cs typeface="Calibri"/>
                  </a:rPr>
                  <a:t>3 </a:t>
                </a:r>
                <a:r>
                  <a:rPr lang="en-US" dirty="0">
                    <a:cs typeface="Calibri"/>
                  </a:rPr>
                  <a:t> = </a:t>
                </a:r>
                <a:r>
                  <a:rPr lang="en-US" dirty="0" smtClean="0"/>
                  <a:t>2.87 </a:t>
                </a:r>
                <a:r>
                  <a:rPr lang="en-US" dirty="0"/>
                  <a:t>/</a:t>
                </a:r>
                <a:r>
                  <a:rPr lang="en-US" b="1" dirty="0">
                    <a:cs typeface="Calibri"/>
                  </a:rPr>
                  <a:t> </a:t>
                </a:r>
                <a:r>
                  <a:rPr lang="en-US" b="1" dirty="0" smtClean="0">
                    <a:cs typeface="Calibri"/>
                  </a:rPr>
                  <a:t>(.20</a:t>
                </a:r>
                <a:r>
                  <a:rPr lang="en-US" dirty="0" smtClean="0"/>
                  <a:t>- .08)</a:t>
                </a:r>
              </a:p>
              <a:p>
                <a:r>
                  <a:rPr lang="en-US" dirty="0">
                    <a:cs typeface="Calibri"/>
                  </a:rPr>
                  <a:t>P</a:t>
                </a:r>
                <a:r>
                  <a:rPr lang="en-US" baseline="-25000" dirty="0">
                    <a:cs typeface="Calibri"/>
                  </a:rPr>
                  <a:t>3 </a:t>
                </a:r>
                <a:r>
                  <a:rPr lang="en-US" dirty="0">
                    <a:cs typeface="Calibri"/>
                  </a:rPr>
                  <a:t> = </a:t>
                </a:r>
                <a:r>
                  <a:rPr lang="en-US" dirty="0" smtClean="0"/>
                  <a:t>23.91</a:t>
                </a:r>
                <a:endParaRPr lang="en-US" dirty="0"/>
              </a:p>
              <a:p>
                <a:r>
                  <a:rPr lang="en-US" dirty="0" smtClean="0"/>
                  <a:t> </a:t>
                </a:r>
                <a:endParaRPr lang="en-US" dirty="0"/>
              </a:p>
              <a:p>
                <a:endParaRPr lang="en-US" dirty="0"/>
              </a:p>
              <a:p>
                <a:r>
                  <a:rPr lang="en-US" dirty="0" smtClean="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5526"/>
                </a:stretch>
              </a:blipFill>
            </p:spPr>
            <p:txBody>
              <a:bodyPr/>
              <a:lstStyle/>
              <a:p>
                <a:r>
                  <a:rPr lang="en-US">
                    <a:noFill/>
                  </a:rPr>
                  <a:t> </a:t>
                </a:r>
              </a:p>
            </p:txBody>
          </p:sp>
        </mc:Fallback>
      </mc:AlternateContent>
    </p:spTree>
    <p:extLst>
      <p:ext uri="{BB962C8B-B14F-4D97-AF65-F5344CB8AC3E}">
        <p14:creationId xmlns:p14="http://schemas.microsoft.com/office/powerpoint/2010/main" val="2535571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questions</a:t>
            </a:r>
            <a:endParaRPr lang="en-US" dirty="0"/>
          </a:p>
        </p:txBody>
      </p:sp>
      <p:sp>
        <p:nvSpPr>
          <p:cNvPr id="3" name="Content Placeholder 2"/>
          <p:cNvSpPr>
            <a:spLocks noGrp="1"/>
          </p:cNvSpPr>
          <p:nvPr>
            <p:ph idx="1"/>
          </p:nvPr>
        </p:nvSpPr>
        <p:spPr/>
        <p:txBody>
          <a:bodyPr/>
          <a:lstStyle/>
          <a:p>
            <a:r>
              <a:rPr lang="en-US" dirty="0" err="1" smtClean="0"/>
              <a:t>Genset</a:t>
            </a:r>
            <a:r>
              <a:rPr lang="en-US" dirty="0" smtClean="0"/>
              <a:t> Ltd. is expected to declare dividend of 1.75 per share in the next year. The company is expected to grow at the rate of 8% per annum for ever. If the equity </a:t>
            </a:r>
            <a:r>
              <a:rPr lang="en-US" dirty="0" err="1" smtClean="0"/>
              <a:t>capitalisation</a:t>
            </a:r>
            <a:r>
              <a:rPr lang="en-US" dirty="0" smtClean="0"/>
              <a:t> rate is 18%, find the intrinsic value of the share. Assuming that the intrinsic value and the actual market price of the share are same, what would the price of the share at the end of next year, capital yield and dividend yield?</a:t>
            </a:r>
            <a:endParaRPr lang="en-US" dirty="0"/>
          </a:p>
        </p:txBody>
      </p:sp>
    </p:spTree>
    <p:extLst>
      <p:ext uri="{BB962C8B-B14F-4D97-AF65-F5344CB8AC3E}">
        <p14:creationId xmlns:p14="http://schemas.microsoft.com/office/powerpoint/2010/main" val="223567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Analysis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GDP: 2020-2021 =3.88% </a:t>
            </a:r>
          </a:p>
          <a:p>
            <a:r>
              <a:rPr lang="en-US" dirty="0" smtClean="0"/>
              <a:t>Inflation</a:t>
            </a:r>
            <a:r>
              <a:rPr lang="en-US" dirty="0"/>
              <a:t>:</a:t>
            </a:r>
            <a:r>
              <a:rPr lang="en-US" dirty="0" smtClean="0"/>
              <a:t> 4.9%</a:t>
            </a:r>
          </a:p>
          <a:p>
            <a:r>
              <a:rPr lang="en-US" dirty="0" smtClean="0"/>
              <a:t>Interest rates: 3% p.a.  </a:t>
            </a:r>
          </a:p>
          <a:p>
            <a:r>
              <a:rPr lang="en-US" dirty="0" smtClean="0"/>
              <a:t>FDI</a:t>
            </a:r>
          </a:p>
          <a:p>
            <a:r>
              <a:rPr lang="en-US" dirty="0" smtClean="0"/>
              <a:t>Budget Announcements:</a:t>
            </a:r>
          </a:p>
          <a:p>
            <a:r>
              <a:rPr lang="en-US" dirty="0" smtClean="0"/>
              <a:t>Balance of payment</a:t>
            </a:r>
          </a:p>
          <a:p>
            <a:r>
              <a:rPr lang="en-US" dirty="0" smtClean="0"/>
              <a:t>Monsoon and agriculture</a:t>
            </a:r>
          </a:p>
          <a:p>
            <a:r>
              <a:rPr lang="en-US" dirty="0" smtClean="0"/>
              <a:t>Infrastructure facility</a:t>
            </a:r>
          </a:p>
          <a:p>
            <a:endParaRPr lang="en-US" dirty="0"/>
          </a:p>
        </p:txBody>
      </p:sp>
    </p:spTree>
    <p:extLst>
      <p:ext uri="{BB962C8B-B14F-4D97-AF65-F5344CB8AC3E}">
        <p14:creationId xmlns:p14="http://schemas.microsoft.com/office/powerpoint/2010/main" val="873891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a:t>
                </a:r>
                <a:r>
                  <a:rPr lang="en-US" baseline="-25000" dirty="0"/>
                  <a:t>0 </a:t>
                </a:r>
                <a:r>
                  <a:rPr lang="en-US" dirty="0"/>
                  <a:t> = D</a:t>
                </a:r>
                <a:r>
                  <a:rPr lang="en-US" baseline="-25000" dirty="0"/>
                  <a:t>1</a:t>
                </a:r>
                <a:r>
                  <a:rPr lang="en-US" dirty="0"/>
                  <a:t> /</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p>
              <a:p>
                <a:r>
                  <a:rPr lang="en-US" dirty="0"/>
                  <a:t>P</a:t>
                </a:r>
                <a:r>
                  <a:rPr lang="en-US" baseline="-25000" dirty="0"/>
                  <a:t>0 </a:t>
                </a:r>
                <a:r>
                  <a:rPr lang="en-US" dirty="0"/>
                  <a:t> = </a:t>
                </a:r>
                <a:r>
                  <a:rPr lang="en-US" dirty="0" smtClean="0"/>
                  <a:t>1.75 </a:t>
                </a:r>
                <a:r>
                  <a:rPr lang="en-US" dirty="0"/>
                  <a:t>/</a:t>
                </a:r>
                <a:r>
                  <a:rPr lang="en-US" b="1" dirty="0">
                    <a:cs typeface="Calibri"/>
                  </a:rPr>
                  <a:t> </a:t>
                </a:r>
                <a:r>
                  <a:rPr lang="en-US" b="1" dirty="0" smtClean="0">
                    <a:cs typeface="Calibri"/>
                  </a:rPr>
                  <a:t>(.18</a:t>
                </a:r>
                <a:r>
                  <a:rPr lang="en-US" dirty="0" smtClean="0"/>
                  <a:t>-.08) = 17.5</a:t>
                </a:r>
              </a:p>
              <a:p>
                <a:r>
                  <a:rPr lang="en-US" dirty="0" smtClean="0"/>
                  <a:t>P</a:t>
                </a:r>
                <a:r>
                  <a:rPr lang="en-US" baseline="-25000" dirty="0" smtClean="0"/>
                  <a:t>1 </a:t>
                </a:r>
                <a:r>
                  <a:rPr lang="en-US" dirty="0" smtClean="0"/>
                  <a:t> </a:t>
                </a:r>
                <a:r>
                  <a:rPr lang="en-US" dirty="0"/>
                  <a:t>= </a:t>
                </a:r>
                <a:r>
                  <a:rPr lang="en-US" dirty="0" smtClean="0"/>
                  <a:t>D</a:t>
                </a:r>
                <a:r>
                  <a:rPr lang="en-US" baseline="-25000" dirty="0"/>
                  <a:t>2</a:t>
                </a:r>
                <a:r>
                  <a:rPr lang="en-US" dirty="0" smtClean="0"/>
                  <a:t> </a:t>
                </a:r>
                <a:r>
                  <a:rPr lang="en-US" dirty="0"/>
                  <a:t>/</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r>
                  <a:rPr lang="en-US" dirty="0" smtClean="0"/>
                  <a:t>)</a:t>
                </a:r>
              </a:p>
              <a:p>
                <a:r>
                  <a:rPr lang="en-US" dirty="0"/>
                  <a:t>P</a:t>
                </a:r>
                <a:r>
                  <a:rPr lang="en-US" baseline="-25000" dirty="0"/>
                  <a:t>1 </a:t>
                </a:r>
                <a:r>
                  <a:rPr lang="en-US" dirty="0"/>
                  <a:t> = </a:t>
                </a:r>
                <a:r>
                  <a:rPr lang="en-US" dirty="0" smtClean="0"/>
                  <a:t>1.75(1+ .08) </a:t>
                </a:r>
                <a:r>
                  <a:rPr lang="en-US" dirty="0"/>
                  <a:t>/</a:t>
                </a:r>
                <a:r>
                  <a:rPr lang="en-US" b="1" dirty="0">
                    <a:cs typeface="Calibri"/>
                  </a:rPr>
                  <a:t> </a:t>
                </a:r>
                <a:r>
                  <a:rPr lang="en-US" b="1" dirty="0" smtClean="0">
                    <a:cs typeface="Calibri"/>
                  </a:rPr>
                  <a:t>(.18</a:t>
                </a:r>
                <a:r>
                  <a:rPr lang="en-US" dirty="0" smtClean="0"/>
                  <a:t>-.08) = 18.9</a:t>
                </a:r>
              </a:p>
              <a:p>
                <a:r>
                  <a:rPr lang="en-US" dirty="0" smtClean="0"/>
                  <a:t>Capital yield = P1-P0/P0 = 18.9 -17.5/17.5</a:t>
                </a:r>
              </a:p>
              <a:p>
                <a:r>
                  <a:rPr lang="en-US" dirty="0" smtClean="0"/>
                  <a:t>=8%</a:t>
                </a:r>
              </a:p>
              <a:p>
                <a:r>
                  <a:rPr lang="en-US" dirty="0" smtClean="0"/>
                  <a:t>Dividend yield = D1/PO = 1.75/17.5 = 10%</a:t>
                </a:r>
                <a:endParaRPr lang="en-US" dirty="0"/>
              </a:p>
              <a:p>
                <a:endParaRPr lang="en-US" dirty="0" smtClean="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59434"/>
                </a:stretch>
              </a:blipFill>
            </p:spPr>
            <p:txBody>
              <a:bodyPr/>
              <a:lstStyle/>
              <a:p>
                <a:r>
                  <a:rPr lang="en-US">
                    <a:noFill/>
                  </a:rPr>
                  <a:t> </a:t>
                </a:r>
              </a:p>
            </p:txBody>
          </p:sp>
        </mc:Fallback>
      </mc:AlternateContent>
    </p:spTree>
    <p:extLst>
      <p:ext uri="{BB962C8B-B14F-4D97-AF65-F5344CB8AC3E}">
        <p14:creationId xmlns:p14="http://schemas.microsoft.com/office/powerpoint/2010/main" val="3234257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 approach</a:t>
            </a:r>
            <a:endParaRPr lang="en-US" dirty="0"/>
          </a:p>
        </p:txBody>
      </p:sp>
      <p:sp>
        <p:nvSpPr>
          <p:cNvPr id="3" name="Content Placeholder 2"/>
          <p:cNvSpPr>
            <a:spLocks noGrp="1"/>
          </p:cNvSpPr>
          <p:nvPr>
            <p:ph idx="1"/>
          </p:nvPr>
        </p:nvSpPr>
        <p:spPr/>
        <p:txBody>
          <a:bodyPr/>
          <a:lstStyle/>
          <a:p>
            <a:r>
              <a:rPr lang="en-US" dirty="0" smtClean="0"/>
              <a:t>The equity share of a company is currently trading at 80 per share. The company is expected to post earning per share (EPS) of Rs. 8 at the end of the year. If the company is expected to grow at 12% per annum perpetually and the investors’ required rate of return is 18%. Find the D/P ratio to be adopted by the company for justifying current market price of its </a:t>
            </a:r>
            <a:r>
              <a:rPr lang="en-US" smtClean="0"/>
              <a:t>equity shares.</a:t>
            </a:r>
            <a:endParaRPr lang="en-US"/>
          </a:p>
        </p:txBody>
      </p:sp>
    </p:spTree>
    <p:extLst>
      <p:ext uri="{BB962C8B-B14F-4D97-AF65-F5344CB8AC3E}">
        <p14:creationId xmlns:p14="http://schemas.microsoft.com/office/powerpoint/2010/main" val="2388716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a:t>
                </a:r>
                <a:r>
                  <a:rPr lang="en-US" baseline="-25000" dirty="0"/>
                  <a:t>0 </a:t>
                </a:r>
                <a:r>
                  <a:rPr lang="en-US" dirty="0"/>
                  <a:t> = D</a:t>
                </a:r>
                <a:r>
                  <a:rPr lang="en-US" baseline="-25000" dirty="0"/>
                  <a:t>1</a:t>
                </a:r>
                <a:r>
                  <a:rPr lang="en-US" dirty="0"/>
                  <a:t> /</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p>
              <a:p>
                <a:r>
                  <a:rPr lang="en-US" dirty="0" smtClean="0"/>
                  <a:t>80</a:t>
                </a:r>
                <a:r>
                  <a:rPr lang="en-US" baseline="-25000" dirty="0" smtClean="0"/>
                  <a:t> </a:t>
                </a:r>
                <a:r>
                  <a:rPr lang="en-US" dirty="0" smtClean="0"/>
                  <a:t> </a:t>
                </a:r>
                <a:r>
                  <a:rPr lang="en-US" dirty="0"/>
                  <a:t>= D</a:t>
                </a:r>
                <a:r>
                  <a:rPr lang="en-US" baseline="-25000" dirty="0"/>
                  <a:t>1</a:t>
                </a:r>
                <a:r>
                  <a:rPr lang="en-US" dirty="0"/>
                  <a:t> /</a:t>
                </a:r>
                <a:r>
                  <a:rPr lang="en-US" b="1" dirty="0">
                    <a:cs typeface="Calibri"/>
                  </a:rPr>
                  <a:t> </a:t>
                </a:r>
                <a:r>
                  <a:rPr lang="en-US" b="1" dirty="0" smtClean="0">
                    <a:cs typeface="Calibri"/>
                  </a:rPr>
                  <a:t>(.18</a:t>
                </a:r>
                <a:r>
                  <a:rPr lang="en-US" dirty="0" smtClean="0"/>
                  <a:t>-.12) = 4.8</a:t>
                </a:r>
              </a:p>
              <a:p>
                <a:r>
                  <a:rPr lang="en-US" dirty="0" smtClean="0"/>
                  <a:t>DPS = 4.8</a:t>
                </a:r>
              </a:p>
              <a:p>
                <a:r>
                  <a:rPr lang="en-US" dirty="0" smtClean="0"/>
                  <a:t>EPS = 8</a:t>
                </a:r>
              </a:p>
              <a:p>
                <a:r>
                  <a:rPr lang="en-US" dirty="0" smtClean="0"/>
                  <a:t>D/P Ratio = 4.8/8 = 60%</a:t>
                </a: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1537521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 Earning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6664324"/>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dirty="0" smtClean="0"/>
                        <a:t>Annual turnover</a:t>
                      </a:r>
                      <a:endParaRPr lang="en-US" dirty="0"/>
                    </a:p>
                  </a:txBody>
                  <a:tcPr/>
                </a:tc>
                <a:tc>
                  <a:txBody>
                    <a:bodyPr/>
                    <a:lstStyle/>
                    <a:p>
                      <a:r>
                        <a:rPr lang="en-US" dirty="0" smtClean="0"/>
                        <a:t>12,00,000</a:t>
                      </a:r>
                      <a:endParaRPr lang="en-US" dirty="0"/>
                    </a:p>
                  </a:txBody>
                  <a:tcPr/>
                </a:tc>
              </a:tr>
              <a:tr h="370840">
                <a:tc>
                  <a:txBody>
                    <a:bodyPr/>
                    <a:lstStyle/>
                    <a:p>
                      <a:r>
                        <a:rPr lang="en-US" dirty="0" smtClean="0"/>
                        <a:t>Operating profits</a:t>
                      </a:r>
                      <a:endParaRPr lang="en-US" dirty="0"/>
                    </a:p>
                  </a:txBody>
                  <a:tcPr/>
                </a:tc>
                <a:tc>
                  <a:txBody>
                    <a:bodyPr/>
                    <a:lstStyle/>
                    <a:p>
                      <a:r>
                        <a:rPr lang="en-US" dirty="0" smtClean="0"/>
                        <a:t>30%</a:t>
                      </a:r>
                      <a:endParaRPr lang="en-US" dirty="0"/>
                    </a:p>
                  </a:txBody>
                  <a:tcPr/>
                </a:tc>
              </a:tr>
              <a:tr h="370840">
                <a:tc>
                  <a:txBody>
                    <a:bodyPr/>
                    <a:lstStyle/>
                    <a:p>
                      <a:r>
                        <a:rPr lang="en-US" dirty="0" smtClean="0"/>
                        <a:t>Equity share capital(FV=10)</a:t>
                      </a:r>
                      <a:endParaRPr lang="en-US" dirty="0"/>
                    </a:p>
                  </a:txBody>
                  <a:tcPr/>
                </a:tc>
                <a:tc>
                  <a:txBody>
                    <a:bodyPr/>
                    <a:lstStyle/>
                    <a:p>
                      <a:r>
                        <a:rPr lang="en-US" dirty="0" smtClean="0"/>
                        <a:t>3,00,000</a:t>
                      </a:r>
                      <a:endParaRPr lang="en-US" dirty="0"/>
                    </a:p>
                  </a:txBody>
                  <a:tcPr/>
                </a:tc>
              </a:tr>
              <a:tr h="370840">
                <a:tc>
                  <a:txBody>
                    <a:bodyPr/>
                    <a:lstStyle/>
                    <a:p>
                      <a:r>
                        <a:rPr lang="en-US" dirty="0" smtClean="0"/>
                        <a:t>Capital reserve</a:t>
                      </a:r>
                      <a:endParaRPr lang="en-US" dirty="0"/>
                    </a:p>
                  </a:txBody>
                  <a:tcPr/>
                </a:tc>
                <a:tc>
                  <a:txBody>
                    <a:bodyPr/>
                    <a:lstStyle/>
                    <a:p>
                      <a:r>
                        <a:rPr lang="en-US" dirty="0" smtClean="0"/>
                        <a:t>60,000</a:t>
                      </a:r>
                      <a:endParaRPr lang="en-US" dirty="0"/>
                    </a:p>
                  </a:txBody>
                  <a:tcPr/>
                </a:tc>
              </a:tr>
              <a:tr h="370840">
                <a:tc>
                  <a:txBody>
                    <a:bodyPr/>
                    <a:lstStyle/>
                    <a:p>
                      <a:r>
                        <a:rPr lang="en-US" dirty="0" smtClean="0"/>
                        <a:t>Preference share capital(14%)</a:t>
                      </a:r>
                      <a:endParaRPr lang="en-US" dirty="0"/>
                    </a:p>
                  </a:txBody>
                  <a:tcPr/>
                </a:tc>
                <a:tc>
                  <a:txBody>
                    <a:bodyPr/>
                    <a:lstStyle/>
                    <a:p>
                      <a:r>
                        <a:rPr lang="en-US" dirty="0" smtClean="0"/>
                        <a:t>2,00,000</a:t>
                      </a:r>
                      <a:endParaRPr lang="en-US" dirty="0"/>
                    </a:p>
                  </a:txBody>
                  <a:tcPr/>
                </a:tc>
              </a:tr>
              <a:tr h="370840">
                <a:tc>
                  <a:txBody>
                    <a:bodyPr/>
                    <a:lstStyle/>
                    <a:p>
                      <a:r>
                        <a:rPr lang="en-US" dirty="0" smtClean="0"/>
                        <a:t>Long term loans(9%)</a:t>
                      </a:r>
                      <a:endParaRPr lang="en-US" dirty="0"/>
                    </a:p>
                  </a:txBody>
                  <a:tcPr/>
                </a:tc>
                <a:tc>
                  <a:txBody>
                    <a:bodyPr/>
                    <a:lstStyle/>
                    <a:p>
                      <a:r>
                        <a:rPr lang="en-US" dirty="0" smtClean="0"/>
                        <a:t>1,00,000</a:t>
                      </a:r>
                      <a:endParaRPr lang="en-US" dirty="0"/>
                    </a:p>
                  </a:txBody>
                  <a:tcPr/>
                </a:tc>
              </a:tr>
              <a:tr h="370840">
                <a:tc>
                  <a:txBody>
                    <a:bodyPr/>
                    <a:lstStyle/>
                    <a:p>
                      <a:r>
                        <a:rPr lang="en-US" dirty="0" smtClean="0"/>
                        <a:t>Debentures(12%)</a:t>
                      </a:r>
                      <a:endParaRPr lang="en-US" dirty="0"/>
                    </a:p>
                  </a:txBody>
                  <a:tcPr/>
                </a:tc>
                <a:tc>
                  <a:txBody>
                    <a:bodyPr/>
                    <a:lstStyle/>
                    <a:p>
                      <a:r>
                        <a:rPr lang="en-US" dirty="0" smtClean="0"/>
                        <a:t>1,50,000</a:t>
                      </a:r>
                      <a:endParaRPr lang="en-US" dirty="0"/>
                    </a:p>
                  </a:txBody>
                  <a:tcPr/>
                </a:tc>
              </a:tr>
              <a:tr h="370840">
                <a:tc>
                  <a:txBody>
                    <a:bodyPr/>
                    <a:lstStyle/>
                    <a:p>
                      <a:r>
                        <a:rPr lang="en-US" dirty="0" smtClean="0"/>
                        <a:t>Tax rate</a:t>
                      </a:r>
                      <a:endParaRPr lang="en-US" dirty="0"/>
                    </a:p>
                  </a:txBody>
                  <a:tcPr/>
                </a:tc>
                <a:tc>
                  <a:txBody>
                    <a:bodyPr/>
                    <a:lstStyle/>
                    <a:p>
                      <a:r>
                        <a:rPr lang="en-US" dirty="0" smtClean="0"/>
                        <a:t>50%</a:t>
                      </a:r>
                      <a:endParaRPr lang="en-US" dirty="0"/>
                    </a:p>
                  </a:txBody>
                  <a:tcPr/>
                </a:tc>
              </a:tr>
              <a:tr h="370840">
                <a:tc>
                  <a:txBody>
                    <a:bodyPr/>
                    <a:lstStyle/>
                    <a:p>
                      <a:r>
                        <a:rPr lang="en-US" dirty="0" smtClean="0"/>
                        <a:t>Dividend pay out ratio</a:t>
                      </a:r>
                      <a:endParaRPr lang="en-US" dirty="0"/>
                    </a:p>
                  </a:txBody>
                  <a:tcPr/>
                </a:tc>
                <a:tc>
                  <a:txBody>
                    <a:bodyPr/>
                    <a:lstStyle/>
                    <a:p>
                      <a:r>
                        <a:rPr lang="en-US" dirty="0" smtClean="0"/>
                        <a:t>30%</a:t>
                      </a:r>
                      <a:endParaRPr lang="en-US" dirty="0"/>
                    </a:p>
                  </a:txBody>
                  <a:tcPr/>
                </a:tc>
              </a:tr>
              <a:tr h="370840">
                <a:tc>
                  <a:txBody>
                    <a:bodyPr/>
                    <a:lstStyle/>
                    <a:p>
                      <a:r>
                        <a:rPr lang="en-US" dirty="0" smtClean="0"/>
                        <a:t>Price earning</a:t>
                      </a:r>
                      <a:r>
                        <a:rPr lang="en-US" baseline="0" dirty="0" smtClean="0"/>
                        <a:t> ratio</a:t>
                      </a:r>
                      <a:endParaRPr lang="en-US" dirty="0"/>
                    </a:p>
                  </a:txBody>
                  <a:tcPr/>
                </a:tc>
                <a:tc>
                  <a:txBody>
                    <a:bodyPr/>
                    <a:lstStyle/>
                    <a:p>
                      <a:r>
                        <a:rPr lang="en-US" dirty="0" smtClean="0"/>
                        <a:t>15</a:t>
                      </a:r>
                      <a:endParaRPr lang="en-US" dirty="0"/>
                    </a:p>
                  </a:txBody>
                  <a:tcPr/>
                </a:tc>
              </a:tr>
            </a:tbl>
          </a:graphicData>
        </a:graphic>
      </p:graphicFrame>
    </p:spTree>
    <p:extLst>
      <p:ext uri="{BB962C8B-B14F-4D97-AF65-F5344CB8AC3E}">
        <p14:creationId xmlns:p14="http://schemas.microsoft.com/office/powerpoint/2010/main" val="1877155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 = P/E ratio*EPS</a:t>
            </a:r>
            <a:endParaRPr lang="en-US" dirty="0"/>
          </a:p>
        </p:txBody>
      </p:sp>
      <p:sp>
        <p:nvSpPr>
          <p:cNvPr id="3" name="Content Placeholder 2"/>
          <p:cNvSpPr>
            <a:spLocks noGrp="1"/>
          </p:cNvSpPr>
          <p:nvPr>
            <p:ph idx="1"/>
          </p:nvPr>
        </p:nvSpPr>
        <p:spPr/>
        <p:txBody>
          <a:bodyPr/>
          <a:lstStyle/>
          <a:p>
            <a:r>
              <a:rPr lang="en-US" dirty="0" smtClean="0"/>
              <a:t>Using the above information, find</a:t>
            </a:r>
          </a:p>
          <a:p>
            <a:r>
              <a:rPr lang="en-US" dirty="0" smtClean="0"/>
              <a:t>(i) EPS</a:t>
            </a:r>
          </a:p>
          <a:p>
            <a:r>
              <a:rPr lang="en-US" dirty="0" smtClean="0"/>
              <a:t>(II) DPS</a:t>
            </a:r>
          </a:p>
          <a:p>
            <a:r>
              <a:rPr lang="en-US" dirty="0" smtClean="0"/>
              <a:t>(III)Expected Market price</a:t>
            </a:r>
          </a:p>
          <a:p>
            <a:r>
              <a:rPr lang="en-US" dirty="0" smtClean="0"/>
              <a:t>(iv) Earning  yield</a:t>
            </a:r>
          </a:p>
          <a:p>
            <a:r>
              <a:rPr lang="en-US" dirty="0" smtClean="0"/>
              <a:t>(v) Dividend yield</a:t>
            </a:r>
            <a:endParaRPr lang="en-US" dirty="0"/>
          </a:p>
        </p:txBody>
      </p:sp>
    </p:spTree>
    <p:extLst>
      <p:ext uri="{BB962C8B-B14F-4D97-AF65-F5344CB8AC3E}">
        <p14:creationId xmlns:p14="http://schemas.microsoft.com/office/powerpoint/2010/main" val="4202508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MP/EPS = 15; MP = 15*EPS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Operating profit        =         3,60,000</a:t>
            </a:r>
          </a:p>
          <a:p>
            <a:r>
              <a:rPr lang="en-US" dirty="0" smtClean="0"/>
              <a:t>Less: </a:t>
            </a:r>
            <a:r>
              <a:rPr lang="en-US" dirty="0" err="1" smtClean="0"/>
              <a:t>int</a:t>
            </a:r>
            <a:r>
              <a:rPr lang="en-US" dirty="0" smtClean="0"/>
              <a:t> on loans       =              9,000</a:t>
            </a:r>
          </a:p>
          <a:p>
            <a:r>
              <a:rPr lang="en-US" dirty="0" smtClean="0"/>
              <a:t>Less: </a:t>
            </a:r>
            <a:r>
              <a:rPr lang="en-US" dirty="0" err="1" smtClean="0"/>
              <a:t>int</a:t>
            </a:r>
            <a:r>
              <a:rPr lang="en-US" dirty="0" smtClean="0"/>
              <a:t> on deb          =            18,000</a:t>
            </a:r>
          </a:p>
          <a:p>
            <a:r>
              <a:rPr lang="en-US" dirty="0" smtClean="0"/>
              <a:t>PBT                               =         3,33,000  </a:t>
            </a:r>
          </a:p>
          <a:p>
            <a:r>
              <a:rPr lang="en-US" dirty="0" smtClean="0"/>
              <a:t>Less: taxes                   =         1,66,500</a:t>
            </a:r>
          </a:p>
          <a:p>
            <a:r>
              <a:rPr lang="en-US" dirty="0" smtClean="0"/>
              <a:t>PAT                                =         1,66,500</a:t>
            </a:r>
          </a:p>
          <a:p>
            <a:r>
              <a:rPr lang="en-US" dirty="0" smtClean="0"/>
              <a:t>Less: </a:t>
            </a:r>
            <a:r>
              <a:rPr lang="en-US" dirty="0" err="1" smtClean="0"/>
              <a:t>Pref</a:t>
            </a:r>
            <a:r>
              <a:rPr lang="en-US" dirty="0" smtClean="0"/>
              <a:t> </a:t>
            </a:r>
            <a:r>
              <a:rPr lang="en-US" dirty="0" err="1" smtClean="0"/>
              <a:t>divend</a:t>
            </a:r>
            <a:r>
              <a:rPr lang="en-US" dirty="0" smtClean="0"/>
              <a:t>         =            28,000</a:t>
            </a:r>
          </a:p>
          <a:p>
            <a:r>
              <a:rPr lang="en-US" dirty="0" smtClean="0"/>
              <a:t>Earnings for equity    =          1,38,500</a:t>
            </a:r>
          </a:p>
          <a:p>
            <a:r>
              <a:rPr lang="en-US" dirty="0" smtClean="0"/>
              <a:t>No. of Equity              =           30,000</a:t>
            </a:r>
          </a:p>
          <a:p>
            <a:r>
              <a:rPr lang="en-US" dirty="0" smtClean="0"/>
              <a:t>EPS                               =           4.61</a:t>
            </a:r>
          </a:p>
          <a:p>
            <a:r>
              <a:rPr lang="en-US" dirty="0" smtClean="0"/>
              <a:t>DPS   =.30 *4.61        =            1.383</a:t>
            </a:r>
          </a:p>
          <a:p>
            <a:r>
              <a:rPr lang="en-US" dirty="0"/>
              <a:t>MP = P/E </a:t>
            </a:r>
            <a:r>
              <a:rPr lang="en-US" dirty="0" smtClean="0"/>
              <a:t>ratio*EPS   =   15 * </a:t>
            </a:r>
            <a:r>
              <a:rPr lang="en-US" smtClean="0"/>
              <a:t>4.61 = 69.</a:t>
            </a:r>
            <a:endParaRPr lang="en-US" dirty="0"/>
          </a:p>
        </p:txBody>
      </p:sp>
    </p:spTree>
    <p:extLst>
      <p:ext uri="{BB962C8B-B14F-4D97-AF65-F5344CB8AC3E}">
        <p14:creationId xmlns:p14="http://schemas.microsoft.com/office/powerpoint/2010/main" val="973850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Walter’s Model</a:t>
            </a:r>
            <a:endParaRPr lang="en-US" dirty="0"/>
          </a:p>
        </p:txBody>
      </p:sp>
      <p:sp>
        <p:nvSpPr>
          <p:cNvPr id="3" name="Content Placeholder 2"/>
          <p:cNvSpPr>
            <a:spLocks noGrp="1"/>
          </p:cNvSpPr>
          <p:nvPr>
            <p:ph idx="1"/>
          </p:nvPr>
        </p:nvSpPr>
        <p:spPr/>
        <p:txBody>
          <a:bodyPr/>
          <a:lstStyle/>
          <a:p>
            <a:r>
              <a:rPr lang="en-US" dirty="0" smtClean="0"/>
              <a:t>Use Walter model to determine the value of firm in 3 cases:</a:t>
            </a:r>
          </a:p>
          <a:p>
            <a:r>
              <a:rPr lang="en-US" dirty="0" smtClean="0"/>
              <a:t>(i) 100% (ii) 50% retention (iii) no retention</a:t>
            </a:r>
          </a:p>
          <a:p>
            <a:r>
              <a:rPr lang="en-US" dirty="0" smtClean="0"/>
              <a:t>Cost of capital = 10%</a:t>
            </a:r>
          </a:p>
          <a:p>
            <a:r>
              <a:rPr lang="en-US" dirty="0" smtClean="0"/>
              <a:t>Rate of return on investment =15%</a:t>
            </a:r>
          </a:p>
          <a:p>
            <a:r>
              <a:rPr lang="en-US" dirty="0" smtClean="0"/>
              <a:t>Earning per share =5</a:t>
            </a:r>
          </a:p>
          <a:p>
            <a:r>
              <a:rPr lang="en-US" dirty="0" smtClean="0"/>
              <a:t>The firm has 10 lakh equity share of 10 each.</a:t>
            </a:r>
            <a:endParaRPr lang="en-US" dirty="0"/>
          </a:p>
        </p:txBody>
      </p:sp>
    </p:spTree>
    <p:extLst>
      <p:ext uri="{BB962C8B-B14F-4D97-AF65-F5344CB8AC3E}">
        <p14:creationId xmlns:p14="http://schemas.microsoft.com/office/powerpoint/2010/main" val="2977270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    =    </a:t>
                </a:r>
                <a14:m>
                  <m:oMath xmlns:m="http://schemas.openxmlformats.org/officeDocument/2006/math">
                    <m:f>
                      <m:fPr>
                        <m:ctrlPr>
                          <a:rPr lang="en-US" i="1">
                            <a:latin typeface="Cambria Math"/>
                          </a:rPr>
                        </m:ctrlPr>
                      </m:fPr>
                      <m:num>
                        <m:r>
                          <a:rPr lang="en-US" i="1">
                            <a:latin typeface="Cambria Math"/>
                          </a:rPr>
                          <m:t>𝐷</m:t>
                        </m:r>
                        <m:r>
                          <a:rPr lang="en-US" i="1">
                            <a:latin typeface="Cambria Math"/>
                          </a:rPr>
                          <m:t>+</m:t>
                        </m:r>
                        <m:f>
                          <m:fPr>
                            <m:ctrlPr>
                              <a:rPr lang="en-US" i="1">
                                <a:latin typeface="Cambria Math"/>
                              </a:rPr>
                            </m:ctrlPr>
                          </m:fPr>
                          <m:num>
                            <m:r>
                              <a:rPr lang="en-US" i="1">
                                <a:latin typeface="Cambria Math"/>
                              </a:rPr>
                              <m:t>𝑟</m:t>
                            </m:r>
                          </m:num>
                          <m:den>
                            <m:r>
                              <a:rPr lang="en-US" i="1">
                                <a:latin typeface="Cambria Math"/>
                              </a:rPr>
                              <m:t>𝐾𝑒</m:t>
                            </m:r>
                          </m:den>
                        </m:f>
                        <m:r>
                          <a:rPr lang="en-US" i="1">
                            <a:latin typeface="Cambria Math"/>
                          </a:rPr>
                          <m:t>(</m:t>
                        </m:r>
                        <m:r>
                          <a:rPr lang="en-US" i="1">
                            <a:latin typeface="Cambria Math"/>
                          </a:rPr>
                          <m:t>𝐸</m:t>
                        </m:r>
                        <m:r>
                          <a:rPr lang="en-US" i="1">
                            <a:latin typeface="Cambria Math"/>
                          </a:rPr>
                          <m:t>−</m:t>
                        </m:r>
                        <m:r>
                          <a:rPr lang="en-US" i="1">
                            <a:latin typeface="Cambria Math"/>
                          </a:rPr>
                          <m:t>𝐷</m:t>
                        </m:r>
                        <m:r>
                          <a:rPr lang="en-US" i="1">
                            <a:latin typeface="Cambria Math"/>
                          </a:rPr>
                          <m:t>)</m:t>
                        </m:r>
                      </m:num>
                      <m:den>
                        <m:r>
                          <a:rPr lang="en-US" i="1">
                            <a:latin typeface="Cambria Math"/>
                          </a:rPr>
                          <m:t>𝐾𝑒</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201637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Gordon model</a:t>
            </a:r>
            <a:endParaRPr lang="en-US" dirty="0"/>
          </a:p>
        </p:txBody>
      </p:sp>
      <p:sp>
        <p:nvSpPr>
          <p:cNvPr id="3" name="Content Placeholder 2"/>
          <p:cNvSpPr>
            <a:spLocks noGrp="1"/>
          </p:cNvSpPr>
          <p:nvPr>
            <p:ph idx="1"/>
          </p:nvPr>
        </p:nvSpPr>
        <p:spPr/>
        <p:txBody>
          <a:bodyPr/>
          <a:lstStyle/>
          <a:p>
            <a:r>
              <a:rPr lang="en-US" dirty="0" smtClean="0"/>
              <a:t>Using the following data:</a:t>
            </a:r>
          </a:p>
          <a:p>
            <a:r>
              <a:rPr lang="en-US" dirty="0" smtClean="0"/>
              <a:t>Earning per share(EPS) = 12</a:t>
            </a:r>
          </a:p>
          <a:p>
            <a:r>
              <a:rPr lang="en-US" dirty="0" smtClean="0"/>
              <a:t>Equity </a:t>
            </a:r>
            <a:r>
              <a:rPr lang="en-US" dirty="0" err="1" smtClean="0"/>
              <a:t>capitalisation</a:t>
            </a:r>
            <a:r>
              <a:rPr lang="en-US" dirty="0" smtClean="0"/>
              <a:t> rate =20%</a:t>
            </a:r>
          </a:p>
          <a:p>
            <a:r>
              <a:rPr lang="en-US" dirty="0" smtClean="0"/>
              <a:t>Internal rate of return = 16%</a:t>
            </a:r>
          </a:p>
          <a:p>
            <a:r>
              <a:rPr lang="en-US" dirty="0" smtClean="0"/>
              <a:t>Find the market price of a share using Gordon Model if retention ratio is (i) 75% (ii)25%</a:t>
            </a:r>
          </a:p>
          <a:p>
            <a:endParaRPr lang="en-US" dirty="0" smtClean="0"/>
          </a:p>
          <a:p>
            <a:endParaRPr lang="en-US" dirty="0" smtClean="0"/>
          </a:p>
          <a:p>
            <a:endParaRPr lang="en-US" dirty="0"/>
          </a:p>
        </p:txBody>
      </p:sp>
    </p:spTree>
    <p:extLst>
      <p:ext uri="{BB962C8B-B14F-4D97-AF65-F5344CB8AC3E}">
        <p14:creationId xmlns:p14="http://schemas.microsoft.com/office/powerpoint/2010/main" val="2958850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P    =    </a:t>
                </a:r>
                <a14:m>
                  <m:oMath xmlns:m="http://schemas.openxmlformats.org/officeDocument/2006/math">
                    <m:f>
                      <m:fPr>
                        <m:ctrlPr>
                          <a:rPr lang="en-US" b="1" i="1">
                            <a:latin typeface="Cambria Math"/>
                          </a:rPr>
                        </m:ctrlPr>
                      </m:fPr>
                      <m:num>
                        <m:r>
                          <a:rPr lang="en-US" b="1" i="1">
                            <a:latin typeface="Cambria Math"/>
                          </a:rPr>
                          <m:t>𝑬</m:t>
                        </m:r>
                        <m:r>
                          <a:rPr lang="en-US" b="1" i="1">
                            <a:latin typeface="Cambria Math"/>
                          </a:rPr>
                          <m:t> (</m:t>
                        </m:r>
                        <m:r>
                          <a:rPr lang="en-US" b="1" i="1">
                            <a:latin typeface="Cambria Math"/>
                          </a:rPr>
                          <m:t>𝟏</m:t>
                        </m:r>
                        <m:r>
                          <a:rPr lang="en-US" b="1" i="1">
                            <a:latin typeface="Cambria Math"/>
                          </a:rPr>
                          <m:t>−</m:t>
                        </m:r>
                        <m:r>
                          <a:rPr lang="en-US" b="1" i="1">
                            <a:latin typeface="Cambria Math"/>
                          </a:rPr>
                          <m:t>𝒃</m:t>
                        </m:r>
                        <m:r>
                          <a:rPr lang="en-US" b="1" i="1">
                            <a:latin typeface="Cambria Math"/>
                          </a:rPr>
                          <m:t>)</m:t>
                        </m:r>
                      </m:num>
                      <m:den>
                        <m:r>
                          <a:rPr lang="en-US" b="1" i="1">
                            <a:latin typeface="Cambria Math"/>
                          </a:rPr>
                          <m:t>𝑲𝒆</m:t>
                        </m:r>
                        <m:r>
                          <a:rPr lang="en-US" b="1" i="1">
                            <a:latin typeface="Cambria Math"/>
                          </a:rPr>
                          <m:t> −</m:t>
                        </m:r>
                        <m:r>
                          <a:rPr lang="en-US" b="1" i="1">
                            <a:latin typeface="Cambria Math"/>
                          </a:rPr>
                          <m:t>𝒃𝒓</m:t>
                        </m:r>
                      </m:den>
                    </m:f>
                  </m:oMath>
                </a14:m>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291026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Industry Analysis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CLASSIFICATION: </a:t>
            </a:r>
            <a:r>
              <a:rPr lang="en-US" b="1" dirty="0" smtClean="0"/>
              <a:t>Nature of growth</a:t>
            </a:r>
          </a:p>
          <a:p>
            <a:r>
              <a:rPr lang="en-US" b="1" dirty="0" smtClean="0"/>
              <a:t>Growth industry</a:t>
            </a:r>
            <a:r>
              <a:rPr lang="en-US" dirty="0" smtClean="0"/>
              <a:t>: independent of economic situation. e. g. Information Technology</a:t>
            </a:r>
          </a:p>
          <a:p>
            <a:r>
              <a:rPr lang="en-US" b="1" dirty="0" smtClean="0"/>
              <a:t>Cyclical industry</a:t>
            </a:r>
            <a:r>
              <a:rPr lang="en-US" dirty="0" smtClean="0"/>
              <a:t>: depends on business cycle. Luxury goods, automobiles, steal, infrastructure etc.</a:t>
            </a:r>
          </a:p>
          <a:p>
            <a:r>
              <a:rPr lang="en-US" b="1" dirty="0" smtClean="0"/>
              <a:t>Defensive industry</a:t>
            </a:r>
            <a:r>
              <a:rPr lang="en-US" dirty="0" smtClean="0"/>
              <a:t>: constant rate of growth. Food &amp; health</a:t>
            </a:r>
          </a:p>
          <a:p>
            <a:r>
              <a:rPr lang="en-US" b="1" dirty="0" smtClean="0"/>
              <a:t>Cyclical growth industry</a:t>
            </a:r>
            <a:r>
              <a:rPr lang="en-US" dirty="0" smtClean="0"/>
              <a:t>: technology based </a:t>
            </a:r>
          </a:p>
          <a:p>
            <a:endParaRPr lang="en-US" dirty="0" smtClean="0"/>
          </a:p>
          <a:p>
            <a:endParaRPr lang="en-US" dirty="0"/>
          </a:p>
        </p:txBody>
      </p:sp>
    </p:spTree>
    <p:extLst>
      <p:ext uri="{BB962C8B-B14F-4D97-AF65-F5344CB8AC3E}">
        <p14:creationId xmlns:p14="http://schemas.microsoft.com/office/powerpoint/2010/main" val="794182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company declared dividend of Rs 1.50 last year. The company is likely to have growth rate of 12% in the next two years, 10% in the third year and fourth year and thereafter the growth rate would stabilize at 8%. Find the price at which the share shall be purchased if shareholders’ expect return of 16%?</a:t>
            </a:r>
          </a:p>
        </p:txBody>
      </p:sp>
    </p:spTree>
    <p:extLst>
      <p:ext uri="{BB962C8B-B14F-4D97-AF65-F5344CB8AC3E}">
        <p14:creationId xmlns:p14="http://schemas.microsoft.com/office/powerpoint/2010/main" val="115756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5358992"/>
              </p:ext>
            </p:extLst>
          </p:nvPr>
        </p:nvGraphicFramePr>
        <p:xfrm>
          <a:off x="457200" y="1600200"/>
          <a:ext cx="8229600" cy="499491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619125">
                <a:tc>
                  <a:txBody>
                    <a:bodyPr/>
                    <a:lstStyle/>
                    <a:p>
                      <a:r>
                        <a:rPr lang="en-US" dirty="0" smtClean="0"/>
                        <a:t>Year</a:t>
                      </a:r>
                      <a:endParaRPr lang="en-US" dirty="0"/>
                    </a:p>
                  </a:txBody>
                  <a:tcPr/>
                </a:tc>
                <a:tc>
                  <a:txBody>
                    <a:bodyPr/>
                    <a:lstStyle/>
                    <a:p>
                      <a:r>
                        <a:rPr lang="en-US" dirty="0" smtClean="0"/>
                        <a:t>Dividend</a:t>
                      </a:r>
                      <a:endParaRPr lang="en-US" dirty="0"/>
                    </a:p>
                  </a:txBody>
                  <a:tcPr/>
                </a:tc>
                <a:tc>
                  <a:txBody>
                    <a:bodyPr/>
                    <a:lstStyle/>
                    <a:p>
                      <a:r>
                        <a:rPr lang="en-US" dirty="0" smtClean="0"/>
                        <a:t>PVF@16%</a:t>
                      </a:r>
                      <a:endParaRPr lang="en-US" dirty="0"/>
                    </a:p>
                  </a:txBody>
                  <a:tcPr/>
                </a:tc>
                <a:tc>
                  <a:txBody>
                    <a:bodyPr/>
                    <a:lstStyle/>
                    <a:p>
                      <a:r>
                        <a:rPr lang="en-US" dirty="0" smtClean="0"/>
                        <a:t>PV</a:t>
                      </a:r>
                      <a:endParaRPr lang="en-US" dirty="0"/>
                    </a:p>
                  </a:txBody>
                  <a:tcPr/>
                </a:tc>
                <a:tc>
                  <a:txBody>
                    <a:bodyPr/>
                    <a:lstStyle/>
                    <a:p>
                      <a:endParaRPr lang="en-US"/>
                    </a:p>
                  </a:txBody>
                  <a:tcPr/>
                </a:tc>
              </a:tr>
              <a:tr h="619125">
                <a:tc>
                  <a:txBody>
                    <a:bodyPr/>
                    <a:lstStyle/>
                    <a:p>
                      <a:r>
                        <a:rPr lang="en-US" dirty="0" smtClean="0"/>
                        <a:t>1(g1)</a:t>
                      </a:r>
                      <a:endParaRPr lang="en-US" dirty="0"/>
                    </a:p>
                  </a:txBody>
                  <a:tcPr/>
                </a:tc>
                <a:tc>
                  <a:txBody>
                    <a:bodyPr/>
                    <a:lstStyle/>
                    <a:p>
                      <a:r>
                        <a:rPr lang="en-US" dirty="0" smtClean="0"/>
                        <a:t>1.5(1.12)=1.68</a:t>
                      </a:r>
                      <a:endParaRPr lang="en-US" dirty="0"/>
                    </a:p>
                  </a:txBody>
                  <a:tcPr/>
                </a:tc>
                <a:tc>
                  <a:txBody>
                    <a:bodyPr/>
                    <a:lstStyle/>
                    <a:p>
                      <a:r>
                        <a:rPr lang="en-US" dirty="0" smtClean="0"/>
                        <a:t>.862</a:t>
                      </a:r>
                      <a:endParaRPr lang="en-US" dirty="0"/>
                    </a:p>
                  </a:txBody>
                  <a:tcPr/>
                </a:tc>
                <a:tc>
                  <a:txBody>
                    <a:bodyPr/>
                    <a:lstStyle/>
                    <a:p>
                      <a:r>
                        <a:rPr lang="en-US" dirty="0" smtClean="0"/>
                        <a:t>1.44</a:t>
                      </a:r>
                      <a:endParaRPr lang="en-US" dirty="0"/>
                    </a:p>
                  </a:txBody>
                  <a:tcPr/>
                </a:tc>
                <a:tc>
                  <a:txBody>
                    <a:bodyPr/>
                    <a:lstStyle/>
                    <a:p>
                      <a:endParaRPr lang="en-US"/>
                    </a:p>
                  </a:txBody>
                  <a:tcPr/>
                </a:tc>
              </a:tr>
              <a:tr h="619125">
                <a:tc>
                  <a:txBody>
                    <a:bodyPr/>
                    <a:lstStyle/>
                    <a:p>
                      <a:r>
                        <a:rPr lang="en-US" dirty="0" smtClean="0"/>
                        <a:t>2(g1)</a:t>
                      </a:r>
                      <a:endParaRPr lang="en-US" dirty="0"/>
                    </a:p>
                  </a:txBody>
                  <a:tcPr/>
                </a:tc>
                <a:tc>
                  <a:txBody>
                    <a:bodyPr/>
                    <a:lstStyle/>
                    <a:p>
                      <a:r>
                        <a:rPr lang="en-US" dirty="0" smtClean="0"/>
                        <a:t>1.68(1.12)= 1.88</a:t>
                      </a:r>
                      <a:endParaRPr lang="en-US" dirty="0"/>
                    </a:p>
                  </a:txBody>
                  <a:tcPr/>
                </a:tc>
                <a:tc>
                  <a:txBody>
                    <a:bodyPr/>
                    <a:lstStyle/>
                    <a:p>
                      <a:r>
                        <a:rPr lang="en-US" dirty="0" smtClean="0"/>
                        <a:t>.743</a:t>
                      </a:r>
                      <a:endParaRPr lang="en-US" dirty="0"/>
                    </a:p>
                  </a:txBody>
                  <a:tcPr/>
                </a:tc>
                <a:tc>
                  <a:txBody>
                    <a:bodyPr/>
                    <a:lstStyle/>
                    <a:p>
                      <a:r>
                        <a:rPr lang="en-US" dirty="0" smtClean="0"/>
                        <a:t>1.396</a:t>
                      </a:r>
                      <a:endParaRPr lang="en-US" dirty="0"/>
                    </a:p>
                  </a:txBody>
                  <a:tcPr/>
                </a:tc>
                <a:tc>
                  <a:txBody>
                    <a:bodyPr/>
                    <a:lstStyle/>
                    <a:p>
                      <a:endParaRPr lang="en-US"/>
                    </a:p>
                  </a:txBody>
                  <a:tcPr/>
                </a:tc>
              </a:tr>
              <a:tr h="619125">
                <a:tc>
                  <a:txBody>
                    <a:bodyPr/>
                    <a:lstStyle/>
                    <a:p>
                      <a:r>
                        <a:rPr lang="en-US" dirty="0" smtClean="0"/>
                        <a:t>3(g2)</a:t>
                      </a:r>
                      <a:endParaRPr lang="en-US" dirty="0"/>
                    </a:p>
                  </a:txBody>
                  <a:tcPr/>
                </a:tc>
                <a:tc>
                  <a:txBody>
                    <a:bodyPr/>
                    <a:lstStyle/>
                    <a:p>
                      <a:r>
                        <a:rPr lang="en-US" dirty="0" smtClean="0"/>
                        <a:t>1.88(1.1)=2.07</a:t>
                      </a:r>
                      <a:endParaRPr lang="en-US" dirty="0"/>
                    </a:p>
                  </a:txBody>
                  <a:tcPr/>
                </a:tc>
                <a:tc>
                  <a:txBody>
                    <a:bodyPr/>
                    <a:lstStyle/>
                    <a:p>
                      <a:r>
                        <a:rPr lang="en-US" dirty="0" smtClean="0"/>
                        <a:t>.641</a:t>
                      </a:r>
                      <a:endParaRPr lang="en-US" dirty="0"/>
                    </a:p>
                  </a:txBody>
                  <a:tcPr/>
                </a:tc>
                <a:tc>
                  <a:txBody>
                    <a:bodyPr/>
                    <a:lstStyle/>
                    <a:p>
                      <a:r>
                        <a:rPr lang="en-US" dirty="0" smtClean="0"/>
                        <a:t>1.325</a:t>
                      </a:r>
                      <a:endParaRPr lang="en-US" dirty="0"/>
                    </a:p>
                  </a:txBody>
                  <a:tcPr/>
                </a:tc>
                <a:tc>
                  <a:txBody>
                    <a:bodyPr/>
                    <a:lstStyle/>
                    <a:p>
                      <a:endParaRPr lang="en-US"/>
                    </a:p>
                  </a:txBody>
                  <a:tcPr/>
                </a:tc>
              </a:tr>
              <a:tr h="619125">
                <a:tc>
                  <a:txBody>
                    <a:bodyPr/>
                    <a:lstStyle/>
                    <a:p>
                      <a:r>
                        <a:rPr lang="en-US" dirty="0" smtClean="0"/>
                        <a:t>4(g2)</a:t>
                      </a:r>
                      <a:endParaRPr lang="en-US" dirty="0"/>
                    </a:p>
                  </a:txBody>
                  <a:tcPr/>
                </a:tc>
                <a:tc>
                  <a:txBody>
                    <a:bodyPr/>
                    <a:lstStyle/>
                    <a:p>
                      <a:r>
                        <a:rPr lang="en-US" dirty="0" smtClean="0"/>
                        <a:t>2.07(1.1) =2.27</a:t>
                      </a:r>
                      <a:endParaRPr lang="en-US" dirty="0"/>
                    </a:p>
                  </a:txBody>
                  <a:tcPr/>
                </a:tc>
                <a:tc>
                  <a:txBody>
                    <a:bodyPr/>
                    <a:lstStyle/>
                    <a:p>
                      <a:r>
                        <a:rPr lang="en-US" dirty="0" smtClean="0"/>
                        <a:t>.552</a:t>
                      </a:r>
                      <a:endParaRPr lang="en-US" dirty="0"/>
                    </a:p>
                  </a:txBody>
                  <a:tcPr/>
                </a:tc>
                <a:tc>
                  <a:txBody>
                    <a:bodyPr/>
                    <a:lstStyle/>
                    <a:p>
                      <a:r>
                        <a:rPr lang="en-US" dirty="0" smtClean="0"/>
                        <a:t>1.255</a:t>
                      </a:r>
                      <a:endParaRPr lang="en-US" dirty="0"/>
                    </a:p>
                  </a:txBody>
                  <a:tcPr/>
                </a:tc>
                <a:tc>
                  <a:txBody>
                    <a:bodyPr/>
                    <a:lstStyle/>
                    <a:p>
                      <a:endParaRPr lang="en-US"/>
                    </a:p>
                  </a:txBody>
                  <a:tcPr/>
                </a:tc>
              </a:tr>
              <a:tr h="619125">
                <a:tc>
                  <a:txBody>
                    <a:bodyPr/>
                    <a:lstStyle/>
                    <a:p>
                      <a:r>
                        <a:rPr lang="en-US" dirty="0" smtClean="0"/>
                        <a:t>5(g3)</a:t>
                      </a:r>
                      <a:endParaRPr lang="en-US" dirty="0"/>
                    </a:p>
                  </a:txBody>
                  <a:tcPr/>
                </a:tc>
                <a:tc>
                  <a:txBody>
                    <a:bodyPr/>
                    <a:lstStyle/>
                    <a:p>
                      <a:r>
                        <a:rPr lang="en-US" dirty="0" smtClean="0"/>
                        <a:t>2.27(1.08)=2.45</a:t>
                      </a:r>
                      <a:endParaRPr lang="en-US" dirty="0"/>
                    </a:p>
                  </a:txBody>
                  <a:tcPr/>
                </a:tc>
                <a:tc>
                  <a:txBody>
                    <a:bodyPr/>
                    <a:lstStyle/>
                    <a:p>
                      <a:endParaRPr lang="en-US" dirty="0"/>
                    </a:p>
                  </a:txBody>
                  <a:tcPr/>
                </a:tc>
                <a:tc>
                  <a:txBody>
                    <a:bodyPr/>
                    <a:lstStyle/>
                    <a:p>
                      <a:r>
                        <a:rPr lang="en-US" b="1" dirty="0" smtClean="0"/>
                        <a:t>5.41</a:t>
                      </a:r>
                      <a:endParaRPr lang="en-US" b="1" dirty="0"/>
                    </a:p>
                  </a:txBody>
                  <a:tcPr/>
                </a:tc>
                <a:tc>
                  <a:txBody>
                    <a:bodyPr/>
                    <a:lstStyle/>
                    <a:p>
                      <a:endParaRPr lang="en-US"/>
                    </a:p>
                  </a:txBody>
                  <a:tcPr/>
                </a:tc>
              </a:tr>
              <a:tr h="619125">
                <a:tc>
                  <a:txBody>
                    <a:bodyPr/>
                    <a:lstStyle/>
                    <a:p>
                      <a:r>
                        <a:rPr lang="en-US" dirty="0" smtClean="0"/>
                        <a:t>4</a:t>
                      </a:r>
                      <a:endParaRPr lang="en-US" dirty="0"/>
                    </a:p>
                  </a:txBody>
                  <a:tcPr/>
                </a:tc>
                <a:tc>
                  <a:txBody>
                    <a:bodyPr/>
                    <a:lstStyle/>
                    <a:p>
                      <a:r>
                        <a:rPr lang="en-US" dirty="0" smtClean="0"/>
                        <a:t>P4 = 30.62</a:t>
                      </a:r>
                      <a:endParaRPr lang="en-US" dirty="0"/>
                    </a:p>
                  </a:txBody>
                  <a:tcPr/>
                </a:tc>
                <a:tc>
                  <a:txBody>
                    <a:bodyPr/>
                    <a:lstStyle/>
                    <a:p>
                      <a:r>
                        <a:rPr lang="en-US" dirty="0" smtClean="0"/>
                        <a:t>.552</a:t>
                      </a:r>
                      <a:endParaRPr lang="en-US" dirty="0"/>
                    </a:p>
                  </a:txBody>
                  <a:tcPr/>
                </a:tc>
                <a:tc>
                  <a:txBody>
                    <a:bodyPr/>
                    <a:lstStyle/>
                    <a:p>
                      <a:r>
                        <a:rPr lang="en-US" dirty="0" smtClean="0"/>
                        <a:t>16.90</a:t>
                      </a:r>
                      <a:endParaRPr lang="en-US" dirty="0"/>
                    </a:p>
                  </a:txBody>
                  <a:tcPr/>
                </a:tc>
                <a:tc>
                  <a:txBody>
                    <a:bodyPr/>
                    <a:lstStyle/>
                    <a:p>
                      <a:endParaRPr lang="en-US"/>
                    </a:p>
                  </a:txBody>
                  <a:tcPr/>
                </a:tc>
              </a:tr>
              <a:tr h="619125">
                <a:tc>
                  <a:txBody>
                    <a:bodyPr/>
                    <a:lstStyle/>
                    <a:p>
                      <a:r>
                        <a:rPr lang="en-US" dirty="0" smtClean="0"/>
                        <a:t>PO</a:t>
                      </a:r>
                      <a:endParaRPr lang="en-US" dirty="0"/>
                    </a:p>
                  </a:txBody>
                  <a:tcPr/>
                </a:tc>
                <a:tc>
                  <a:txBody>
                    <a:bodyPr/>
                    <a:lstStyle/>
                    <a:p>
                      <a:endParaRPr lang="en-US"/>
                    </a:p>
                  </a:txBody>
                  <a:tcPr/>
                </a:tc>
                <a:tc>
                  <a:txBody>
                    <a:bodyPr/>
                    <a:lstStyle/>
                    <a:p>
                      <a:endParaRPr lang="en-US"/>
                    </a:p>
                  </a:txBody>
                  <a:tcPr/>
                </a:tc>
                <a:tc>
                  <a:txBody>
                    <a:bodyPr/>
                    <a:lstStyle/>
                    <a:p>
                      <a:r>
                        <a:rPr lang="en-US" dirty="0" smtClean="0"/>
                        <a:t>22.31</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49524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a:t>
                </a:r>
                <a:r>
                  <a:rPr lang="en-US" baseline="-25000" dirty="0"/>
                  <a:t>4</a:t>
                </a:r>
                <a:r>
                  <a:rPr lang="en-US" dirty="0" smtClean="0"/>
                  <a:t> </a:t>
                </a:r>
                <a:r>
                  <a:rPr lang="en-US" dirty="0"/>
                  <a:t>= </a:t>
                </a:r>
                <a:r>
                  <a:rPr lang="en-US" dirty="0" smtClean="0"/>
                  <a:t>D5/</a:t>
                </a:r>
                <a:r>
                  <a:rPr lang="en-US" b="1" dirty="0" smtClean="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r>
                  <a:rPr lang="en-US" dirty="0" smtClean="0"/>
                  <a:t>)</a:t>
                </a:r>
              </a:p>
              <a:p>
                <a:r>
                  <a:rPr lang="en-US" dirty="0" smtClean="0"/>
                  <a:t>P</a:t>
                </a:r>
                <a:r>
                  <a:rPr lang="en-US" baseline="-25000" dirty="0"/>
                  <a:t>4</a:t>
                </a:r>
                <a:r>
                  <a:rPr lang="en-US" baseline="-25000" dirty="0" smtClean="0"/>
                  <a:t> </a:t>
                </a:r>
                <a:r>
                  <a:rPr lang="en-US" dirty="0" smtClean="0"/>
                  <a:t> </a:t>
                </a:r>
                <a:r>
                  <a:rPr lang="en-US" dirty="0"/>
                  <a:t>= </a:t>
                </a:r>
                <a:r>
                  <a:rPr lang="en-US" dirty="0" smtClean="0"/>
                  <a:t>2.45 </a:t>
                </a:r>
                <a:r>
                  <a:rPr lang="en-US" dirty="0"/>
                  <a:t>/</a:t>
                </a:r>
                <a:r>
                  <a:rPr lang="en-US" b="1" dirty="0">
                    <a:cs typeface="Calibri"/>
                  </a:rPr>
                  <a:t> </a:t>
                </a:r>
                <a:r>
                  <a:rPr lang="en-US" b="1" dirty="0" smtClean="0">
                    <a:cs typeface="Calibri"/>
                  </a:rPr>
                  <a:t>(.16</a:t>
                </a:r>
                <a:r>
                  <a:rPr lang="en-US" dirty="0" smtClean="0"/>
                  <a:t>-.08)</a:t>
                </a:r>
              </a:p>
              <a:p>
                <a:r>
                  <a:rPr lang="en-US" dirty="0" smtClean="0"/>
                  <a:t>30.62</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3410842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management of a company has just distributed a dividend of Rs. 10 per share. The current growth rate of the company is 5%. Now the company wants to expand its operation overseas and decided not to pay any dividend for the next 4 years. After that the company expects to pay a dividend of Rs. 20 with a growth rate of 10%p.a. forever. If company does not expand its operation then it will continue its dividends and maintain its present growth rate of 5%. The firm’s cost of equity is 15% in both the situations. </a:t>
            </a:r>
            <a:r>
              <a:rPr lang="en-US"/>
              <a:t>Calculate the value of the company’s share if (i)company expands (ii) company does not expand. </a:t>
            </a:r>
          </a:p>
        </p:txBody>
      </p:sp>
    </p:spTree>
    <p:extLst>
      <p:ext uri="{BB962C8B-B14F-4D97-AF65-F5344CB8AC3E}">
        <p14:creationId xmlns:p14="http://schemas.microsoft.com/office/powerpoint/2010/main" val="145370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an industry</a:t>
            </a:r>
            <a:endParaRPr lang="en-US" dirty="0"/>
          </a:p>
        </p:txBody>
      </p:sp>
      <p:sp>
        <p:nvSpPr>
          <p:cNvPr id="3" name="Content Placeholder 2"/>
          <p:cNvSpPr>
            <a:spLocks noGrp="1"/>
          </p:cNvSpPr>
          <p:nvPr>
            <p:ph idx="1"/>
          </p:nvPr>
        </p:nvSpPr>
        <p:spPr/>
        <p:txBody>
          <a:bodyPr/>
          <a:lstStyle/>
          <a:p>
            <a:r>
              <a:rPr lang="en-US" b="1" dirty="0" smtClean="0"/>
              <a:t>Stages of growth</a:t>
            </a:r>
          </a:p>
          <a:p>
            <a:r>
              <a:rPr lang="en-US" dirty="0" smtClean="0"/>
              <a:t>Pioneer stage: online education, OTT</a:t>
            </a:r>
          </a:p>
          <a:p>
            <a:r>
              <a:rPr lang="en-US" dirty="0" smtClean="0"/>
              <a:t>Growth stage: online shopping platforms</a:t>
            </a:r>
          </a:p>
          <a:p>
            <a:r>
              <a:rPr lang="en-US" dirty="0" smtClean="0"/>
              <a:t>Maturity stage: computer hardware</a:t>
            </a:r>
          </a:p>
          <a:p>
            <a:r>
              <a:rPr lang="en-US" dirty="0" smtClean="0"/>
              <a:t>Declining stage: Cable industry  </a:t>
            </a:r>
          </a:p>
          <a:p>
            <a:pPr marL="0" indent="0">
              <a:buNone/>
            </a:pPr>
            <a:endParaRPr lang="en-US" dirty="0" smtClean="0"/>
          </a:p>
          <a:p>
            <a:endParaRPr lang="en-US" dirty="0"/>
          </a:p>
        </p:txBody>
      </p:sp>
    </p:spTree>
    <p:extLst>
      <p:ext uri="{BB962C8B-B14F-4D97-AF65-F5344CB8AC3E}">
        <p14:creationId xmlns:p14="http://schemas.microsoft.com/office/powerpoint/2010/main" val="131932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lstStyle/>
          <a:p>
            <a:r>
              <a:rPr lang="en-US" dirty="0" smtClean="0"/>
              <a:t>Product of the industry</a:t>
            </a:r>
          </a:p>
          <a:p>
            <a:r>
              <a:rPr lang="en-US" dirty="0" smtClean="0"/>
              <a:t>Nature of competition</a:t>
            </a:r>
          </a:p>
          <a:p>
            <a:r>
              <a:rPr lang="en-US" dirty="0" smtClean="0"/>
              <a:t>Government policy</a:t>
            </a:r>
          </a:p>
          <a:p>
            <a:r>
              <a:rPr lang="en-US" dirty="0" err="1" smtClean="0"/>
              <a:t>Labour</a:t>
            </a:r>
            <a:r>
              <a:rPr lang="en-US" dirty="0" smtClean="0"/>
              <a:t> policy</a:t>
            </a:r>
          </a:p>
          <a:p>
            <a:r>
              <a:rPr lang="en-US" dirty="0" smtClean="0"/>
              <a:t>R &amp;D</a:t>
            </a:r>
          </a:p>
          <a:p>
            <a:r>
              <a:rPr lang="en-US" dirty="0" smtClean="0"/>
              <a:t>The market share</a:t>
            </a:r>
            <a:endParaRPr lang="en-US" dirty="0"/>
          </a:p>
        </p:txBody>
      </p:sp>
    </p:spTree>
    <p:extLst>
      <p:ext uri="{BB962C8B-B14F-4D97-AF65-F5344CB8AC3E}">
        <p14:creationId xmlns:p14="http://schemas.microsoft.com/office/powerpoint/2010/main" val="3177797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Company Analysis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Qualitative factors</a:t>
            </a:r>
            <a:r>
              <a:rPr lang="en-US" dirty="0" smtClean="0"/>
              <a:t>;</a:t>
            </a:r>
          </a:p>
          <a:p>
            <a:r>
              <a:rPr lang="en-US" dirty="0" smtClean="0"/>
              <a:t>Management; product of the company; raw material</a:t>
            </a:r>
          </a:p>
          <a:p>
            <a:r>
              <a:rPr lang="en-US" b="1" dirty="0" smtClean="0"/>
              <a:t>Quantitative factors</a:t>
            </a:r>
            <a:r>
              <a:rPr lang="en-US" dirty="0" smtClean="0"/>
              <a:t>;</a:t>
            </a:r>
          </a:p>
          <a:p>
            <a:r>
              <a:rPr lang="en-US" dirty="0" smtClean="0"/>
              <a:t>Profitability ratios: ROI, g = </a:t>
            </a:r>
            <a:r>
              <a:rPr lang="en-US" dirty="0" err="1" smtClean="0"/>
              <a:t>br</a:t>
            </a:r>
            <a:r>
              <a:rPr lang="en-US" dirty="0" smtClean="0"/>
              <a:t> = retention ratio*ROI</a:t>
            </a:r>
          </a:p>
          <a:p>
            <a:r>
              <a:rPr lang="en-US" dirty="0" smtClean="0"/>
              <a:t>Stability of sales</a:t>
            </a:r>
          </a:p>
          <a:p>
            <a:r>
              <a:rPr lang="en-US" dirty="0" smtClean="0"/>
              <a:t>Operating Leverage &amp; Financial Leverage</a:t>
            </a:r>
          </a:p>
          <a:p>
            <a:r>
              <a:rPr lang="en-US" dirty="0" smtClean="0"/>
              <a:t>Liquidity ratio</a:t>
            </a:r>
          </a:p>
          <a:p>
            <a:r>
              <a:rPr lang="en-US" dirty="0" smtClean="0"/>
              <a:t>Solvency ratio</a:t>
            </a:r>
            <a:endParaRPr lang="en-US" dirty="0"/>
          </a:p>
        </p:txBody>
      </p:sp>
    </p:spTree>
    <p:extLst>
      <p:ext uri="{BB962C8B-B14F-4D97-AF65-F5344CB8AC3E}">
        <p14:creationId xmlns:p14="http://schemas.microsoft.com/office/powerpoint/2010/main" val="3102462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1984</Words>
  <Application>Microsoft Office PowerPoint</Application>
  <PresentationFormat>On-screen Show (4:3)</PresentationFormat>
  <Paragraphs>327</Paragraphs>
  <Slides>63</Slides>
  <Notes>18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UNIT -3</vt:lpstr>
      <vt:lpstr>UNIT -3</vt:lpstr>
      <vt:lpstr>EQUITY ANALYSIS</vt:lpstr>
      <vt:lpstr>Fundamental Analysis (E-I-C) </vt:lpstr>
      <vt:lpstr>Economic Analysis </vt:lpstr>
      <vt:lpstr>Industry Analysis </vt:lpstr>
      <vt:lpstr>Life cycle of an industry</vt:lpstr>
      <vt:lpstr>Other factors</vt:lpstr>
      <vt:lpstr>Company Analysis </vt:lpstr>
      <vt:lpstr>Technical analysis</vt:lpstr>
      <vt:lpstr>Charts (Trading cycles)  </vt:lpstr>
      <vt:lpstr>Bar Chart </vt:lpstr>
      <vt:lpstr>Bar chart</vt:lpstr>
      <vt:lpstr>Candlestick chart</vt:lpstr>
      <vt:lpstr>BSE(Candlestick chart)</vt:lpstr>
      <vt:lpstr>Point and Figure</vt:lpstr>
      <vt:lpstr>GME- 20,21,22,19,18, 19…</vt:lpstr>
      <vt:lpstr>Support &amp;Resistance level</vt:lpstr>
      <vt:lpstr>Support &amp;Resistance level</vt:lpstr>
      <vt:lpstr>Reversal Patterns </vt:lpstr>
      <vt:lpstr>Examples of common reversal patterns include: </vt:lpstr>
      <vt:lpstr>Double Tops : which often looks like the letter M,  resulting in a trend reversal.</vt:lpstr>
      <vt:lpstr>Double Bottoms: It looks like the letter W </vt:lpstr>
      <vt:lpstr>Head &amp; Shoulder</vt:lpstr>
      <vt:lpstr>Inverse Head &amp;Shoulder</vt:lpstr>
      <vt:lpstr>Triangles</vt:lpstr>
      <vt:lpstr>PowerPoint Presentation</vt:lpstr>
      <vt:lpstr>Symmetrical Triangle </vt:lpstr>
      <vt:lpstr>Ascending Triangle </vt:lpstr>
      <vt:lpstr>Descending Triangle </vt:lpstr>
      <vt:lpstr>Moving average</vt:lpstr>
      <vt:lpstr>PowerPoint Presentation</vt:lpstr>
      <vt:lpstr>Dow Theory</vt:lpstr>
      <vt:lpstr>PowerPoint Presentation</vt:lpstr>
      <vt:lpstr>Primary Trend</vt:lpstr>
      <vt:lpstr>PowerPoint Presentation</vt:lpstr>
      <vt:lpstr>PowerPoint Presentation</vt:lpstr>
      <vt:lpstr>Elliott Wave Theory(R. N. Elliot) </vt:lpstr>
      <vt:lpstr>E-I-C Vs Technical analysis</vt:lpstr>
      <vt:lpstr>Efficient Market Hypothesis(EMH)</vt:lpstr>
      <vt:lpstr>Efficient Market theory</vt:lpstr>
      <vt:lpstr>Weak form: Random walk hypothesis </vt:lpstr>
      <vt:lpstr>PowerPoint Presentation</vt:lpstr>
      <vt:lpstr>Equity valuation</vt:lpstr>
      <vt:lpstr>Dividend capitalization approach/model </vt:lpstr>
      <vt:lpstr>Recapitulate </vt:lpstr>
      <vt:lpstr>PowerPoint Presentation</vt:lpstr>
      <vt:lpstr>PowerPoint Presentation</vt:lpstr>
      <vt:lpstr>Practice questions</vt:lpstr>
      <vt:lpstr>PowerPoint Presentation</vt:lpstr>
      <vt:lpstr>Dividend approach</vt:lpstr>
      <vt:lpstr>PowerPoint Presentation</vt:lpstr>
      <vt:lpstr>Price – Earning Approach</vt:lpstr>
      <vt:lpstr>MP = P/E ratio*EPS</vt:lpstr>
      <vt:lpstr>MP/EPS = 15; MP = 15*EPS</vt:lpstr>
      <vt:lpstr>Walter’s Model</vt:lpstr>
      <vt:lpstr>PowerPoint Presentation</vt:lpstr>
      <vt:lpstr>Gordon model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RG</dc:creator>
  <cp:lastModifiedBy>BC</cp:lastModifiedBy>
  <cp:revision>111</cp:revision>
  <dcterms:created xsi:type="dcterms:W3CDTF">2006-08-16T00:00:00Z</dcterms:created>
  <dcterms:modified xsi:type="dcterms:W3CDTF">2021-05-03T06:35:52Z</dcterms:modified>
</cp:coreProperties>
</file>