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64" r:id="rId4"/>
    <p:sldId id="265" r:id="rId5"/>
    <p:sldId id="259" r:id="rId6"/>
    <p:sldId id="258" r:id="rId7"/>
    <p:sldId id="260" r:id="rId8"/>
    <p:sldId id="261" r:id="rId9"/>
    <p:sldId id="262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B3934-510E-4D08-9F20-A02A83D8EC05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27684-9094-4C61-AEE2-634D806E3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395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27684-9094-4C61-AEE2-634D806E331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86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27684-9094-4C61-AEE2-634D806E331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262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Working capital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Stock / Inventory Management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Cash Management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Receivable Management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Payable </a:t>
            </a:r>
            <a:r>
              <a:rPr lang="en-US" dirty="0">
                <a:solidFill>
                  <a:schemeClr val="tx1"/>
                </a:solidFill>
              </a:rPr>
              <a:t>Management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221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b="1" dirty="0" smtClean="0"/>
                  <a:t>Debtors collection period (D) =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/>
                          </a:rPr>
                          <m:t>𝑨𝒗𝒆𝒓𝒂𝒈𝒆</m:t>
                        </m:r>
                        <m:r>
                          <a:rPr lang="en-US" b="1" i="1" smtClean="0"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latin typeface="Cambria Math"/>
                          </a:rPr>
                          <m:t>𝒅𝒆𝒃𝒕𝒐𝒓𝒔</m:t>
                        </m:r>
                        <m:r>
                          <a:rPr lang="en-US" b="1" i="1">
                            <a:latin typeface="Cambria Math"/>
                          </a:rPr>
                          <m:t>  </m:t>
                        </m:r>
                        <m:r>
                          <a:rPr lang="en-US" b="1" i="1">
                            <a:latin typeface="Cambria Math"/>
                          </a:rPr>
                          <m:t>𝒉𝒆𝒍𝒅</m:t>
                        </m:r>
                      </m:num>
                      <m:den>
                        <m:r>
                          <a:rPr lang="en-US" b="1" i="1">
                            <a:latin typeface="Cambria Math"/>
                          </a:rPr>
                          <m:t>𝑨𝒏𝒏𝒖𝒂𝒍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latin typeface="Cambria Math"/>
                          </a:rPr>
                          <m:t>𝒄𝒓𝒆𝒅𝒊𝒕</m:t>
                        </m:r>
                        <m:r>
                          <a:rPr lang="en-US" b="1" i="1" smtClean="0"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latin typeface="Cambria Math"/>
                          </a:rPr>
                          <m:t>𝒔𝒂𝒍𝒆𝒔</m:t>
                        </m:r>
                      </m:den>
                    </m:f>
                  </m:oMath>
                </a14:m>
                <a:r>
                  <a:rPr lang="en-US" b="1" dirty="0"/>
                  <a:t> *365</a:t>
                </a:r>
              </a:p>
              <a:p>
                <a:pPr marL="0" indent="0">
                  <a:buNone/>
                </a:pPr>
                <a:endParaRPr lang="en-US" b="1" dirty="0"/>
              </a:p>
              <a:p>
                <a:pPr marL="0" indent="0">
                  <a:buNone/>
                </a:pPr>
                <a:r>
                  <a:rPr lang="en-US" b="1" dirty="0" smtClean="0"/>
                  <a:t>  Creditors payable period (C) =</a:t>
                </a:r>
              </a:p>
              <a:p>
                <a:pPr marL="0" indent="0">
                  <a:buNone/>
                </a:pPr>
                <a:r>
                  <a:rPr lang="en-US" b="1" dirty="0" smtClean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/>
                          </a:rPr>
                          <m:t>𝑨𝒗𝒆𝒓𝒂𝒈𝒆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latin typeface="Cambria Math"/>
                          </a:rPr>
                          <m:t>𝒄𝒓𝒆𝒅𝒊𝒕𝒐𝒓𝒔</m:t>
                        </m:r>
                      </m:num>
                      <m:den>
                        <m:r>
                          <a:rPr lang="en-US" b="1" i="1">
                            <a:latin typeface="Cambria Math"/>
                          </a:rPr>
                          <m:t>𝑨𝒏𝒏𝒖𝒂𝒍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latin typeface="Cambria Math"/>
                          </a:rPr>
                          <m:t>𝒕𝒓𝒂𝒅𝒆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latin typeface="Cambria Math"/>
                          </a:rPr>
                          <m:t>𝒑𝒖𝒓𝒄𝒉𝒂𝒔𝒆𝒔</m:t>
                        </m:r>
                      </m:den>
                    </m:f>
                  </m:oMath>
                </a14:m>
                <a:r>
                  <a:rPr lang="en-US" b="1" dirty="0"/>
                  <a:t> *</a:t>
                </a:r>
                <a:r>
                  <a:rPr lang="en-US" b="1" dirty="0" smtClean="0"/>
                  <a:t>365</a:t>
                </a:r>
              </a:p>
              <a:p>
                <a:pPr marL="0" indent="0">
                  <a:buNone/>
                </a:pPr>
                <a:r>
                  <a:rPr lang="en-US" b="1" dirty="0" smtClean="0"/>
                  <a:t>Net O.C = R + W +F +D –C </a:t>
                </a:r>
                <a:endParaRPr lang="en-US" b="1" dirty="0"/>
              </a:p>
              <a:p>
                <a:pPr marL="0" indent="0">
                  <a:buNone/>
                </a:pPr>
                <a:r>
                  <a:rPr lang="en-US" b="1" dirty="0" smtClean="0"/>
                  <a:t> </a:t>
                </a:r>
                <a:endParaRPr lang="en-US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2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901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Calculate the O.C. of a company which gives the following details relating to its operations:</a:t>
            </a:r>
          </a:p>
          <a:p>
            <a:r>
              <a:rPr lang="en-US" dirty="0" smtClean="0"/>
              <a:t>Annual raw material consumption    8,42,000</a:t>
            </a:r>
          </a:p>
          <a:p>
            <a:r>
              <a:rPr lang="en-US" dirty="0" smtClean="0"/>
              <a:t>Annual cost of production                14,25,000</a:t>
            </a:r>
          </a:p>
          <a:p>
            <a:r>
              <a:rPr lang="en-US" dirty="0" smtClean="0"/>
              <a:t>Annual cost of sales                           15,30,000</a:t>
            </a:r>
          </a:p>
          <a:p>
            <a:r>
              <a:rPr lang="en-US" dirty="0" smtClean="0"/>
              <a:t>Annual sales                                        19,50,000</a:t>
            </a:r>
          </a:p>
          <a:p>
            <a:r>
              <a:rPr lang="en-US" dirty="0" smtClean="0"/>
              <a:t>Average value of current assets held:</a:t>
            </a:r>
          </a:p>
          <a:p>
            <a:r>
              <a:rPr lang="en-US" dirty="0"/>
              <a:t> </a:t>
            </a:r>
            <a:r>
              <a:rPr lang="en-US" dirty="0" smtClean="0"/>
              <a:t>     Raw materials                                1,24,000</a:t>
            </a:r>
          </a:p>
          <a:p>
            <a:r>
              <a:rPr lang="en-US" dirty="0"/>
              <a:t> </a:t>
            </a:r>
            <a:r>
              <a:rPr lang="en-US" dirty="0" smtClean="0"/>
              <a:t>     W-I-P                                                    72,000</a:t>
            </a:r>
          </a:p>
          <a:p>
            <a:r>
              <a:rPr lang="en-US" dirty="0" smtClean="0"/>
              <a:t>      Finished goods                                1,22,000</a:t>
            </a:r>
          </a:p>
          <a:p>
            <a:r>
              <a:rPr lang="en-US" dirty="0"/>
              <a:t> </a:t>
            </a:r>
            <a:r>
              <a:rPr lang="en-US" dirty="0" smtClean="0"/>
              <a:t>     Debtors                                             2,60,000</a:t>
            </a:r>
          </a:p>
          <a:p>
            <a:r>
              <a:rPr lang="en-US" dirty="0" smtClean="0"/>
              <a:t>The company gets 30 days credit from its suppliers. All sales made by firm are on credit basis. You may take one year as equal to 365 days.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71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b="1" dirty="0"/>
                  <a:t>Raw material holding period (R) =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/>
                          </a:rPr>
                          <m:t>𝑨𝒗𝒆𝒓𝒂𝒈𝒆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latin typeface="Cambria Math"/>
                          </a:rPr>
                          <m:t>𝒓𝒂𝒘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latin typeface="Cambria Math"/>
                          </a:rPr>
                          <m:t>𝒎𝒂𝒕𝒆𝒓𝒊𝒂𝒍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latin typeface="Cambria Math"/>
                          </a:rPr>
                          <m:t>𝒔𝒕𝒐𝒄𝒌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latin typeface="Cambria Math"/>
                          </a:rPr>
                          <m:t>𝒉𝒆𝒍𝒅</m:t>
                        </m:r>
                      </m:num>
                      <m:den>
                        <m:r>
                          <a:rPr lang="en-US" b="1" i="1">
                            <a:latin typeface="Cambria Math"/>
                          </a:rPr>
                          <m:t>𝑨𝒏𝒏𝒖𝒂𝒍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latin typeface="Cambria Math"/>
                          </a:rPr>
                          <m:t>𝒓𝒂𝒘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latin typeface="Cambria Math"/>
                          </a:rPr>
                          <m:t>𝒎𝒂𝒕𝒆𝒓𝒊𝒂𝒍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latin typeface="Cambria Math"/>
                          </a:rPr>
                          <m:t>𝒄𝒐𝒏𝒔𝒖𝒎𝒑𝒕𝒊𝒐𝒏</m:t>
                        </m:r>
                      </m:den>
                    </m:f>
                  </m:oMath>
                </a14:m>
                <a:r>
                  <a:rPr lang="en-US" b="1" dirty="0"/>
                  <a:t> *</a:t>
                </a:r>
                <a:r>
                  <a:rPr lang="en-US" b="1" dirty="0" smtClean="0"/>
                  <a:t>365</a:t>
                </a:r>
              </a:p>
              <a:p>
                <a:r>
                  <a:rPr lang="en-US" b="1" dirty="0" smtClean="0"/>
                  <a:t>= 1,24,000/8,42,000*365 = 54 days</a:t>
                </a:r>
              </a:p>
              <a:p>
                <a:r>
                  <a:rPr lang="en-US" b="1" dirty="0"/>
                  <a:t>WIP holding period (W) =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/>
                          </a:rPr>
                          <m:t>𝑨𝒗𝒆𝒓𝒂𝒈𝒆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latin typeface="Cambria Math"/>
                          </a:rPr>
                          <m:t>𝒘𝒐𝒓𝒌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latin typeface="Cambria Math"/>
                          </a:rPr>
                          <m:t>𝒊𝒏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latin typeface="Cambria Math"/>
                          </a:rPr>
                          <m:t>𝒑𝒓𝒐𝒈𝒓𝒆𝒔𝒔</m:t>
                        </m:r>
                        <m:r>
                          <a:rPr lang="en-US" b="1" i="1">
                            <a:latin typeface="Cambria Math"/>
                          </a:rPr>
                          <m:t>  </m:t>
                        </m:r>
                        <m:r>
                          <a:rPr lang="en-US" b="1" i="1">
                            <a:latin typeface="Cambria Math"/>
                          </a:rPr>
                          <m:t>𝒉𝒆𝒍𝒅</m:t>
                        </m:r>
                      </m:num>
                      <m:den>
                        <m:r>
                          <a:rPr lang="en-US" b="1" i="1">
                            <a:latin typeface="Cambria Math"/>
                          </a:rPr>
                          <m:t>𝑨𝒏𝒏𝒖𝒂𝒍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latin typeface="Cambria Math"/>
                          </a:rPr>
                          <m:t>𝒄𝒐𝒔𝒕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latin typeface="Cambria Math"/>
                          </a:rPr>
                          <m:t>𝒐𝒇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latin typeface="Cambria Math"/>
                          </a:rPr>
                          <m:t>𝒑𝒓𝒐𝒅𝒖𝒄𝒕𝒊𝒐𝒏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latin typeface="Cambria Math"/>
                          </a:rPr>
                          <m:t>𝒐𝒇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latin typeface="Cambria Math"/>
                          </a:rPr>
                          <m:t>𝒈𝒐𝒐𝒅𝒔</m:t>
                        </m:r>
                      </m:den>
                    </m:f>
                  </m:oMath>
                </a14:m>
                <a:r>
                  <a:rPr lang="en-US" b="1" dirty="0"/>
                  <a:t> *</a:t>
                </a:r>
                <a:r>
                  <a:rPr lang="en-US" b="1" dirty="0" smtClean="0"/>
                  <a:t>365</a:t>
                </a:r>
              </a:p>
              <a:p>
                <a:pPr marL="0" indent="0">
                  <a:buNone/>
                </a:pPr>
                <a:r>
                  <a:rPr lang="en-US" b="1" dirty="0" smtClean="0"/>
                  <a:t>72,000/14,25,000*365 = 18 days</a:t>
                </a:r>
              </a:p>
              <a:p>
                <a:endParaRPr lang="en-US" b="1" dirty="0" smtClean="0"/>
              </a:p>
              <a:p>
                <a:endParaRPr lang="en-US" b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852" t="-1752" b="-358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7202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b="1" dirty="0"/>
                  <a:t> Finished goods holding period (F) =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/>
                          </a:rPr>
                          <m:t>𝑨𝒗𝒆𝒓𝒂𝒈𝒆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latin typeface="Cambria Math"/>
                          </a:rPr>
                          <m:t>𝒇𝒊𝒏𝒊𝒔𝒉𝒆𝒅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latin typeface="Cambria Math"/>
                          </a:rPr>
                          <m:t>𝒈𝒐𝒐𝒅𝒔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latin typeface="Cambria Math"/>
                          </a:rPr>
                          <m:t>𝒉𝒆𝒍𝒅</m:t>
                        </m:r>
                      </m:num>
                      <m:den>
                        <m:r>
                          <a:rPr lang="en-US" b="1" i="1">
                            <a:latin typeface="Cambria Math"/>
                          </a:rPr>
                          <m:t>𝑨𝒏𝒏𝒖𝒂𝒍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latin typeface="Cambria Math"/>
                          </a:rPr>
                          <m:t>𝒄𝒐𝒔𝒕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latin typeface="Cambria Math"/>
                          </a:rPr>
                          <m:t>𝒐𝒇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latin typeface="Cambria Math"/>
                          </a:rPr>
                          <m:t>𝒈𝒐𝒐𝒅𝒔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latin typeface="Cambria Math"/>
                          </a:rPr>
                          <m:t>𝒔𝒐𝒍𝒅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b="1" dirty="0"/>
                  <a:t> *</a:t>
                </a:r>
                <a:r>
                  <a:rPr lang="en-US" b="1" dirty="0" smtClean="0"/>
                  <a:t>365</a:t>
                </a:r>
              </a:p>
              <a:p>
                <a:r>
                  <a:rPr lang="en-US" b="1" dirty="0" smtClean="0"/>
                  <a:t>1,22,000/15,30,000 = 29 days</a:t>
                </a:r>
              </a:p>
              <a:p>
                <a:r>
                  <a:rPr lang="en-US" b="1" dirty="0"/>
                  <a:t>Debtors collection period (D) =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/>
                          </a:rPr>
                          <m:t>𝑨𝒗𝒆𝒓𝒂𝒈𝒆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latin typeface="Cambria Math"/>
                          </a:rPr>
                          <m:t>𝒅𝒆𝒃𝒕𝒐𝒓𝒔</m:t>
                        </m:r>
                        <m:r>
                          <a:rPr lang="en-US" b="1" i="1">
                            <a:latin typeface="Cambria Math"/>
                          </a:rPr>
                          <m:t>  </m:t>
                        </m:r>
                        <m:r>
                          <a:rPr lang="en-US" b="1" i="1">
                            <a:latin typeface="Cambria Math"/>
                          </a:rPr>
                          <m:t>𝒉𝒆𝒍𝒅</m:t>
                        </m:r>
                      </m:num>
                      <m:den>
                        <m:r>
                          <a:rPr lang="en-US" b="1" i="1">
                            <a:latin typeface="Cambria Math"/>
                          </a:rPr>
                          <m:t>𝑨𝒏𝒏𝒖𝒂𝒍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latin typeface="Cambria Math"/>
                          </a:rPr>
                          <m:t>𝒄𝒓𝒆𝒅𝒊𝒕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latin typeface="Cambria Math"/>
                          </a:rPr>
                          <m:t>𝒔𝒂𝒍𝒆𝒔</m:t>
                        </m:r>
                      </m:den>
                    </m:f>
                  </m:oMath>
                </a14:m>
                <a:r>
                  <a:rPr lang="en-US" b="1" dirty="0"/>
                  <a:t> *</a:t>
                </a:r>
                <a:r>
                  <a:rPr lang="en-US" b="1" dirty="0" smtClean="0"/>
                  <a:t>365</a:t>
                </a:r>
              </a:p>
              <a:p>
                <a:r>
                  <a:rPr lang="en-US" b="1" dirty="0" smtClean="0"/>
                  <a:t>2,60,000/19,50,000*365 = 49 days</a:t>
                </a:r>
              </a:p>
              <a:p>
                <a:r>
                  <a:rPr lang="en-US" b="1" dirty="0"/>
                  <a:t>O. C. = R + W + F + D – C = </a:t>
                </a:r>
                <a:r>
                  <a:rPr lang="en-US" b="1" dirty="0" smtClean="0"/>
                  <a:t>54 +18 +29 +49 – 30</a:t>
                </a:r>
              </a:p>
              <a:p>
                <a:r>
                  <a:rPr lang="en-US" b="1"/>
                  <a:t> </a:t>
                </a:r>
                <a:r>
                  <a:rPr lang="en-US" b="1" smtClean="0"/>
                  <a:t>= 120 days</a:t>
                </a:r>
                <a:endParaRPr lang="en-US" b="1"/>
              </a:p>
              <a:p>
                <a:endParaRPr lang="en-US" b="1" dirty="0" smtClean="0"/>
              </a:p>
              <a:p>
                <a:endParaRPr lang="en-US" b="1" dirty="0"/>
              </a:p>
              <a:p>
                <a:endParaRPr lang="en-US" b="1" dirty="0" smtClean="0"/>
              </a:p>
              <a:p>
                <a:endParaRPr lang="en-US" b="1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3504" b="-46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7358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Estimation of W.C.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Company provides you the following facts. Estimate the net working capital requirement for the project:</a:t>
            </a:r>
          </a:p>
          <a:p>
            <a:r>
              <a:rPr lang="en-US" dirty="0" smtClean="0"/>
              <a:t>Estimated cost per unit of production:</a:t>
            </a:r>
          </a:p>
          <a:p>
            <a:r>
              <a:rPr lang="en-US" dirty="0" smtClean="0"/>
              <a:t>Raw material                                           80</a:t>
            </a:r>
          </a:p>
          <a:p>
            <a:r>
              <a:rPr lang="en-US" dirty="0" smtClean="0"/>
              <a:t>Direct </a:t>
            </a:r>
            <a:r>
              <a:rPr lang="en-US" dirty="0" err="1" smtClean="0"/>
              <a:t>labour</a:t>
            </a:r>
            <a:r>
              <a:rPr lang="en-US" dirty="0" smtClean="0"/>
              <a:t>                                            30</a:t>
            </a:r>
          </a:p>
          <a:p>
            <a:r>
              <a:rPr lang="en-US" dirty="0" smtClean="0"/>
              <a:t>Overheads(including </a:t>
            </a:r>
            <a:r>
              <a:rPr lang="en-US" dirty="0" err="1" smtClean="0"/>
              <a:t>dep</a:t>
            </a:r>
            <a:r>
              <a:rPr lang="en-US" dirty="0" smtClean="0"/>
              <a:t> Rs 10 </a:t>
            </a:r>
            <a:r>
              <a:rPr lang="en-US" dirty="0" err="1" smtClean="0"/>
              <a:t>p.u</a:t>
            </a:r>
            <a:r>
              <a:rPr lang="en-US" smtClean="0"/>
              <a:t>.)   </a:t>
            </a:r>
            <a:r>
              <a:rPr lang="en-US" dirty="0" smtClean="0"/>
              <a:t>70                                              Total </a:t>
            </a:r>
            <a:r>
              <a:rPr lang="en-US" smtClean="0"/>
              <a:t>cost                                                 180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411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information: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(i) selling price: Rs 200 per unit</a:t>
            </a:r>
          </a:p>
          <a:p>
            <a:r>
              <a:rPr lang="en-US" dirty="0" smtClean="0"/>
              <a:t>(ii) </a:t>
            </a:r>
            <a:r>
              <a:rPr lang="en-US" b="1" dirty="0" smtClean="0"/>
              <a:t>Level of activity : 1,56,000 units of production per annum</a:t>
            </a:r>
            <a:r>
              <a:rPr lang="en-US" dirty="0" smtClean="0"/>
              <a:t>.</a:t>
            </a:r>
          </a:p>
          <a:p>
            <a:r>
              <a:rPr lang="en-US" dirty="0" smtClean="0"/>
              <a:t>(iii</a:t>
            </a:r>
            <a:r>
              <a:rPr lang="en-US" b="1" dirty="0" smtClean="0"/>
              <a:t>) Raw material in stock : 4 weeks</a:t>
            </a:r>
          </a:p>
          <a:p>
            <a:r>
              <a:rPr lang="en-US" dirty="0" smtClean="0"/>
              <a:t>(iv) </a:t>
            </a:r>
            <a:r>
              <a:rPr lang="en-US" b="1" dirty="0" smtClean="0"/>
              <a:t>W-I-P</a:t>
            </a:r>
            <a:r>
              <a:rPr lang="en-US" dirty="0" smtClean="0"/>
              <a:t> (assume 50% completion stage in respect of conversion costs and 100 completion in respect of material: </a:t>
            </a:r>
            <a:r>
              <a:rPr lang="en-US" b="1" dirty="0" smtClean="0"/>
              <a:t>2 weeks</a:t>
            </a:r>
          </a:p>
          <a:p>
            <a:r>
              <a:rPr lang="en-US" dirty="0" smtClean="0"/>
              <a:t>(v) Finished goods in stock : </a:t>
            </a:r>
            <a:r>
              <a:rPr lang="en-US" b="1" dirty="0" smtClean="0"/>
              <a:t>average 4 weeks</a:t>
            </a:r>
          </a:p>
          <a:p>
            <a:r>
              <a:rPr lang="en-US" dirty="0" smtClean="0"/>
              <a:t>(vi) Credit allowed by suppliers : </a:t>
            </a:r>
            <a:r>
              <a:rPr lang="en-US" b="1" dirty="0" smtClean="0"/>
              <a:t>average 4 weeks</a:t>
            </a:r>
          </a:p>
          <a:p>
            <a:r>
              <a:rPr lang="en-US" dirty="0" smtClean="0"/>
              <a:t>(vii) credit allowed to debtors : </a:t>
            </a:r>
            <a:r>
              <a:rPr lang="en-US" b="1" dirty="0" smtClean="0"/>
              <a:t>average 8 weeks</a:t>
            </a:r>
          </a:p>
          <a:p>
            <a:r>
              <a:rPr lang="en-US" dirty="0" smtClean="0"/>
              <a:t>(viii)Lag in payment of wages :  </a:t>
            </a:r>
            <a:r>
              <a:rPr lang="en-US" b="1" dirty="0" smtClean="0"/>
              <a:t>average 1.5 weeks</a:t>
            </a:r>
          </a:p>
          <a:p>
            <a:r>
              <a:rPr lang="en-US" dirty="0" smtClean="0"/>
              <a:t>(ix) Cash at bank is expected to be Rs 25,000.</a:t>
            </a:r>
          </a:p>
          <a:p>
            <a:r>
              <a:rPr lang="en-US" dirty="0" smtClean="0"/>
              <a:t>You may assume that production is carried on evenly during the year. All sales are on credit basis. Add 10% to your computed figure to allow for </a:t>
            </a:r>
            <a:r>
              <a:rPr lang="en-US" dirty="0" err="1" smtClean="0"/>
              <a:t>contigencies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431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Solution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CURRENT ASSETS:</a:t>
            </a:r>
          </a:p>
          <a:p>
            <a:r>
              <a:rPr lang="en-US" sz="2400" dirty="0" smtClean="0"/>
              <a:t>(i) Raw material : (1,56,000*80*4/52)              9,60,000</a:t>
            </a:r>
          </a:p>
          <a:p>
            <a:r>
              <a:rPr lang="en-US" sz="2400" dirty="0" smtClean="0"/>
              <a:t>(ii) W-I-P:RM (1,56,000*80*2/52)                      4,80,000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:Lab(1,56,000*30/2*2/52)                      90,000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: O.H(1,56,000*60/2*2/52)                  1,80,000</a:t>
            </a:r>
          </a:p>
          <a:p>
            <a:r>
              <a:rPr lang="en-US" sz="2400" dirty="0" smtClean="0"/>
              <a:t>(iii)Finished goods(1,56,000*170*4/52)          20,40,000</a:t>
            </a:r>
          </a:p>
          <a:p>
            <a:r>
              <a:rPr lang="en-US" sz="2400" dirty="0" smtClean="0"/>
              <a:t>(iv) Debtors: (1,56,000*170*8/52)                    40,80,000</a:t>
            </a:r>
          </a:p>
          <a:p>
            <a:r>
              <a:rPr lang="en-US" sz="2400" dirty="0" smtClean="0"/>
              <a:t>(v) Cash                                                                         25,000</a:t>
            </a:r>
          </a:p>
          <a:p>
            <a:r>
              <a:rPr lang="en-US" sz="2400" dirty="0" smtClean="0"/>
              <a:t>Gross working </a:t>
            </a:r>
            <a:r>
              <a:rPr lang="en-US" sz="2400" b="1" dirty="0" smtClean="0"/>
              <a:t>capital                                           8,55,7000</a:t>
            </a:r>
          </a:p>
          <a:p>
            <a:r>
              <a:rPr lang="en-US" sz="2400" dirty="0" smtClean="0"/>
              <a:t>CURRENT LIABILITIES:</a:t>
            </a:r>
          </a:p>
          <a:p>
            <a:r>
              <a:rPr lang="en-US" sz="2400" dirty="0" smtClean="0"/>
              <a:t>(i) Creditors: (1,56,000*80*4/52)                         9,60,000</a:t>
            </a:r>
          </a:p>
          <a:p>
            <a:r>
              <a:rPr lang="en-US" sz="2400" dirty="0" smtClean="0"/>
              <a:t>(ii) Wages: (1,56,000*30*1.5/52)                         1,35,000</a:t>
            </a:r>
          </a:p>
          <a:p>
            <a:r>
              <a:rPr lang="en-US" sz="2400" dirty="0" smtClean="0"/>
              <a:t>Total current </a:t>
            </a:r>
            <a:r>
              <a:rPr lang="en-US" sz="2400" dirty="0" err="1" smtClean="0"/>
              <a:t>liab</a:t>
            </a:r>
            <a:r>
              <a:rPr lang="en-US" sz="2400" dirty="0" smtClean="0"/>
              <a:t>                                                    </a:t>
            </a:r>
            <a:r>
              <a:rPr lang="en-US" sz="2400" b="1" dirty="0" smtClean="0"/>
              <a:t>10,95,000</a:t>
            </a:r>
          </a:p>
          <a:p>
            <a:r>
              <a:rPr lang="en-US" sz="2400" dirty="0" smtClean="0"/>
              <a:t>Net working capital                                                </a:t>
            </a:r>
            <a:r>
              <a:rPr lang="en-US" sz="2400" b="1" dirty="0" smtClean="0"/>
              <a:t>67,60,000</a:t>
            </a:r>
          </a:p>
          <a:p>
            <a:r>
              <a:rPr lang="en-US" sz="2400" dirty="0" smtClean="0"/>
              <a:t>Add :10% </a:t>
            </a:r>
            <a:r>
              <a:rPr lang="en-US" sz="2400" dirty="0" err="1" smtClean="0"/>
              <a:t>contigencies</a:t>
            </a:r>
            <a:r>
              <a:rPr lang="en-US" sz="2400" dirty="0" smtClean="0"/>
              <a:t>                                            6,76,000</a:t>
            </a:r>
          </a:p>
          <a:p>
            <a:r>
              <a:rPr lang="en-US" sz="2400" dirty="0" smtClean="0"/>
              <a:t>Net </a:t>
            </a:r>
            <a:r>
              <a:rPr lang="en-US" sz="2400" dirty="0" err="1" smtClean="0"/>
              <a:t>w.c.</a:t>
            </a:r>
            <a:r>
              <a:rPr lang="en-US" sz="2400" dirty="0" smtClean="0"/>
              <a:t> requirement                                             74,36,000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875084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data for ABC Ltd is as under:</a:t>
            </a:r>
          </a:p>
          <a:p>
            <a:r>
              <a:rPr lang="en-US" dirty="0" smtClean="0"/>
              <a:t>Production for the year:             69,000units</a:t>
            </a:r>
          </a:p>
          <a:p>
            <a:r>
              <a:rPr lang="en-US" dirty="0" smtClean="0"/>
              <a:t>Finished goods inventory:              3 months</a:t>
            </a:r>
          </a:p>
          <a:p>
            <a:r>
              <a:rPr lang="en-US" dirty="0" smtClean="0"/>
              <a:t>Raw material inventory:                  2 months</a:t>
            </a:r>
          </a:p>
          <a:p>
            <a:r>
              <a:rPr lang="en-US" dirty="0" smtClean="0"/>
              <a:t>Production process:                         1 month</a:t>
            </a:r>
          </a:p>
          <a:p>
            <a:r>
              <a:rPr lang="en-US" dirty="0" smtClean="0"/>
              <a:t>Credit allowed by creditors:            2 months</a:t>
            </a:r>
          </a:p>
          <a:p>
            <a:r>
              <a:rPr lang="en-US" dirty="0" smtClean="0"/>
              <a:t>Credit given to debtors:                   3 months</a:t>
            </a:r>
          </a:p>
          <a:p>
            <a:r>
              <a:rPr lang="en-US" dirty="0" smtClean="0"/>
              <a:t>Selling price per unit:                       Rs. 50 each</a:t>
            </a:r>
          </a:p>
          <a:p>
            <a:r>
              <a:rPr lang="en-US" dirty="0" smtClean="0"/>
              <a:t>Raw material:                           50% of selling price</a:t>
            </a:r>
          </a:p>
          <a:p>
            <a:r>
              <a:rPr lang="en-US" dirty="0" smtClean="0"/>
              <a:t>Direct wages:                            10% of selling price</a:t>
            </a:r>
          </a:p>
          <a:p>
            <a:r>
              <a:rPr lang="en-US" dirty="0" smtClean="0"/>
              <a:t>Overheads:                                20% of selling price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796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information: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There is a regular production and sales cycle, and wages and overheads accrue evenly. Wages are paid in the next month of accrual. Material is introduced in the beginning of production cycle. W-I-P involves use of full unit of raw materials in the beginning of manufacturing process and other conversion costs equivalent to 50%.</a:t>
            </a:r>
          </a:p>
          <a:p>
            <a:r>
              <a:rPr lang="en-US" dirty="0" smtClean="0"/>
              <a:t>You are required to find out working capital requirement of ABC Ltd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6842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Solution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CURRENT ASSETS:</a:t>
            </a:r>
          </a:p>
          <a:p>
            <a:r>
              <a:rPr lang="en-US" dirty="0"/>
              <a:t>(i) Raw material : </a:t>
            </a:r>
            <a:r>
              <a:rPr lang="en-US" dirty="0" smtClean="0"/>
              <a:t>(69,000*25*2/12)                  2,87,500</a:t>
            </a:r>
            <a:endParaRPr lang="en-US" dirty="0"/>
          </a:p>
          <a:p>
            <a:r>
              <a:rPr lang="en-US" dirty="0"/>
              <a:t>(ii) W-I-P:RM </a:t>
            </a:r>
            <a:r>
              <a:rPr lang="en-US" dirty="0" smtClean="0"/>
              <a:t>(69,000*25*1/12)                          1,43,750</a:t>
            </a:r>
            <a:endParaRPr lang="en-US" dirty="0"/>
          </a:p>
          <a:p>
            <a:r>
              <a:rPr lang="en-US" dirty="0"/>
              <a:t>                :</a:t>
            </a:r>
            <a:r>
              <a:rPr lang="en-US" dirty="0" smtClean="0"/>
              <a:t>Lab(69,000*5/2*1/12</a:t>
            </a:r>
            <a:r>
              <a:rPr lang="en-US" dirty="0" smtClean="0"/>
              <a:t>)                            14,375               </a:t>
            </a:r>
            <a:endParaRPr lang="en-US" dirty="0"/>
          </a:p>
          <a:p>
            <a:r>
              <a:rPr lang="en-US" dirty="0"/>
              <a:t>                : </a:t>
            </a:r>
            <a:r>
              <a:rPr lang="en-US" dirty="0" smtClean="0"/>
              <a:t>O.H(69,000*10/2*1/12)                         28,750</a:t>
            </a:r>
            <a:endParaRPr lang="en-US" dirty="0"/>
          </a:p>
          <a:p>
            <a:r>
              <a:rPr lang="en-US" dirty="0"/>
              <a:t>(iii)Finished </a:t>
            </a:r>
            <a:r>
              <a:rPr lang="en-US" dirty="0" smtClean="0"/>
              <a:t>goods(69,000*40*3/12</a:t>
            </a:r>
            <a:r>
              <a:rPr lang="en-US" dirty="0"/>
              <a:t>)          </a:t>
            </a:r>
            <a:r>
              <a:rPr lang="en-US" dirty="0" smtClean="0"/>
              <a:t>        6,90,000</a:t>
            </a:r>
            <a:endParaRPr lang="en-US" dirty="0"/>
          </a:p>
          <a:p>
            <a:r>
              <a:rPr lang="en-US" dirty="0"/>
              <a:t>(iv) Debtors: </a:t>
            </a:r>
            <a:r>
              <a:rPr lang="en-US" dirty="0" smtClean="0"/>
              <a:t>(69,000*40*3/12)                           6,90,000</a:t>
            </a:r>
            <a:endParaRPr lang="en-US" dirty="0"/>
          </a:p>
          <a:p>
            <a:r>
              <a:rPr lang="en-US" dirty="0" smtClean="0"/>
              <a:t>Gross </a:t>
            </a:r>
            <a:r>
              <a:rPr lang="en-US" dirty="0"/>
              <a:t>working </a:t>
            </a:r>
            <a:r>
              <a:rPr lang="en-US" dirty="0" smtClean="0"/>
              <a:t>capital                                          </a:t>
            </a:r>
            <a:r>
              <a:rPr lang="en-US" b="1" dirty="0" smtClean="0"/>
              <a:t>18,54,375</a:t>
            </a:r>
          </a:p>
          <a:p>
            <a:r>
              <a:rPr lang="en-US" dirty="0" smtClean="0"/>
              <a:t>CURRENT LIABILITIES:</a:t>
            </a:r>
          </a:p>
          <a:p>
            <a:r>
              <a:rPr lang="en-US" dirty="0" smtClean="0"/>
              <a:t>(</a:t>
            </a:r>
            <a:r>
              <a:rPr lang="en-US" dirty="0"/>
              <a:t>i) Creditors: </a:t>
            </a:r>
            <a:r>
              <a:rPr lang="en-US" dirty="0" smtClean="0"/>
              <a:t>(69,000*25*2/12</a:t>
            </a:r>
            <a:r>
              <a:rPr lang="en-US" dirty="0"/>
              <a:t>)              </a:t>
            </a:r>
            <a:r>
              <a:rPr lang="en-US" dirty="0" smtClean="0"/>
              <a:t>             2,87,500</a:t>
            </a:r>
            <a:endParaRPr lang="en-US" dirty="0"/>
          </a:p>
          <a:p>
            <a:r>
              <a:rPr lang="en-US" dirty="0"/>
              <a:t>(ii) Wages: </a:t>
            </a:r>
            <a:r>
              <a:rPr lang="en-US" dirty="0" smtClean="0"/>
              <a:t>(69,000*5*1/12</a:t>
            </a:r>
            <a:r>
              <a:rPr lang="en-US" dirty="0"/>
              <a:t>)             </a:t>
            </a:r>
            <a:r>
              <a:rPr lang="en-US" dirty="0" smtClean="0"/>
              <a:t>                       28,750           </a:t>
            </a:r>
            <a:endParaRPr lang="en-US" dirty="0"/>
          </a:p>
          <a:p>
            <a:r>
              <a:rPr lang="en-US" dirty="0"/>
              <a:t>Total current </a:t>
            </a:r>
            <a:r>
              <a:rPr lang="en-US" dirty="0" err="1"/>
              <a:t>liab</a:t>
            </a:r>
            <a:r>
              <a:rPr lang="en-US" dirty="0"/>
              <a:t>                                                    </a:t>
            </a:r>
            <a:r>
              <a:rPr lang="en-US" dirty="0" smtClean="0"/>
              <a:t> </a:t>
            </a:r>
            <a:r>
              <a:rPr lang="en-US" b="1" dirty="0" smtClean="0"/>
              <a:t>3,16,250</a:t>
            </a:r>
            <a:endParaRPr lang="en-US" b="1" dirty="0"/>
          </a:p>
          <a:p>
            <a:r>
              <a:rPr lang="en-US" dirty="0"/>
              <a:t>Net working </a:t>
            </a:r>
            <a:r>
              <a:rPr lang="en-US" dirty="0" smtClean="0"/>
              <a:t>capital (CA-CL)                                 15,38,125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418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capital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Meaning of W.C: (a) Gross </a:t>
            </a:r>
            <a:r>
              <a:rPr lang="en-US" dirty="0" err="1" smtClean="0"/>
              <a:t>w.c.</a:t>
            </a:r>
            <a:r>
              <a:rPr lang="en-US" dirty="0" smtClean="0"/>
              <a:t> (b) Net </a:t>
            </a:r>
            <a:r>
              <a:rPr lang="en-US" dirty="0" err="1" smtClean="0"/>
              <a:t>w.c.</a:t>
            </a:r>
            <a:endParaRPr lang="en-US" dirty="0" smtClean="0"/>
          </a:p>
          <a:p>
            <a:r>
              <a:rPr lang="en-US" dirty="0" smtClean="0"/>
              <a:t>Part of CA which are financed through LTL is your W.C.</a:t>
            </a:r>
          </a:p>
          <a:p>
            <a:r>
              <a:rPr lang="en-US" dirty="0" smtClean="0"/>
              <a:t>Management of W.C : (a) </a:t>
            </a:r>
            <a:r>
              <a:rPr lang="en-US" b="1" dirty="0" smtClean="0"/>
              <a:t>amount of current assets </a:t>
            </a:r>
            <a:r>
              <a:rPr lang="en-US" dirty="0" smtClean="0"/>
              <a:t>(b) </a:t>
            </a:r>
            <a:r>
              <a:rPr lang="en-US" b="1" dirty="0" err="1" smtClean="0"/>
              <a:t>fianancing</a:t>
            </a:r>
            <a:r>
              <a:rPr lang="en-US" b="1" dirty="0" smtClean="0"/>
              <a:t> of C.A </a:t>
            </a:r>
          </a:p>
          <a:p>
            <a:r>
              <a:rPr lang="en-US" dirty="0" smtClean="0"/>
              <a:t>Risk-return trade-off : </a:t>
            </a:r>
          </a:p>
          <a:p>
            <a:r>
              <a:rPr lang="en-US" dirty="0"/>
              <a:t>(a) amount of current </a:t>
            </a:r>
            <a:r>
              <a:rPr lang="en-US" dirty="0" smtClean="0"/>
              <a:t>assets</a:t>
            </a:r>
          </a:p>
          <a:p>
            <a:r>
              <a:rPr lang="en-US" dirty="0"/>
              <a:t>(b) </a:t>
            </a:r>
            <a:r>
              <a:rPr lang="en-US" dirty="0" err="1"/>
              <a:t>fianancing</a:t>
            </a:r>
            <a:r>
              <a:rPr lang="en-US" dirty="0"/>
              <a:t> of </a:t>
            </a:r>
            <a:r>
              <a:rPr lang="en-US" dirty="0" smtClean="0"/>
              <a:t>C.A ……LTL …… COST will be high/return will be low…….low risk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………..STL ……..COST will be low/ return will be high ……risk is also high(insolvency) </a:t>
            </a:r>
          </a:p>
        </p:txBody>
      </p:sp>
    </p:spTree>
    <p:extLst>
      <p:ext uri="{BB962C8B-B14F-4D97-AF65-F5344CB8AC3E}">
        <p14:creationId xmlns:p14="http://schemas.microsoft.com/office/powerpoint/2010/main" val="2146780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 -sheet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LTL                  55 L              LTA                    50 L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STL                  10 L          STA                        </a:t>
            </a:r>
            <a:r>
              <a:rPr lang="en-US" b="1" dirty="0" smtClean="0"/>
              <a:t>1 5 L</a:t>
            </a:r>
            <a:endParaRPr lang="en-US" b="1" dirty="0"/>
          </a:p>
        </p:txBody>
      </p:sp>
      <p:cxnSp>
        <p:nvCxnSpPr>
          <p:cNvPr id="5" name="Straight Connector 4"/>
          <p:cNvCxnSpPr>
            <a:stCxn id="3" idx="0"/>
          </p:cNvCxnSpPr>
          <p:nvPr/>
        </p:nvCxnSpPr>
        <p:spPr>
          <a:xfrm>
            <a:off x="4572000" y="1600200"/>
            <a:ext cx="0" cy="434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3" idx="1"/>
            <a:endCxn id="3" idx="3"/>
          </p:cNvCxnSpPr>
          <p:nvPr/>
        </p:nvCxnSpPr>
        <p:spPr>
          <a:xfrm>
            <a:off x="457200" y="3863182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3429000" y="1905000"/>
            <a:ext cx="4038600" cy="2362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3810000" y="4267200"/>
            <a:ext cx="3657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2697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does it matter (importance): balancing act of </a:t>
            </a:r>
            <a:r>
              <a:rPr lang="en-US" b="1" dirty="0"/>
              <a:t>Profitability </a:t>
            </a:r>
            <a:r>
              <a:rPr lang="en-US" b="1" dirty="0" err="1"/>
              <a:t>Vs</a:t>
            </a:r>
            <a:r>
              <a:rPr lang="en-US" b="1" dirty="0"/>
              <a:t> Liquidity</a:t>
            </a:r>
          </a:p>
          <a:p>
            <a:r>
              <a:rPr lang="en-US" dirty="0"/>
              <a:t>Concept of W.C.</a:t>
            </a:r>
          </a:p>
          <a:p>
            <a:r>
              <a:rPr lang="en-US" dirty="0"/>
              <a:t>A) Balance sheet concept</a:t>
            </a:r>
          </a:p>
          <a:p>
            <a:r>
              <a:rPr lang="en-US" dirty="0"/>
              <a:t>B) </a:t>
            </a:r>
            <a:r>
              <a:rPr lang="en-US" b="1" dirty="0"/>
              <a:t>Operating cycle concept</a:t>
            </a:r>
          </a:p>
          <a:p>
            <a:r>
              <a:rPr lang="en-US" dirty="0"/>
              <a:t>Determinants of working capital requirement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113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OPERATING CYCLE 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Operating cycle’</a:t>
            </a:r>
            <a:r>
              <a:rPr lang="en-US" dirty="0"/>
              <a:t> refers to a cyclic flow of vital activities through which a business entity carries out its operations and converts its cash, back to cash, by having the intervening conversions of</a:t>
            </a:r>
          </a:p>
          <a:p>
            <a:r>
              <a:rPr lang="en-US" dirty="0"/>
              <a:t>a</a:t>
            </a:r>
            <a:r>
              <a:rPr lang="en-US" b="1" dirty="0"/>
              <a:t>) cash into inventories</a:t>
            </a:r>
          </a:p>
          <a:p>
            <a:r>
              <a:rPr lang="en-US" dirty="0"/>
              <a:t>b) </a:t>
            </a:r>
            <a:r>
              <a:rPr lang="en-US" b="1" dirty="0"/>
              <a:t>inventories into (credit) sales </a:t>
            </a:r>
          </a:p>
          <a:p>
            <a:r>
              <a:rPr lang="en-US" dirty="0"/>
              <a:t>c) </a:t>
            </a:r>
            <a:r>
              <a:rPr lang="en-US" b="1" dirty="0"/>
              <a:t>sales into cash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174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CYCLE 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318163"/>
            <a:ext cx="7239000" cy="5082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806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Lags in operating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 </a:t>
            </a:r>
            <a:r>
              <a:rPr lang="en-US" dirty="0"/>
              <a:t>operating cycle of any organisation </a:t>
            </a:r>
            <a:r>
              <a:rPr lang="en-US" dirty="0" smtClean="0"/>
              <a:t>has </a:t>
            </a:r>
            <a:r>
              <a:rPr lang="en-US" dirty="0"/>
              <a:t>3 lags or ‘waiting periods</a:t>
            </a:r>
            <a:r>
              <a:rPr lang="en-US" dirty="0" smtClean="0"/>
              <a:t>’. </a:t>
            </a:r>
            <a:r>
              <a:rPr lang="en-US" dirty="0"/>
              <a:t>These three lags are:-</a:t>
            </a:r>
          </a:p>
          <a:p>
            <a:r>
              <a:rPr lang="en-US" b="1" dirty="0"/>
              <a:t>1) ‘Work-in-Progress Days’ or Conversion lag,</a:t>
            </a:r>
            <a:r>
              <a:rPr lang="en-US" dirty="0"/>
              <a:t> where having paid the cash (in advance) to the supplier, goods are either yet to arrive or have arrived but are yet to be in ‘Ready to sell’ </a:t>
            </a:r>
            <a:r>
              <a:rPr lang="en-US" dirty="0" smtClean="0"/>
              <a:t>condition. </a:t>
            </a:r>
            <a:r>
              <a:rPr lang="en-US" dirty="0"/>
              <a:t>inventories of raw material or work in progress.</a:t>
            </a:r>
          </a:p>
          <a:p>
            <a:r>
              <a:rPr lang="en-US" b="1" dirty="0"/>
              <a:t>2) ‘Inventory Days’ or Sales lag, </a:t>
            </a:r>
            <a:r>
              <a:rPr lang="en-US" dirty="0"/>
              <a:t>wherein though goods in ‘Ready to Sell’ condition  are available, but there are no ready </a:t>
            </a:r>
            <a:r>
              <a:rPr lang="en-US" dirty="0" smtClean="0"/>
              <a:t>buyer. </a:t>
            </a:r>
            <a:r>
              <a:rPr lang="en-US" dirty="0"/>
              <a:t>operating cycle.</a:t>
            </a:r>
          </a:p>
          <a:p>
            <a:r>
              <a:rPr lang="en-US" b="1" dirty="0"/>
              <a:t>3) ‘Receivable Days’ or Collection lag,</a:t>
            </a:r>
            <a:r>
              <a:rPr lang="en-US" dirty="0"/>
              <a:t> wherein though the credit sales have taken place, the cash has not yet been collected.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950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 of O.C.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057400"/>
            <a:ext cx="8153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8501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b="1" dirty="0" smtClean="0"/>
                  <a:t>Raw material holding period (R) =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/>
                          </a:rPr>
                          <m:t>𝑨𝒗𝒆𝒓𝒂𝒈𝒆</m:t>
                        </m:r>
                        <m:r>
                          <a:rPr lang="en-US" b="1" i="1" smtClean="0"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latin typeface="Cambria Math"/>
                          </a:rPr>
                          <m:t>𝒓𝒂𝒘</m:t>
                        </m:r>
                        <m:r>
                          <a:rPr lang="en-US" b="1" i="1" smtClean="0"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latin typeface="Cambria Math"/>
                          </a:rPr>
                          <m:t>𝒎𝒂𝒕𝒆𝒓𝒊𝒂𝒍</m:t>
                        </m:r>
                        <m:r>
                          <a:rPr lang="en-US" b="1" i="1" smtClean="0"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latin typeface="Cambria Math"/>
                          </a:rPr>
                          <m:t>𝒔𝒕𝒐𝒄𝒌</m:t>
                        </m:r>
                        <m:r>
                          <a:rPr lang="en-US" b="1" i="1" smtClean="0"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latin typeface="Cambria Math"/>
                          </a:rPr>
                          <m:t>𝒉𝒆𝒍𝒅</m:t>
                        </m:r>
                      </m:num>
                      <m:den>
                        <m:r>
                          <a:rPr lang="en-US" b="1" i="1" smtClean="0">
                            <a:latin typeface="Cambria Math"/>
                          </a:rPr>
                          <m:t>𝑨𝒏𝒏𝒖𝒂𝒍</m:t>
                        </m:r>
                        <m:r>
                          <a:rPr lang="en-US" b="1" i="1" smtClean="0"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latin typeface="Cambria Math"/>
                          </a:rPr>
                          <m:t>𝒓𝒂𝒘</m:t>
                        </m:r>
                        <m:r>
                          <a:rPr lang="en-US" b="1" i="1" smtClean="0"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latin typeface="Cambria Math"/>
                          </a:rPr>
                          <m:t>𝒎𝒂𝒕𝒆𝒓𝒊𝒂𝒍</m:t>
                        </m:r>
                        <m:r>
                          <a:rPr lang="en-US" b="1" i="1" smtClean="0"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latin typeface="Cambria Math"/>
                          </a:rPr>
                          <m:t>𝒄𝒐𝒏𝒔𝒖𝒎𝒑𝒕𝒊𝒐𝒏</m:t>
                        </m:r>
                      </m:den>
                    </m:f>
                  </m:oMath>
                </a14:m>
                <a:r>
                  <a:rPr lang="en-US" b="1" dirty="0" smtClean="0"/>
                  <a:t> *365</a:t>
                </a:r>
              </a:p>
              <a:p>
                <a:r>
                  <a:rPr lang="en-US" b="1" dirty="0" smtClean="0"/>
                  <a:t>  WIP </a:t>
                </a:r>
                <a:r>
                  <a:rPr lang="en-US" b="1" dirty="0"/>
                  <a:t>holding </a:t>
                </a:r>
                <a:r>
                  <a:rPr lang="en-US" b="1" dirty="0" smtClean="0"/>
                  <a:t>period (W) =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/>
                          </a:rPr>
                          <m:t>𝑨𝒗𝒆𝒓𝒂𝒈𝒆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latin typeface="Cambria Math"/>
                          </a:rPr>
                          <m:t>𝒘𝒐𝒓𝒌</m:t>
                        </m:r>
                        <m:r>
                          <a:rPr lang="en-US" b="1" i="1" smtClean="0"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latin typeface="Cambria Math"/>
                          </a:rPr>
                          <m:t>𝒊𝒏</m:t>
                        </m:r>
                        <m:r>
                          <a:rPr lang="en-US" b="1" i="1" smtClean="0"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latin typeface="Cambria Math"/>
                          </a:rPr>
                          <m:t>𝒑𝒓𝒐𝒈𝒓𝒆𝒔𝒔</m:t>
                        </m:r>
                        <m:r>
                          <a:rPr lang="en-US" b="1" i="1">
                            <a:latin typeface="Cambria Math"/>
                          </a:rPr>
                          <m:t>  </m:t>
                        </m:r>
                        <m:r>
                          <a:rPr lang="en-US" b="1" i="1">
                            <a:latin typeface="Cambria Math"/>
                          </a:rPr>
                          <m:t>𝒉𝒆𝒍𝒅</m:t>
                        </m:r>
                      </m:num>
                      <m:den>
                        <m:r>
                          <a:rPr lang="en-US" b="1" i="1">
                            <a:latin typeface="Cambria Math"/>
                          </a:rPr>
                          <m:t>𝑨𝒏𝒏𝒖𝒂𝒍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latin typeface="Cambria Math"/>
                          </a:rPr>
                          <m:t>𝒄𝒐𝒔𝒕</m:t>
                        </m:r>
                        <m:r>
                          <a:rPr lang="en-US" b="1" i="1" smtClean="0"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latin typeface="Cambria Math"/>
                          </a:rPr>
                          <m:t>𝒐𝒇</m:t>
                        </m:r>
                        <m:r>
                          <a:rPr lang="en-US" b="1" i="1" smtClean="0"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latin typeface="Cambria Math"/>
                          </a:rPr>
                          <m:t>𝒑𝒓𝒐𝒅𝒖𝒄𝒕𝒊𝒐𝒏</m:t>
                        </m:r>
                        <m:r>
                          <a:rPr lang="en-US" b="1" i="1" smtClean="0"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latin typeface="Cambria Math"/>
                          </a:rPr>
                          <m:t>𝒐𝒇</m:t>
                        </m:r>
                        <m:r>
                          <a:rPr lang="en-US" b="1" i="1" smtClean="0"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latin typeface="Cambria Math"/>
                          </a:rPr>
                          <m:t>𝒈𝒐𝒐𝒅𝒔</m:t>
                        </m:r>
                      </m:den>
                    </m:f>
                  </m:oMath>
                </a14:m>
                <a:r>
                  <a:rPr lang="en-US" b="1" dirty="0"/>
                  <a:t> *365</a:t>
                </a:r>
              </a:p>
              <a:p>
                <a:r>
                  <a:rPr lang="en-US" b="1" dirty="0"/>
                  <a:t> </a:t>
                </a:r>
                <a:r>
                  <a:rPr lang="en-US" b="1" dirty="0" smtClean="0"/>
                  <a:t> Finished </a:t>
                </a:r>
                <a:r>
                  <a:rPr lang="en-US" b="1" dirty="0"/>
                  <a:t>goods </a:t>
                </a:r>
                <a:r>
                  <a:rPr lang="en-US" b="1" dirty="0" smtClean="0"/>
                  <a:t>holding period (F) =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/>
                          </a:rPr>
                          <m:t>𝑨𝒗𝒆𝒓𝒂𝒈𝒆</m:t>
                        </m:r>
                        <m:r>
                          <a:rPr lang="en-US" b="1" i="1" smtClean="0"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latin typeface="Cambria Math"/>
                          </a:rPr>
                          <m:t>𝒇𝒊𝒏𝒊𝒔𝒉𝒆𝒅</m:t>
                        </m:r>
                        <m:r>
                          <a:rPr lang="en-US" b="1" i="1" smtClean="0"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latin typeface="Cambria Math"/>
                          </a:rPr>
                          <m:t>𝒈𝒐𝒐𝒅𝒔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latin typeface="Cambria Math"/>
                          </a:rPr>
                          <m:t>𝒉𝒆𝒍𝒅</m:t>
                        </m:r>
                      </m:num>
                      <m:den>
                        <m:r>
                          <a:rPr lang="en-US" b="1" i="1">
                            <a:latin typeface="Cambria Math"/>
                          </a:rPr>
                          <m:t>𝑨𝒏𝒏𝒖𝒂𝒍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latin typeface="Cambria Math"/>
                          </a:rPr>
                          <m:t>𝒄𝒐𝒔𝒕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>
                            <a:latin typeface="Cambria Math"/>
                          </a:rPr>
                          <m:t>𝒐𝒇</m:t>
                        </m:r>
                        <m:r>
                          <a:rPr lang="en-US" b="1" i="1"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latin typeface="Cambria Math"/>
                          </a:rPr>
                          <m:t>𝒈𝒐𝒐𝒅𝒔</m:t>
                        </m:r>
                        <m:r>
                          <a:rPr lang="en-US" b="1" i="1" smtClean="0"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latin typeface="Cambria Math"/>
                          </a:rPr>
                          <m:t>𝒔𝒐𝒍𝒅</m:t>
                        </m:r>
                        <m:r>
                          <a:rPr lang="en-US" b="1" i="1" smtClean="0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b="1" dirty="0"/>
                  <a:t> *365</a:t>
                </a:r>
              </a:p>
              <a:p>
                <a:endParaRPr lang="en-US" b="1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2830" b="-80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6663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1223</Words>
  <Application>Microsoft Office PowerPoint</Application>
  <PresentationFormat>On-screen Show (4:3)</PresentationFormat>
  <Paragraphs>147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Working capital management</vt:lpstr>
      <vt:lpstr>Working capital management</vt:lpstr>
      <vt:lpstr>Balance -sheet</vt:lpstr>
      <vt:lpstr>PowerPoint Presentation</vt:lpstr>
      <vt:lpstr>OPERATING CYCLE CONCEPT</vt:lpstr>
      <vt:lpstr>OPERATING CYCLE </vt:lpstr>
      <vt:lpstr>Lags in operating cycle</vt:lpstr>
      <vt:lpstr>Measurement of O.C.</vt:lpstr>
      <vt:lpstr>PowerPoint Presentation</vt:lpstr>
      <vt:lpstr>PowerPoint Presentation</vt:lpstr>
      <vt:lpstr>Problem </vt:lpstr>
      <vt:lpstr>PowerPoint Presentation</vt:lpstr>
      <vt:lpstr>PowerPoint Presentation</vt:lpstr>
      <vt:lpstr>Estimation of W.C.</vt:lpstr>
      <vt:lpstr>Additional information:</vt:lpstr>
      <vt:lpstr>Solution </vt:lpstr>
      <vt:lpstr>Practice problem</vt:lpstr>
      <vt:lpstr>Additional information:</vt:lpstr>
      <vt:lpstr>Solution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capital management</dc:title>
  <dc:creator>RG</dc:creator>
  <cp:lastModifiedBy>BC</cp:lastModifiedBy>
  <cp:revision>36</cp:revision>
  <dcterms:created xsi:type="dcterms:W3CDTF">2006-08-16T00:00:00Z</dcterms:created>
  <dcterms:modified xsi:type="dcterms:W3CDTF">2021-11-12T07:19:06Z</dcterms:modified>
</cp:coreProperties>
</file>