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-3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3AA1A0-D062-4D7C-8396-5D9CEBFC9691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695EAC-09B3-45BE-A03E-1393CED73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376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75,00,000: 50,00,000 &amp; 25,00,000: q2 -1,05,00,000: 70,00,000&amp;35,00,000:Q3- 1,80,00,000: 1,20,00,000&amp; 60,00,000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95EAC-09B3-45BE-A03E-1393CED736B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902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Balnce</a:t>
            </a:r>
            <a:r>
              <a:rPr lang="en-US" dirty="0"/>
              <a:t> loan amount =10,50,000 – 8,00,000 =2,50,000;;;;;(30,50,000)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95EAC-09B3-45BE-A03E-1393CED736B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539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Opening stock</a:t>
            </a:r>
            <a:r>
              <a:rPr lang="en-US" baseline="0" dirty="0"/>
              <a:t> + purchases – cost of sales = closing stock; 51,000 +x – 24,000 = 60,000; </a:t>
            </a:r>
            <a:r>
              <a:rPr lang="en-US" b="1" baseline="0" dirty="0"/>
              <a:t>x=33000</a:t>
            </a:r>
            <a:r>
              <a:rPr lang="en-US" baseline="0" dirty="0"/>
              <a:t> ; 60,000 +x – 27,000 = 69,000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95EAC-09B3-45BE-A03E-1393CED736B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422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Average inventory = order size/2;</a:t>
            </a:r>
            <a:r>
              <a:rPr lang="en-US" baseline="0" dirty="0"/>
              <a:t> carrying cost per unit = purchase price = 19.4 *.25 = 4.85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95EAC-09B3-45BE-A03E-1393CED736B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293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 5 unit …………1kg; 1</a:t>
            </a:r>
            <a:r>
              <a:rPr lang="en-US" baseline="0" dirty="0"/>
              <a:t> unit……….1kg/2.5: 1,00,000……………1/2.5*1,00,000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95EAC-09B3-45BE-A03E-1393CED736B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732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% of discount  = 60-58.8/60*100 = 2%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95EAC-09B3-45BE-A03E-1393CED736B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90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Cash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866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2438400" y="1905000"/>
            <a:ext cx="76200" cy="3429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514600" y="5334000"/>
            <a:ext cx="464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514600" y="2514600"/>
            <a:ext cx="4648200" cy="2819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971800" y="1905000"/>
            <a:ext cx="4343400" cy="2971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187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Solution</a:t>
            </a:r>
            <a:br>
              <a:rPr lang="en-US"/>
            </a:b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EOQ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𝐴𝑂</m:t>
                        </m:r>
                        <m:r>
                          <a:rPr lang="en-US" b="0" i="1" smtClean="0">
                            <a:latin typeface="Cambria Math"/>
                          </a:rPr>
                          <m:t>/</m:t>
                        </m:r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</m:e>
                    </m:rad>
                  </m:oMath>
                </a14:m>
                <a:endParaRPr lang="en-US" dirty="0"/>
              </a:p>
              <a:p>
                <a:r>
                  <a:rPr lang="en-US" dirty="0"/>
                  <a:t>A = Annual usage of inventory</a:t>
                </a:r>
              </a:p>
              <a:p>
                <a:r>
                  <a:rPr lang="en-US" dirty="0"/>
                  <a:t>O = Ordering cost per order</a:t>
                </a:r>
              </a:p>
              <a:p>
                <a:r>
                  <a:rPr lang="en-US" dirty="0"/>
                  <a:t>C = Carrying cost per unit</a:t>
                </a:r>
              </a:p>
              <a:p>
                <a:r>
                  <a:rPr lang="en-US" dirty="0"/>
                  <a:t>EOQ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𝐴𝑂</m:t>
                        </m:r>
                        <m:r>
                          <a:rPr lang="en-US" i="1">
                            <a:latin typeface="Cambria Math"/>
                          </a:rPr>
                          <m:t>/</m:t>
                        </m:r>
                        <m:r>
                          <a:rPr lang="en-US" i="1">
                            <a:latin typeface="Cambria Math"/>
                          </a:rPr>
                          <m:t>𝐶</m:t>
                        </m:r>
                      </m:e>
                    </m:rad>
                  </m:oMath>
                </a14:m>
                <a:endParaRPr lang="en-US" dirty="0"/>
              </a:p>
              <a:p>
                <a:r>
                  <a:rPr lang="en-US" dirty="0"/>
                  <a:t>EOQ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∗2000∗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50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</m:e>
                    </m:rad>
                  </m:oMath>
                </a14:m>
                <a:r>
                  <a:rPr lang="en-US" dirty="0"/>
                  <a:t>   = 200 units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8038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                                         EOQ                       Offer</a:t>
            </a:r>
          </a:p>
          <a:p>
            <a:r>
              <a:rPr lang="en-US" dirty="0"/>
              <a:t>                                  (200 units)            (1000units)</a:t>
            </a:r>
          </a:p>
          <a:p>
            <a:r>
              <a:rPr lang="en-US" dirty="0"/>
              <a:t>No. of orders                    10                       2</a:t>
            </a:r>
          </a:p>
          <a:p>
            <a:r>
              <a:rPr lang="en-US" dirty="0"/>
              <a:t>Ordering cost(</a:t>
            </a:r>
            <a:r>
              <a:rPr lang="en-US" dirty="0" err="1"/>
              <a:t>p.a</a:t>
            </a:r>
            <a:r>
              <a:rPr lang="en-US" b="1" dirty="0"/>
              <a:t>)           500                   100</a:t>
            </a:r>
          </a:p>
          <a:p>
            <a:r>
              <a:rPr lang="en-US" dirty="0"/>
              <a:t>Avg. inventory                   100                   500</a:t>
            </a:r>
          </a:p>
          <a:p>
            <a:r>
              <a:rPr lang="en-US" dirty="0"/>
              <a:t>Inventory cost(</a:t>
            </a:r>
            <a:r>
              <a:rPr lang="en-US" dirty="0" err="1"/>
              <a:t>p.u</a:t>
            </a:r>
            <a:r>
              <a:rPr lang="en-US" dirty="0"/>
              <a:t>)              5                    4.85</a:t>
            </a:r>
          </a:p>
          <a:p>
            <a:r>
              <a:rPr lang="en-US" dirty="0"/>
              <a:t>Carrying cost(p.a.)              </a:t>
            </a:r>
            <a:r>
              <a:rPr lang="en-US" b="1" dirty="0"/>
              <a:t>500                2425</a:t>
            </a:r>
          </a:p>
          <a:p>
            <a:r>
              <a:rPr lang="en-US" dirty="0"/>
              <a:t>Purchase price(</a:t>
            </a:r>
            <a:r>
              <a:rPr lang="en-US" dirty="0" err="1"/>
              <a:t>p.u</a:t>
            </a:r>
            <a:r>
              <a:rPr lang="en-US" dirty="0"/>
              <a:t>)              20                 19.4</a:t>
            </a:r>
          </a:p>
          <a:p>
            <a:r>
              <a:rPr lang="en-US" dirty="0"/>
              <a:t>Purchase cost(p.a.)         </a:t>
            </a:r>
            <a:r>
              <a:rPr lang="en-US" b="1" dirty="0"/>
              <a:t>40,000            38,800</a:t>
            </a:r>
          </a:p>
          <a:p>
            <a:r>
              <a:rPr lang="en-US" dirty="0"/>
              <a:t>Total cost(2000)                41000             41325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500745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Solution</a:t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Purchase price = 60/ per kg</a:t>
                </a:r>
              </a:p>
              <a:p>
                <a:r>
                  <a:rPr lang="en-US" dirty="0"/>
                  <a:t>Ordering cost = 360 + 390 = 750 per order</a:t>
                </a:r>
              </a:p>
              <a:p>
                <a:r>
                  <a:rPr lang="en-US" dirty="0"/>
                  <a:t>Carrying cost = .50 *12 + 9 = 15 per kg</a:t>
                </a:r>
              </a:p>
              <a:p>
                <a:r>
                  <a:rPr lang="en-US" dirty="0"/>
                  <a:t>EOQ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𝐴𝑂</m:t>
                        </m:r>
                        <m:r>
                          <a:rPr lang="en-US" i="1">
                            <a:latin typeface="Cambria Math"/>
                          </a:rPr>
                          <m:t>/</m:t>
                        </m:r>
                        <m:r>
                          <a:rPr lang="en-US" i="1">
                            <a:latin typeface="Cambria Math"/>
                          </a:rPr>
                          <m:t>𝐶</m:t>
                        </m:r>
                      </m:e>
                    </m:rad>
                  </m:oMath>
                </a14:m>
                <a:r>
                  <a:rPr lang="en-US" dirty="0"/>
                  <a:t>,   A = 1,00,000/2.5 =40,000</a:t>
                </a:r>
              </a:p>
              <a:p>
                <a:r>
                  <a:rPr lang="en-US" dirty="0"/>
                  <a:t>EOQ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∗40,000∗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750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15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   </m:t>
                        </m:r>
                      </m:e>
                    </m:rad>
                  </m:oMath>
                </a14:m>
                <a:r>
                  <a:rPr lang="en-US" dirty="0"/>
                  <a:t>    = 2000 kg</a:t>
                </a:r>
              </a:p>
              <a:p>
                <a:r>
                  <a:rPr lang="en-US" dirty="0"/>
                  <a:t>No. of order to be placed = 40,000/2000 = 20 orders</a:t>
                </a:r>
              </a:p>
              <a:p>
                <a:r>
                  <a:rPr lang="en-US" dirty="0"/>
                  <a:t>Frequency of order = 360/10 = 36 days 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481" t="-350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7664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                                        EOQ                        Offer</a:t>
            </a:r>
          </a:p>
          <a:p>
            <a:r>
              <a:rPr lang="en-US" dirty="0"/>
              <a:t>                                       (2000 Kg)            (10,000Kg)</a:t>
            </a:r>
          </a:p>
          <a:p>
            <a:r>
              <a:rPr lang="en-US" dirty="0"/>
              <a:t>No. of orders                     20                       4</a:t>
            </a:r>
          </a:p>
          <a:p>
            <a:r>
              <a:rPr lang="en-US" dirty="0"/>
              <a:t>Ordering cost                    750/                  750/</a:t>
            </a:r>
          </a:p>
          <a:p>
            <a:r>
              <a:rPr lang="en-US" dirty="0"/>
              <a:t>Ordering cost(</a:t>
            </a:r>
            <a:r>
              <a:rPr lang="en-US" dirty="0" err="1"/>
              <a:t>p.a</a:t>
            </a:r>
            <a:r>
              <a:rPr lang="en-US" b="1" dirty="0"/>
              <a:t>)           15,000               3000</a:t>
            </a:r>
          </a:p>
          <a:p>
            <a:r>
              <a:rPr lang="en-US" dirty="0"/>
              <a:t>Avg. inventory                   1000kg              5000</a:t>
            </a:r>
          </a:p>
          <a:p>
            <a:r>
              <a:rPr lang="en-US" dirty="0"/>
              <a:t>Inventory cost(</a:t>
            </a:r>
            <a:r>
              <a:rPr lang="en-US" dirty="0" err="1"/>
              <a:t>p.u</a:t>
            </a:r>
            <a:r>
              <a:rPr lang="en-US" dirty="0"/>
              <a:t>)                15/                  15/</a:t>
            </a:r>
          </a:p>
          <a:p>
            <a:r>
              <a:rPr lang="en-US" dirty="0"/>
              <a:t>Carrying cost(p.a.)            </a:t>
            </a:r>
            <a:r>
              <a:rPr lang="en-US" b="1" dirty="0"/>
              <a:t>15,000           75,000</a:t>
            </a:r>
          </a:p>
          <a:p>
            <a:r>
              <a:rPr lang="en-US" dirty="0"/>
              <a:t>Purchase price(</a:t>
            </a:r>
            <a:r>
              <a:rPr lang="en-US" dirty="0" err="1"/>
              <a:t>p.u</a:t>
            </a:r>
            <a:r>
              <a:rPr lang="en-US" dirty="0"/>
              <a:t>)              60/                 58.8</a:t>
            </a:r>
          </a:p>
          <a:p>
            <a:r>
              <a:rPr lang="en-US" dirty="0"/>
              <a:t>Purchase cost(p.a.)         </a:t>
            </a:r>
            <a:r>
              <a:rPr lang="en-US" b="1" dirty="0"/>
              <a:t>24,00,000       23,52,00     </a:t>
            </a:r>
          </a:p>
          <a:p>
            <a:r>
              <a:rPr lang="en-US" dirty="0"/>
              <a:t>Total cost(2000)                24,30,000     24,30,000 </a:t>
            </a:r>
          </a:p>
        </p:txBody>
      </p:sp>
    </p:spTree>
    <p:extLst>
      <p:ext uri="{BB962C8B-B14F-4D97-AF65-F5344CB8AC3E}">
        <p14:creationId xmlns:p14="http://schemas.microsoft.com/office/powerpoint/2010/main" val="4275737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Motives :</a:t>
            </a:r>
          </a:p>
          <a:p>
            <a:r>
              <a:rPr lang="en-US" dirty="0"/>
              <a:t>(i)Transaction motive:</a:t>
            </a:r>
          </a:p>
          <a:p>
            <a:r>
              <a:rPr lang="en-US" dirty="0"/>
              <a:t>(ii)Precautionary motive:</a:t>
            </a:r>
          </a:p>
          <a:p>
            <a:r>
              <a:rPr lang="en-US" dirty="0"/>
              <a:t>(iii)Speculative motive:</a:t>
            </a:r>
          </a:p>
          <a:p>
            <a:r>
              <a:rPr lang="en-US" dirty="0"/>
              <a:t>(iv)Compensation motive: Commercial banks; compensating balance</a:t>
            </a:r>
          </a:p>
          <a:p>
            <a:r>
              <a:rPr lang="en-US" dirty="0"/>
              <a:t>             Liquidity </a:t>
            </a:r>
            <a:r>
              <a:rPr lang="en-US" dirty="0" err="1"/>
              <a:t>Vs</a:t>
            </a:r>
            <a:r>
              <a:rPr lang="en-US" dirty="0"/>
              <a:t> Profitability</a:t>
            </a:r>
          </a:p>
          <a:p>
            <a:r>
              <a:rPr lang="en-US" b="1" dirty="0"/>
              <a:t>Float management</a:t>
            </a:r>
          </a:p>
          <a:p>
            <a:r>
              <a:rPr lang="en-US" b="1" dirty="0"/>
              <a:t>Models : </a:t>
            </a:r>
            <a:r>
              <a:rPr lang="en-US" b="1" dirty="0" err="1"/>
              <a:t>Baumol</a:t>
            </a:r>
            <a:r>
              <a:rPr lang="en-US" b="1" dirty="0"/>
              <a:t> model &amp; Miller –Orr </a:t>
            </a:r>
          </a:p>
        </p:txBody>
      </p:sp>
    </p:spTree>
    <p:extLst>
      <p:ext uri="{BB962C8B-B14F-4D97-AF65-F5344CB8AC3E}">
        <p14:creationId xmlns:p14="http://schemas.microsoft.com/office/powerpoint/2010/main" val="2357050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1066800"/>
          </a:xfrm>
        </p:spPr>
        <p:txBody>
          <a:bodyPr>
            <a:noAutofit/>
          </a:bodyPr>
          <a:lstStyle/>
          <a:p>
            <a:br>
              <a:rPr lang="en-US" sz="3600" dirty="0"/>
            </a:br>
            <a:r>
              <a:rPr lang="en-US" sz="3600" dirty="0"/>
              <a:t>(A cash budget is a financial plan)</a:t>
            </a:r>
            <a:br>
              <a:rPr lang="en-US" sz="3600" dirty="0"/>
            </a:br>
            <a:r>
              <a:rPr lang="en-US" sz="3600" dirty="0"/>
              <a:t>)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534400" cy="54864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A Ltd. has given the following information for the four quarter of the year 2012-13, as anticipated as on 31</a:t>
            </a:r>
            <a:r>
              <a:rPr lang="en-US" sz="2800" baseline="30000" dirty="0"/>
              <a:t>st</a:t>
            </a:r>
            <a:r>
              <a:rPr lang="en-US" sz="2800" dirty="0"/>
              <a:t> March 2012.(Rs. in '000)</a:t>
            </a:r>
          </a:p>
          <a:p>
            <a:endParaRPr lang="en-US" sz="2800" dirty="0"/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101332"/>
              </p:ext>
            </p:extLst>
          </p:nvPr>
        </p:nvGraphicFramePr>
        <p:xfrm>
          <a:off x="228600" y="2971799"/>
          <a:ext cx="8458200" cy="33528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3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39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3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3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624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Q</a:t>
                      </a:r>
                      <a:r>
                        <a:rPr lang="en-US" sz="1800" baseline="-25000" dirty="0">
                          <a:effectLst/>
                        </a:rPr>
                        <a:t>­1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Q</a:t>
                      </a:r>
                      <a:r>
                        <a:rPr lang="en-US" sz="1800" baseline="-2500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Q</a:t>
                      </a:r>
                      <a:r>
                        <a:rPr lang="en-US" sz="1800" baseline="-25000" dirty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Q</a:t>
                      </a:r>
                      <a:r>
                        <a:rPr lang="en-US" sz="1800" baseline="-25000" dirty="0">
                          <a:effectLst/>
                        </a:rPr>
                        <a:t>4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663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Sales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7,500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10,500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18,000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10,500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63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Production cost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7,000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10,000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8,000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8,500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63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Selling &amp; distribution costs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1,000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2,000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2,900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1,600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663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Purchase of Assets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1,100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2,100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2,100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57200" y="33813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372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Opening Cash (Rs) 		:	 6,50,000</a:t>
            </a:r>
          </a:p>
          <a:p>
            <a:r>
              <a:rPr lang="en-US" dirty="0"/>
              <a:t>Opening Debtors (Rs)		:	30,00,000</a:t>
            </a:r>
          </a:p>
          <a:p>
            <a:pPr lvl="0"/>
            <a:r>
              <a:rPr lang="en-US" dirty="0"/>
              <a:t>Debtors at the end of each quarter are one-third of the sales of that quarter.</a:t>
            </a:r>
          </a:p>
          <a:p>
            <a:pPr lvl="0"/>
            <a:r>
              <a:rPr lang="en-US" dirty="0"/>
              <a:t>The company wants that a cash balance of Rs. 5,00,000 must be kept at all times to meet the precautionary and speculative requirements.</a:t>
            </a:r>
          </a:p>
          <a:p>
            <a:pPr lvl="0"/>
            <a:r>
              <a:rPr lang="en-US" dirty="0"/>
              <a:t>Borrowings can be made in the multiples of Rs.10,000 at the beginning of any quarter and borrowings once made can only be returned at quarter end.</a:t>
            </a:r>
          </a:p>
          <a:p>
            <a:r>
              <a:rPr lang="en-US" b="1" dirty="0"/>
              <a:t>Required:</a:t>
            </a:r>
            <a:r>
              <a:rPr lang="en-US" dirty="0"/>
              <a:t> Prepare a cash budget for the year 2012-13 and state the amount of loan outstanding as on 31/03/13.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111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r>
              <a:rPr lang="en-US" dirty="0"/>
              <a:t>Cash-budget for year 2012-13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2063331"/>
              </p:ext>
            </p:extLst>
          </p:nvPr>
        </p:nvGraphicFramePr>
        <p:xfrm>
          <a:off x="152400" y="762000"/>
          <a:ext cx="8458200" cy="713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1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1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1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1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/>
                        <a:t>Opening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6,50,000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5,50,000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5,00,000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b="1" dirty="0"/>
                        <a:t>Receipts: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/>
                        <a:t>Cash sales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70,00,000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1,20,00,000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70,00,000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/>
                        <a:t>Collection from debtors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60,00,000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/>
                        <a:t>loan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35,50,000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/>
                        <a:t>Payments: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/>
                        <a:t>Production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70,00,000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1,00,00,000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85,00,000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/>
                        <a:t>S &amp;D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16,00,000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/>
                        <a:t>Purchase</a:t>
                      </a:r>
                      <a:r>
                        <a:rPr lang="en-US" baseline="0" dirty="0"/>
                        <a:t> of assets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21,00,000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/>
                        <a:t>Payment of loan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25,00,000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8,00,000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/>
                        <a:t>Closing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5,50,000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5,00,000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262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following sales forecasts for the first five months of the next financial year of Max and Associates are available:</a:t>
            </a:r>
          </a:p>
          <a:p>
            <a:r>
              <a:rPr lang="en-US" dirty="0"/>
              <a:t>MONTHS                                      Rs</a:t>
            </a:r>
          </a:p>
          <a:p>
            <a:r>
              <a:rPr lang="en-US" dirty="0"/>
              <a:t>April                                          40,000</a:t>
            </a:r>
          </a:p>
          <a:p>
            <a:r>
              <a:rPr lang="en-US" dirty="0"/>
              <a:t>May                                           45,000</a:t>
            </a:r>
          </a:p>
          <a:p>
            <a:r>
              <a:rPr lang="en-US" dirty="0"/>
              <a:t>June                                           55,000</a:t>
            </a:r>
          </a:p>
          <a:p>
            <a:r>
              <a:rPr lang="en-US" dirty="0"/>
              <a:t>July                                             60,000</a:t>
            </a:r>
          </a:p>
          <a:p>
            <a:r>
              <a:rPr lang="en-US" dirty="0"/>
              <a:t>August                                         50,000 </a:t>
            </a:r>
          </a:p>
        </p:txBody>
      </p:sp>
    </p:spTree>
    <p:extLst>
      <p:ext uri="{BB962C8B-B14F-4D97-AF65-F5344CB8AC3E}">
        <p14:creationId xmlns:p14="http://schemas.microsoft.com/office/powerpoint/2010/main" val="2747292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data are as follows: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(i) debtors and creditors’ balances at the  beginning of the year are Rs 30,000 and 14,000 respectively. The balances of other relevant assets and liabilities are:</a:t>
            </a:r>
          </a:p>
          <a:p>
            <a:r>
              <a:rPr lang="en-US" dirty="0"/>
              <a:t>Cash balance                                      7,500</a:t>
            </a:r>
          </a:p>
          <a:p>
            <a:r>
              <a:rPr lang="en-US" dirty="0"/>
              <a:t>Stock                                                  51,000</a:t>
            </a:r>
          </a:p>
          <a:p>
            <a:r>
              <a:rPr lang="en-US" dirty="0"/>
              <a:t>Accrued sales commission                3,500</a:t>
            </a:r>
          </a:p>
          <a:p>
            <a:r>
              <a:rPr lang="en-US" dirty="0"/>
              <a:t>(ii)40% sales are on cash basis. Credit sales are collected in the month following sale.</a:t>
            </a:r>
          </a:p>
          <a:p>
            <a:r>
              <a:rPr lang="en-US" dirty="0"/>
              <a:t>(iii) cost of sales is 60% of sales</a:t>
            </a:r>
          </a:p>
          <a:p>
            <a:r>
              <a:rPr lang="en-US" dirty="0"/>
              <a:t>(iv) the only other variable cost is a 5% commission to sales agent. The sales commission is paid in the month after it is accrued.</a:t>
            </a:r>
          </a:p>
          <a:p>
            <a:r>
              <a:rPr lang="en-US" dirty="0"/>
              <a:t>(v) inventory/stock is kept equal to two months’ budgeted sales.</a:t>
            </a:r>
          </a:p>
          <a:p>
            <a:r>
              <a:rPr lang="en-US" dirty="0"/>
              <a:t>(vi)trade creditors are paid in the following month after purchases</a:t>
            </a:r>
          </a:p>
          <a:p>
            <a:r>
              <a:rPr lang="en-US" dirty="0"/>
              <a:t>(vii) fixed costs are 5,000 per month, including 2,000 depreciation.</a:t>
            </a:r>
          </a:p>
          <a:p>
            <a:r>
              <a:rPr lang="en-US" dirty="0"/>
              <a:t>Prepare a cash budget for the first three months of next financial year.</a:t>
            </a:r>
          </a:p>
        </p:txBody>
      </p:sp>
    </p:spTree>
    <p:extLst>
      <p:ext uri="{BB962C8B-B14F-4D97-AF65-F5344CB8AC3E}">
        <p14:creationId xmlns:p14="http://schemas.microsoft.com/office/powerpoint/2010/main" val="199235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487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0949155"/>
              </p:ext>
            </p:extLst>
          </p:nvPr>
        </p:nvGraphicFramePr>
        <p:xfrm>
          <a:off x="304800" y="914400"/>
          <a:ext cx="8382000" cy="684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62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260">
                <a:tc>
                  <a:txBody>
                    <a:bodyPr/>
                    <a:lstStyle/>
                    <a:p>
                      <a:r>
                        <a:rPr lang="en-US" dirty="0"/>
                        <a:t>Opening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37,000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260">
                <a:tc>
                  <a:txBody>
                    <a:bodyPr/>
                    <a:lstStyle/>
                    <a:p>
                      <a:r>
                        <a:rPr lang="en-US" dirty="0"/>
                        <a:t>Receipts: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260">
                <a:tc>
                  <a:txBody>
                    <a:bodyPr/>
                    <a:lstStyle/>
                    <a:p>
                      <a:r>
                        <a:rPr lang="en-US" dirty="0"/>
                        <a:t>Cash sales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6260">
                <a:tc>
                  <a:txBody>
                    <a:bodyPr/>
                    <a:lstStyle/>
                    <a:p>
                      <a:r>
                        <a:rPr lang="en-US" dirty="0"/>
                        <a:t>Collection from debtors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626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46,000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49,000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6260">
                <a:tc>
                  <a:txBody>
                    <a:bodyPr/>
                    <a:lstStyle/>
                    <a:p>
                      <a:r>
                        <a:rPr lang="en-US" dirty="0"/>
                        <a:t>Payments: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6260">
                <a:tc>
                  <a:txBody>
                    <a:bodyPr/>
                    <a:lstStyle/>
                    <a:p>
                      <a:r>
                        <a:rPr lang="en-US" dirty="0"/>
                        <a:t>Fixed costs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6260">
                <a:tc>
                  <a:txBody>
                    <a:bodyPr/>
                    <a:lstStyle/>
                    <a:p>
                      <a:r>
                        <a:rPr lang="en-US" dirty="0"/>
                        <a:t>Sales commission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6260">
                <a:tc>
                  <a:txBody>
                    <a:bodyPr/>
                    <a:lstStyle/>
                    <a:p>
                      <a:r>
                        <a:rPr lang="en-US" dirty="0"/>
                        <a:t>Payment to creditors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36,000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56260">
                <a:tc>
                  <a:txBody>
                    <a:bodyPr/>
                    <a:lstStyle/>
                    <a:p>
                      <a:r>
                        <a:rPr lang="en-US" dirty="0"/>
                        <a:t>Total payments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38,000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41,250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56260">
                <a:tc>
                  <a:txBody>
                    <a:bodyPr/>
                    <a:lstStyle/>
                    <a:p>
                      <a:r>
                        <a:rPr lang="en-US" dirty="0"/>
                        <a:t>Surplus/deficiency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44,750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6041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Inventory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/>
              <a:t>Baumol</a:t>
            </a:r>
            <a:r>
              <a:rPr lang="en-US" b="1" dirty="0"/>
              <a:t> model</a:t>
            </a:r>
          </a:p>
          <a:p>
            <a:r>
              <a:rPr lang="en-US" b="1" dirty="0"/>
              <a:t>ABC Analysis</a:t>
            </a:r>
          </a:p>
          <a:p>
            <a:r>
              <a:rPr lang="en-US" dirty="0"/>
              <a:t>A firm purchases 2000 units of a particular item per year at a unit cost of Rs. 20. the ordering cost is Rs 50 per order and inventory carrying cost is 25%.</a:t>
            </a:r>
          </a:p>
          <a:p>
            <a:r>
              <a:rPr lang="en-US" dirty="0"/>
              <a:t>(i)Determine the optimal order quantity and minimum total cost including purchase cost.</a:t>
            </a:r>
          </a:p>
          <a:p>
            <a:r>
              <a:rPr lang="en-US" dirty="0"/>
              <a:t>(ii)if a 3% discount is offered by the supplier for purchases in a lot of 1000 or more, should the firm accept the offer?</a:t>
            </a:r>
          </a:p>
        </p:txBody>
      </p:sp>
    </p:spTree>
    <p:extLst>
      <p:ext uri="{BB962C8B-B14F-4D97-AF65-F5344CB8AC3E}">
        <p14:creationId xmlns:p14="http://schemas.microsoft.com/office/powerpoint/2010/main" val="3761702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1011</Words>
  <Application>Microsoft Office PowerPoint</Application>
  <PresentationFormat>On-screen Show (4:3)</PresentationFormat>
  <Paragraphs>206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Office Theme</vt:lpstr>
      <vt:lpstr>Cash Management</vt:lpstr>
      <vt:lpstr>Cash management</vt:lpstr>
      <vt:lpstr> (A cash budget is a financial plan) ) </vt:lpstr>
      <vt:lpstr>PowerPoint Presentation</vt:lpstr>
      <vt:lpstr>Cash-budget for year 2012-13</vt:lpstr>
      <vt:lpstr>PowerPoint Presentation</vt:lpstr>
      <vt:lpstr>Other data are as follows:</vt:lpstr>
      <vt:lpstr>PowerPoint Presentation</vt:lpstr>
      <vt:lpstr>Inventory Management</vt:lpstr>
      <vt:lpstr>PowerPoint Presentation</vt:lpstr>
      <vt:lpstr>Solution </vt:lpstr>
      <vt:lpstr>comparison</vt:lpstr>
      <vt:lpstr>Solution </vt:lpstr>
      <vt:lpstr>Comparison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Cash Management</dc:title>
  <dc:creator>RG</dc:creator>
  <cp:lastModifiedBy>salonigupta0609@gmail.com</cp:lastModifiedBy>
  <cp:revision>31</cp:revision>
  <dcterms:created xsi:type="dcterms:W3CDTF">2006-08-16T00:00:00Z</dcterms:created>
  <dcterms:modified xsi:type="dcterms:W3CDTF">2022-11-11T08:24:06Z</dcterms:modified>
</cp:coreProperties>
</file>