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9A764-3DB9-4398-AC2E-4296CCFC7444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7CBE4-8ADC-4962-A4B0-1E082808E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7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2,00,000/10,00,000 = 20%;</a:t>
            </a:r>
            <a:r>
              <a:rPr lang="en-US" baseline="0" dirty="0"/>
              <a:t> no. of shares =10,000; DPS = 2,00,000/10,000 = 20, EPS = 10,00,000/10,000 = 100; 20/100 = 20%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7CBE4-8ADC-4962-A4B0-1E082808E5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9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7CBE4-8ADC-4962-A4B0-1E082808E5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Ke</a:t>
            </a:r>
            <a:r>
              <a:rPr lang="en-US" b="1" dirty="0"/>
              <a:t> = EPS/MPS</a:t>
            </a:r>
            <a:r>
              <a:rPr lang="en-US" dirty="0"/>
              <a:t>, </a:t>
            </a:r>
            <a:r>
              <a:rPr lang="en-US" b="1" dirty="0"/>
              <a:t>P/E Ratio = MPS/EPS </a:t>
            </a:r>
            <a:r>
              <a:rPr lang="en-US" dirty="0"/>
              <a:t>; </a:t>
            </a:r>
            <a:r>
              <a:rPr lang="en-US" b="1" dirty="0" err="1"/>
              <a:t>Ke</a:t>
            </a:r>
            <a:r>
              <a:rPr lang="en-US" b="1" dirty="0"/>
              <a:t> = 1/ P/E ratio, 1/12.5 = .08 = 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7CBE4-8ADC-4962-A4B0-1E082808E5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 = 5,00,00,000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en-US" b="1" baseline="0" dirty="0"/>
              <a:t>5,00,00,000-</a:t>
            </a:r>
            <a:r>
              <a:rPr lang="en-US" baseline="0" dirty="0"/>
              <a:t> ( </a:t>
            </a:r>
            <a:r>
              <a:rPr lang="en-US" b="1" baseline="0" dirty="0"/>
              <a:t>10,00,00,000- 8,00,00,000</a:t>
            </a:r>
            <a:r>
              <a:rPr lang="en-US" baseline="0" dirty="0"/>
              <a:t>); 5,00,00,000- 2,00,00,000:  nd1 = total amount of dividend ; </a:t>
            </a:r>
            <a:r>
              <a:rPr lang="el-GR" baseline="0" dirty="0">
                <a:latin typeface="Calibri"/>
                <a:cs typeface="Calibri"/>
              </a:rPr>
              <a:t>Δ</a:t>
            </a:r>
            <a:r>
              <a:rPr lang="en-US" baseline="0" dirty="0">
                <a:latin typeface="Calibri"/>
                <a:cs typeface="Calibri"/>
              </a:rPr>
              <a:t>n = no. of shares to be issued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7CBE4-8ADC-4962-A4B0-1E082808E5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DIVIDEND DECISION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DIVIDEND POLICY</a:t>
            </a:r>
          </a:p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DIVIDEND AND VALUATION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51640"/>
              </p:ext>
            </p:extLst>
          </p:nvPr>
        </p:nvGraphicFramePr>
        <p:xfrm>
          <a:off x="2590800" y="1600200"/>
          <a:ext cx="4572001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2000" imgH="3429000" progId="PowerPoint.Show.12">
                  <p:embed/>
                </p:oleObj>
              </mc:Choice>
              <mc:Fallback>
                <p:oleObj name="Presentation" r:id="rId2" imgW="4572000" imgH="34290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90800" y="1600200"/>
                        <a:ext cx="4572001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31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Walter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external financing</a:t>
            </a:r>
          </a:p>
          <a:p>
            <a:r>
              <a:rPr lang="en-US" b="1" dirty="0"/>
              <a:t>Business risk remains constant</a:t>
            </a:r>
            <a:r>
              <a:rPr lang="en-US" dirty="0"/>
              <a:t>: Current ROI(r) will remain constant, </a:t>
            </a:r>
            <a:r>
              <a:rPr lang="en-US" dirty="0" err="1"/>
              <a:t>Ke</a:t>
            </a:r>
            <a:r>
              <a:rPr lang="en-US" dirty="0"/>
              <a:t> will also remain constant</a:t>
            </a:r>
          </a:p>
          <a:p>
            <a:r>
              <a:rPr lang="en-US" dirty="0"/>
              <a:t>Infinite life</a:t>
            </a:r>
          </a:p>
          <a:p>
            <a:r>
              <a:rPr lang="en-US" dirty="0"/>
              <a:t>Conclusion:</a:t>
            </a:r>
          </a:p>
          <a:p>
            <a:r>
              <a:rPr lang="en-US" b="1" dirty="0"/>
              <a:t> when r &gt; </a:t>
            </a:r>
            <a:r>
              <a:rPr lang="en-US" b="1" dirty="0" err="1"/>
              <a:t>Ke</a:t>
            </a:r>
            <a:r>
              <a:rPr lang="en-US" b="1" dirty="0"/>
              <a:t>(growth firm)  </a:t>
            </a:r>
            <a:r>
              <a:rPr lang="en-US" dirty="0"/>
              <a:t>:  prefer retained earnings: 100% -retention; 0% D/P Ratio(optimal)</a:t>
            </a:r>
          </a:p>
          <a:p>
            <a:r>
              <a:rPr lang="en-US" b="1" dirty="0"/>
              <a:t>When r &lt; </a:t>
            </a:r>
            <a:r>
              <a:rPr lang="en-US" b="1" dirty="0" err="1"/>
              <a:t>Ke</a:t>
            </a:r>
            <a:r>
              <a:rPr lang="en-US" b="1" dirty="0"/>
              <a:t> (declining firm</a:t>
            </a:r>
            <a:r>
              <a:rPr lang="en-US" dirty="0"/>
              <a:t>)  :  prefer divided: 0%-retention, 100% D/P Ratio(optimal)</a:t>
            </a:r>
          </a:p>
          <a:p>
            <a:r>
              <a:rPr lang="en-US" dirty="0"/>
              <a:t>When r = </a:t>
            </a:r>
            <a:r>
              <a:rPr lang="en-US" dirty="0" err="1"/>
              <a:t>Ke</a:t>
            </a:r>
            <a:r>
              <a:rPr lang="en-US" dirty="0"/>
              <a:t> (normal firm)  :  indifferent </a:t>
            </a:r>
          </a:p>
        </p:txBody>
      </p:sp>
    </p:spTree>
    <p:extLst>
      <p:ext uri="{BB962C8B-B14F-4D97-AF65-F5344CB8AC3E}">
        <p14:creationId xmlns:p14="http://schemas.microsoft.com/office/powerpoint/2010/main" val="42430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Walter’s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     P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𝐾𝑒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 = Market price(MPS)</a:t>
                </a:r>
              </a:p>
              <a:p>
                <a:r>
                  <a:rPr lang="en-US" dirty="0"/>
                  <a:t>D = Dividend (DPS)</a:t>
                </a:r>
              </a:p>
              <a:p>
                <a:r>
                  <a:rPr lang="en-US" dirty="0"/>
                  <a:t>E = Earnings (EPS)</a:t>
                </a:r>
              </a:p>
              <a:p>
                <a:r>
                  <a:rPr lang="en-US" dirty="0"/>
                  <a:t> r = re-investment rate( ROI)</a:t>
                </a:r>
              </a:p>
              <a:p>
                <a:r>
                  <a:rPr lang="en-US" dirty="0" err="1"/>
                  <a:t>Ke</a:t>
                </a:r>
                <a:r>
                  <a:rPr lang="en-US" dirty="0"/>
                  <a:t> = expected return/ cost of equity</a:t>
                </a:r>
              </a:p>
              <a:p>
                <a:r>
                  <a:rPr lang="en-US" b="1" dirty="0"/>
                  <a:t>Value of firm </a:t>
                </a:r>
                <a:r>
                  <a:rPr lang="en-US" dirty="0"/>
                  <a:t>= P *N</a:t>
                </a:r>
              </a:p>
              <a:p>
                <a:r>
                  <a:rPr lang="en-US" dirty="0"/>
                  <a:t>Where N is No. of shares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43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ABC Ltd was started a year ago with a paid-up equity capital of Rs 40,00,000.The other details are as under:</a:t>
            </a:r>
          </a:p>
          <a:p>
            <a:r>
              <a:rPr lang="en-US" dirty="0"/>
              <a:t>Earnings of the company:       4,00,000</a:t>
            </a:r>
          </a:p>
          <a:p>
            <a:r>
              <a:rPr lang="en-US" dirty="0"/>
              <a:t>Dividend paid                            3,20,000</a:t>
            </a:r>
          </a:p>
          <a:p>
            <a:r>
              <a:rPr lang="en-US" b="1" dirty="0"/>
              <a:t>Price-earning ratio:                       12.5</a:t>
            </a:r>
          </a:p>
          <a:p>
            <a:r>
              <a:rPr lang="en-US" dirty="0"/>
              <a:t>Number of shares:                       40,000</a:t>
            </a:r>
          </a:p>
          <a:p>
            <a:r>
              <a:rPr lang="en-US" dirty="0"/>
              <a:t>(i) Find the company’s dividend pay-out ratio. Find the market price of a share of the company at this payout ratio, using Walter’s model.</a:t>
            </a:r>
          </a:p>
          <a:p>
            <a:r>
              <a:rPr lang="en-US" dirty="0"/>
              <a:t>(ii) Is the company’s dividend payout ratio optimal as per Walter’s model? Why?</a:t>
            </a:r>
          </a:p>
          <a:p>
            <a:r>
              <a:rPr lang="en-US" dirty="0"/>
              <a:t>(iii) What is the market price of a share of the company at the “optimal dividend payout ratio as per the Walter’s model?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/>
              <a:lstStyle/>
              <a:p>
                <a:r>
                  <a:rPr lang="en-US" dirty="0"/>
                  <a:t>D/P Ratio = 3,20,000/4,00,000*100</a:t>
                </a:r>
              </a:p>
              <a:p>
                <a:r>
                  <a:rPr lang="en-US" dirty="0"/>
                  <a:t>                  = 80%</a:t>
                </a:r>
              </a:p>
              <a:p>
                <a:r>
                  <a:rPr lang="en-US" dirty="0"/>
                  <a:t>P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𝐾𝑒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𝐷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r>
                  <a:rPr lang="en-US" dirty="0"/>
                  <a:t>, DPS= 8, EPS= 10,</a:t>
                </a:r>
              </a:p>
              <a:p>
                <a:r>
                  <a:rPr lang="en-US" dirty="0"/>
                  <a:t> r = 4,00,000/40,00,000=10%, </a:t>
                </a:r>
                <a:r>
                  <a:rPr lang="en-US" b="1" dirty="0" err="1"/>
                  <a:t>Ke</a:t>
                </a:r>
                <a:r>
                  <a:rPr lang="en-US" b="1" dirty="0"/>
                  <a:t> = 1/P/E ratio</a:t>
                </a:r>
              </a:p>
              <a:p>
                <a:r>
                  <a:rPr lang="en-US" dirty="0"/>
                  <a:t>P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.10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.08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.08</m:t>
                        </m:r>
                      </m:den>
                    </m:f>
                  </m:oMath>
                </a14:m>
                <a:r>
                  <a:rPr lang="en-US" dirty="0"/>
                  <a:t> = 131.25</a:t>
                </a:r>
              </a:p>
              <a:p>
                <a:r>
                  <a:rPr lang="en-US" dirty="0"/>
                  <a:t> NO.  Since r &gt; </a:t>
                </a:r>
                <a:r>
                  <a:rPr lang="en-US" dirty="0" err="1"/>
                  <a:t>Ke</a:t>
                </a:r>
                <a:r>
                  <a:rPr lang="en-US" dirty="0"/>
                  <a:t>, 100% retention &amp; 0% D/P ratio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3"/>
                <a:stretch>
                  <a:fillRect l="-1630" t="-1544" r="-1852" b="-1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09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100% -retention &amp;0%D/P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.10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.08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.08</m:t>
                        </m:r>
                      </m:den>
                    </m:f>
                  </m:oMath>
                </a14:m>
                <a:r>
                  <a:rPr lang="en-US" dirty="0"/>
                  <a:t> = 156.25</a:t>
                </a:r>
              </a:p>
              <a:p>
                <a:r>
                  <a:rPr lang="en-US" b="1" dirty="0"/>
                  <a:t>Limitations of Walter’s model</a:t>
                </a:r>
              </a:p>
              <a:p>
                <a:r>
                  <a:rPr lang="en-US" dirty="0"/>
                  <a:t> r is constant: unrealistic</a:t>
                </a:r>
              </a:p>
              <a:p>
                <a:r>
                  <a:rPr lang="en-US" dirty="0"/>
                  <a:t>All financing through retained earnings ; applicable to all equity firm</a:t>
                </a:r>
              </a:p>
              <a:p>
                <a:r>
                  <a:rPr lang="en-US" dirty="0" err="1"/>
                  <a:t>Ke</a:t>
                </a:r>
                <a:r>
                  <a:rPr lang="en-US" dirty="0"/>
                  <a:t> remains constant</a:t>
                </a:r>
              </a:p>
              <a:p>
                <a:r>
                  <a:rPr lang="en-US" b="1" dirty="0"/>
                  <a:t>Unexplained situation of r=</a:t>
                </a:r>
                <a:r>
                  <a:rPr lang="en-US" b="1" dirty="0" err="1"/>
                  <a:t>Ke</a:t>
                </a:r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41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Gorden’s</a:t>
            </a:r>
            <a:r>
              <a:rPr lang="en-US" dirty="0"/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Walter’s relevance theory:</a:t>
            </a:r>
          </a:p>
          <a:p>
            <a:r>
              <a:rPr lang="en-US" dirty="0"/>
              <a:t>Average investor is an risk- </a:t>
            </a:r>
            <a:r>
              <a:rPr lang="en-US" dirty="0" err="1"/>
              <a:t>aversers</a:t>
            </a:r>
            <a:r>
              <a:rPr lang="en-US" dirty="0"/>
              <a:t> and prefers dividend distribution </a:t>
            </a:r>
          </a:p>
          <a:p>
            <a:r>
              <a:rPr lang="en-US" b="1" dirty="0"/>
              <a:t>Growth rate (g) of the firm is the product of retention ratio(b) and rate of return (r); hence g=</a:t>
            </a:r>
            <a:r>
              <a:rPr lang="en-US" b="1" dirty="0" err="1"/>
              <a:t>br</a:t>
            </a:r>
            <a:r>
              <a:rPr lang="en-US" b="1" dirty="0"/>
              <a:t> =.2 *.1 = .02 = 2%</a:t>
            </a:r>
          </a:p>
          <a:p>
            <a:r>
              <a:rPr lang="en-US" b="1" dirty="0"/>
              <a:t>Cost of capital is constant and </a:t>
            </a:r>
            <a:r>
              <a:rPr lang="en-US" b="1" dirty="0" err="1"/>
              <a:t>Ke</a:t>
            </a:r>
            <a:r>
              <a:rPr lang="en-US" b="1" dirty="0"/>
              <a:t>&gt; g</a:t>
            </a:r>
          </a:p>
        </p:txBody>
      </p:sp>
    </p:spTree>
    <p:extLst>
      <p:ext uri="{BB962C8B-B14F-4D97-AF65-F5344CB8AC3E}">
        <p14:creationId xmlns:p14="http://schemas.microsoft.com/office/powerpoint/2010/main" val="131129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Gorden’s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r>
                  <a:rPr lang="en-US" b="1" dirty="0"/>
                  <a:t>P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𝑬</m:t>
                        </m:r>
                        <m:r>
                          <a:rPr lang="en-US" b="1" i="1" smtClean="0">
                            <a:latin typeface="Cambria Math"/>
                          </a:rPr>
                          <m:t> (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𝑲𝒆</m:t>
                        </m:r>
                        <m:r>
                          <a:rPr lang="en-US" b="1" i="1" smtClean="0">
                            <a:latin typeface="Cambria Math"/>
                          </a:rPr>
                          <m:t> −</m:t>
                        </m:r>
                        <m:r>
                          <a:rPr lang="en-US" b="1" i="1" smtClean="0">
                            <a:latin typeface="Cambria Math"/>
                          </a:rPr>
                          <m:t>𝒃𝒓</m:t>
                        </m:r>
                      </m:den>
                    </m:f>
                  </m:oMath>
                </a14:m>
                <a:r>
                  <a:rPr lang="en-US" b="1" dirty="0"/>
                  <a:t> ; P</a:t>
                </a:r>
                <a:r>
                  <a:rPr lang="en-US" b="1" baseline="-25000" dirty="0"/>
                  <a:t>0</a:t>
                </a:r>
                <a:r>
                  <a:rPr lang="en-US" b="1" dirty="0"/>
                  <a:t> = D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 /</a:t>
                </a:r>
                <a:r>
                  <a:rPr lang="en-US" b="1" dirty="0"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Calibri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  <a:cs typeface="Calibri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Calibri"/>
                          </a:rPr>
                          <m:t>𝒆</m:t>
                        </m:r>
                        <m:r>
                          <a:rPr lang="en-US" b="1" i="1">
                            <a:latin typeface="Cambria Math"/>
                            <a:cs typeface="Calibri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b="1" dirty="0"/>
                  <a:t>-g)</a:t>
                </a:r>
              </a:p>
              <a:p>
                <a:r>
                  <a:rPr lang="en-US" dirty="0"/>
                  <a:t>Where P = Market price of equity share</a:t>
                </a:r>
              </a:p>
              <a:p>
                <a:r>
                  <a:rPr lang="en-US" dirty="0"/>
                  <a:t>E = EPS</a:t>
                </a:r>
              </a:p>
              <a:p>
                <a:r>
                  <a:rPr lang="en-US" dirty="0"/>
                  <a:t> b= retention ratio (1- Payout ratio)</a:t>
                </a:r>
              </a:p>
              <a:p>
                <a:r>
                  <a:rPr lang="en-US" dirty="0"/>
                  <a:t> r= rate of return on investment</a:t>
                </a:r>
              </a:p>
              <a:p>
                <a:r>
                  <a:rPr lang="en-US" dirty="0" err="1"/>
                  <a:t>K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 </a:t>
                </a:r>
                <a:r>
                  <a:rPr lang="en-US" dirty="0"/>
                  <a:t> =Cost of equity</a:t>
                </a:r>
              </a:p>
              <a:p>
                <a:r>
                  <a:rPr lang="en-US" dirty="0"/>
                  <a:t> </a:t>
                </a:r>
                <a:r>
                  <a:rPr lang="en-US" dirty="0" err="1"/>
                  <a:t>br</a:t>
                </a:r>
                <a:r>
                  <a:rPr lang="en-US" dirty="0"/>
                  <a:t> = g = Growth rate of the firm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18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the following, find the price of a share and value of the firm using </a:t>
            </a:r>
            <a:r>
              <a:rPr lang="en-US" dirty="0" err="1"/>
              <a:t>Gorden’s</a:t>
            </a:r>
            <a:r>
              <a:rPr lang="en-US" dirty="0"/>
              <a:t> Model:</a:t>
            </a:r>
          </a:p>
          <a:p>
            <a:r>
              <a:rPr lang="en-US" dirty="0"/>
              <a:t>EPS                                                Rs 12</a:t>
            </a:r>
          </a:p>
          <a:p>
            <a:r>
              <a:rPr lang="en-US" dirty="0"/>
              <a:t>Equity </a:t>
            </a:r>
            <a:r>
              <a:rPr lang="en-US" dirty="0" err="1"/>
              <a:t>capitalisation</a:t>
            </a:r>
            <a:r>
              <a:rPr lang="en-US" dirty="0"/>
              <a:t> rate              20%</a:t>
            </a:r>
          </a:p>
          <a:p>
            <a:r>
              <a:rPr lang="en-US" dirty="0"/>
              <a:t>Internal rate of return                   16%</a:t>
            </a:r>
          </a:p>
          <a:p>
            <a:r>
              <a:rPr lang="en-US" dirty="0"/>
              <a:t>Retention rate                                 75%</a:t>
            </a:r>
          </a:p>
          <a:p>
            <a:r>
              <a:rPr lang="en-US" dirty="0"/>
              <a:t>Number of shares outstanding   1,00,000</a:t>
            </a:r>
          </a:p>
          <a:p>
            <a:r>
              <a:rPr lang="en-US" dirty="0"/>
              <a:t>What will the price and value of the firm if equity </a:t>
            </a:r>
            <a:r>
              <a:rPr lang="en-US" dirty="0" err="1"/>
              <a:t>capitalisation</a:t>
            </a:r>
            <a:r>
              <a:rPr lang="en-US" dirty="0"/>
              <a:t> rate and internal rate of return are </a:t>
            </a:r>
            <a:r>
              <a:rPr lang="en-US" dirty="0" err="1"/>
              <a:t>reveresed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48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P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𝑬</m:t>
                        </m:r>
                        <m:r>
                          <a:rPr lang="en-US" b="1" i="1">
                            <a:latin typeface="Cambria Math"/>
                          </a:rPr>
                          <m:t> 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𝑲𝒆</m:t>
                        </m:r>
                        <m:r>
                          <a:rPr lang="en-US" b="1" i="1">
                            <a:latin typeface="Cambria Math"/>
                          </a:rPr>
                          <m:t> −</m:t>
                        </m:r>
                        <m:r>
                          <a:rPr lang="en-US" b="1" i="1">
                            <a:latin typeface="Cambria Math"/>
                          </a:rPr>
                          <m:t>𝒃𝒓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Ke</a:t>
                </a:r>
                <a:r>
                  <a:rPr lang="en-US" dirty="0"/>
                  <a:t> =20% &amp; r= 16%</a:t>
                </a:r>
              </a:p>
              <a:p>
                <a:r>
                  <a:rPr lang="en-US" dirty="0" err="1"/>
                  <a:t>Ke</a:t>
                </a:r>
                <a:r>
                  <a:rPr lang="en-US" dirty="0"/>
                  <a:t>&gt; r</a:t>
                </a:r>
              </a:p>
              <a:p>
                <a:r>
                  <a:rPr lang="en-US" b="1" dirty="0"/>
                  <a:t>P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 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−.</m:t>
                        </m:r>
                        <m:r>
                          <a:rPr lang="en-US" b="1" i="1" smtClean="0">
                            <a:latin typeface="Cambria Math"/>
                          </a:rPr>
                          <m:t>𝟕𝟓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𝟐𝟎</m:t>
                        </m:r>
                        <m:r>
                          <a:rPr lang="en-US" b="1" i="1">
                            <a:latin typeface="Cambria Math"/>
                          </a:rPr>
                          <m:t> −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dirty="0"/>
                  <a:t>,  g= </a:t>
                </a:r>
                <a:r>
                  <a:rPr lang="en-US" dirty="0" err="1"/>
                  <a:t>br</a:t>
                </a:r>
                <a:r>
                  <a:rPr lang="en-US" dirty="0"/>
                  <a:t> = .75*.16</a:t>
                </a:r>
              </a:p>
              <a:p>
                <a:r>
                  <a:rPr lang="en-US" b="1" dirty="0"/>
                  <a:t>P = 37.5, V = 37.5*1,00,000 = </a:t>
                </a:r>
                <a:r>
                  <a:rPr lang="en-US" dirty="0"/>
                  <a:t>37,50,000</a:t>
                </a:r>
              </a:p>
              <a:p>
                <a:r>
                  <a:rPr lang="en-US" dirty="0"/>
                  <a:t>If </a:t>
                </a:r>
                <a:r>
                  <a:rPr lang="en-US" dirty="0" err="1"/>
                  <a:t>Ke</a:t>
                </a:r>
                <a:r>
                  <a:rPr lang="en-US" dirty="0"/>
                  <a:t> =16% &amp; r = 20%, r&gt; </a:t>
                </a:r>
                <a:r>
                  <a:rPr lang="en-US" dirty="0" err="1"/>
                  <a:t>Ke</a:t>
                </a:r>
                <a:endParaRPr lang="en-US" dirty="0"/>
              </a:p>
              <a:p>
                <a:r>
                  <a:rPr lang="en-US" b="1" dirty="0"/>
                  <a:t>P   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𝟏𝟐</m:t>
                        </m:r>
                        <m:r>
                          <a:rPr lang="en-US" b="1" i="1">
                            <a:latin typeface="Cambria Math"/>
                          </a:rPr>
                          <m:t> 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−.</m:t>
                        </m:r>
                        <m:r>
                          <a:rPr lang="en-US" b="1" i="1" smtClean="0">
                            <a:latin typeface="Cambria Math"/>
                          </a:rPr>
                          <m:t>𝟕𝟓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𝟏𝟔</m:t>
                        </m:r>
                        <m:r>
                          <a:rPr lang="en-US" b="1" i="1">
                            <a:latin typeface="Cambria Math"/>
                          </a:rPr>
                          <m:t> −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dirty="0"/>
                  <a:t>, g=</a:t>
                </a:r>
                <a:r>
                  <a:rPr lang="en-US" dirty="0" err="1"/>
                  <a:t>br</a:t>
                </a:r>
                <a:r>
                  <a:rPr lang="en-US" dirty="0"/>
                  <a:t> = .75* .20</a:t>
                </a:r>
              </a:p>
              <a:p>
                <a:r>
                  <a:rPr lang="en-US" dirty="0"/>
                  <a:t>P = 300, V = 300*1,00,000 = 3,00,00,000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35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34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MM Approach</a:t>
            </a:r>
            <a:br>
              <a:rPr lang="en-US" dirty="0"/>
            </a:br>
            <a:r>
              <a:rPr lang="en-US" dirty="0"/>
              <a:t>(Theory of irrelevance)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Assumptions:</a:t>
            </a:r>
          </a:p>
          <a:p>
            <a:r>
              <a:rPr lang="en-US" b="1" dirty="0"/>
              <a:t>Perfect capital market</a:t>
            </a:r>
            <a:r>
              <a:rPr lang="en-US" dirty="0"/>
              <a:t>: rationality; uniform expectations; dissemination of information</a:t>
            </a:r>
          </a:p>
          <a:p>
            <a:r>
              <a:rPr lang="en-US" dirty="0"/>
              <a:t>Absence of taxes or indifference b/w capital gain tax and dividend tax</a:t>
            </a:r>
          </a:p>
          <a:p>
            <a:r>
              <a:rPr lang="en-US" b="1" dirty="0"/>
              <a:t>Investment decision </a:t>
            </a:r>
            <a:r>
              <a:rPr lang="en-US" dirty="0"/>
              <a:t>is given and independent</a:t>
            </a:r>
          </a:p>
          <a:p>
            <a:r>
              <a:rPr lang="en-US" dirty="0"/>
              <a:t>No floatation costs</a:t>
            </a:r>
          </a:p>
          <a:p>
            <a:r>
              <a:rPr lang="en-US" dirty="0"/>
              <a:t>       </a:t>
            </a:r>
            <a:r>
              <a:rPr lang="en-US" b="1" i="1" dirty="0"/>
              <a:t>Arbitrage process: Behavioural justification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2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Share of profit distributed to shareholders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Whether to distribute or not</a:t>
            </a:r>
          </a:p>
          <a:p>
            <a:r>
              <a:rPr lang="en-US" dirty="0"/>
              <a:t>Cash or </a:t>
            </a:r>
            <a:r>
              <a:rPr lang="en-US" b="1" dirty="0"/>
              <a:t>stock dividend</a:t>
            </a:r>
          </a:p>
          <a:p>
            <a:r>
              <a:rPr lang="en-US" dirty="0"/>
              <a:t>How much(% of earnings to be distributed as dividend): D/P Ratio = DPS/EPS </a:t>
            </a:r>
          </a:p>
          <a:p>
            <a:r>
              <a:rPr lang="en-US" dirty="0"/>
              <a:t>= Divided/Earnings available for shareholders</a:t>
            </a:r>
          </a:p>
          <a:p>
            <a:r>
              <a:rPr lang="en-US" dirty="0"/>
              <a:t>Retention ratio = 1- D/P Ratio</a:t>
            </a:r>
          </a:p>
          <a:p>
            <a:r>
              <a:rPr lang="en-US" dirty="0"/>
              <a:t>Time : annual/interim</a:t>
            </a:r>
          </a:p>
        </p:txBody>
      </p:sp>
    </p:spTree>
    <p:extLst>
      <p:ext uri="{BB962C8B-B14F-4D97-AF65-F5344CB8AC3E}">
        <p14:creationId xmlns:p14="http://schemas.microsoft.com/office/powerpoint/2010/main" val="386452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</a:t>
                </a:r>
                <a:r>
                  <a:rPr lang="en-US" baseline="-25000" dirty="0"/>
                  <a:t>0 </a:t>
                </a:r>
                <a:r>
                  <a:rPr lang="en-US" dirty="0"/>
                  <a:t> = P. V( ……..D1……….D2……..D3……..D</a:t>
                </a:r>
                <a:r>
                  <a:rPr lang="el-GR" dirty="0">
                    <a:latin typeface="Calibri"/>
                    <a:cs typeface="Calibri"/>
                  </a:rPr>
                  <a:t>ά</a:t>
                </a:r>
                <a:r>
                  <a:rPr lang="en-US" dirty="0">
                    <a:latin typeface="Calibri"/>
                    <a:cs typeface="Calibri"/>
                  </a:rPr>
                  <a:t>)</a:t>
                </a:r>
              </a:p>
              <a:p>
                <a:r>
                  <a:rPr lang="en-US" dirty="0"/>
                  <a:t>P</a:t>
                </a:r>
                <a:r>
                  <a:rPr lang="en-US" baseline="-25000" dirty="0"/>
                  <a:t>0  </a:t>
                </a:r>
                <a:r>
                  <a:rPr lang="en-US" dirty="0"/>
                  <a:t> = P. V.( D1 To D</a:t>
                </a:r>
                <a:r>
                  <a:rPr lang="el-GR" dirty="0">
                    <a:latin typeface="Calibri"/>
                    <a:cs typeface="Calibri"/>
                  </a:rPr>
                  <a:t>ά</a:t>
                </a:r>
                <a:r>
                  <a:rPr lang="en-US" dirty="0">
                    <a:latin typeface="Calibri"/>
                    <a:cs typeface="Calibri"/>
                  </a:rPr>
                  <a:t>)</a:t>
                </a:r>
              </a:p>
              <a:p>
                <a:r>
                  <a:rPr lang="en-US" dirty="0">
                    <a:cs typeface="Calibri"/>
                  </a:rPr>
                  <a:t>P</a:t>
                </a:r>
                <a:r>
                  <a:rPr lang="en-US" baseline="-25000" dirty="0">
                    <a:cs typeface="Calibri"/>
                  </a:rPr>
                  <a:t>1 </a:t>
                </a:r>
                <a:r>
                  <a:rPr lang="en-US" dirty="0">
                    <a:cs typeface="Calibri"/>
                  </a:rPr>
                  <a:t> = P.V.(D2 +D3+ D4+D5+………</a:t>
                </a:r>
                <a:r>
                  <a:rPr lang="el-GR" dirty="0">
                    <a:cs typeface="Calibri"/>
                  </a:rPr>
                  <a:t> α</a:t>
                </a:r>
                <a:r>
                  <a:rPr lang="en-US" dirty="0">
                    <a:cs typeface="Calibri"/>
                  </a:rPr>
                  <a:t>)</a:t>
                </a:r>
              </a:p>
              <a:p>
                <a:r>
                  <a:rPr lang="en-US" dirty="0">
                    <a:cs typeface="Calibri"/>
                  </a:rPr>
                  <a:t>P</a:t>
                </a:r>
                <a:r>
                  <a:rPr lang="en-US" baseline="-25000" dirty="0">
                    <a:cs typeface="Calibri"/>
                  </a:rPr>
                  <a:t>0</a:t>
                </a:r>
                <a:r>
                  <a:rPr lang="en-US" dirty="0">
                    <a:cs typeface="Calibri"/>
                  </a:rPr>
                  <a:t> = PV(D1) + PV(D2 +D3+ D4+D4+………</a:t>
                </a:r>
                <a:r>
                  <a:rPr lang="el-GR" dirty="0">
                    <a:cs typeface="Calibri"/>
                  </a:rPr>
                  <a:t> α</a:t>
                </a:r>
                <a:r>
                  <a:rPr lang="en-US" dirty="0">
                    <a:cs typeface="Calibri"/>
                  </a:rPr>
                  <a:t>)</a:t>
                </a:r>
              </a:p>
              <a:p>
                <a:r>
                  <a:rPr lang="en-US" dirty="0">
                    <a:cs typeface="Calibri"/>
                  </a:rPr>
                  <a:t>P</a:t>
                </a:r>
                <a:r>
                  <a:rPr lang="en-US" baseline="-25000" dirty="0">
                    <a:cs typeface="Calibri"/>
                  </a:rPr>
                  <a:t>0</a:t>
                </a:r>
                <a:r>
                  <a:rPr lang="en-US" dirty="0">
                    <a:cs typeface="Calibri"/>
                  </a:rPr>
                  <a:t> = P. V. (D1) +P .V.(P1)</a:t>
                </a:r>
              </a:p>
              <a:p>
                <a:r>
                  <a:rPr lang="en-US" dirty="0">
                    <a:cs typeface="Calibri"/>
                  </a:rPr>
                  <a:t>P</a:t>
                </a:r>
                <a:r>
                  <a:rPr lang="en-US" baseline="-25000" dirty="0">
                    <a:cs typeface="Calibri"/>
                  </a:rPr>
                  <a:t>0</a:t>
                </a:r>
                <a:r>
                  <a:rPr lang="en-US" dirty="0">
                    <a:cs typeface="Calibri"/>
                  </a:rPr>
                  <a:t> =  D1/(1+Ke) + P1/(1+Ke)</a:t>
                </a:r>
              </a:p>
              <a:p>
                <a:pPr marL="0" indent="0">
                  <a:buNone/>
                </a:pPr>
                <a:r>
                  <a:rPr lang="en-US" b="1" dirty="0"/>
                  <a:t>P</a:t>
                </a:r>
                <a:r>
                  <a:rPr lang="en-US" b="1" baseline="-25000" dirty="0"/>
                  <a:t>0</a:t>
                </a:r>
                <a:r>
                  <a:rPr lang="en-US" b="1" dirty="0"/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latin typeface="Cambria Math"/>
                          </a:rPr>
                          <m:t>𝐃𝟏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latin typeface="Cambria Math"/>
                          </a:rPr>
                          <m:t>𝐏𝟏</m:t>
                        </m:r>
                      </m:num>
                      <m:den>
                        <m:r>
                          <a:rPr lang="en-US" b="1" i="0" smtClean="0">
                            <a:latin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latin typeface="Cambria Math"/>
                          </a:rPr>
                          <m:t>𝐊𝐞</m:t>
                        </m:r>
                        <m:r>
                          <a:rPr lang="en-US" b="1" i="0" smtClean="0">
                            <a:latin typeface="Cambria Math"/>
                          </a:rPr>
                          <m:t>)</m:t>
                        </m:r>
                        <m:r>
                          <a:rPr lang="en-US" b="1" i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/>
                  <a:t>          ………………………….(1)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28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41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V = nP</a:t>
                </a:r>
                <a:r>
                  <a:rPr lang="en-US" baseline="-25000" dirty="0"/>
                  <a:t>0</a:t>
                </a:r>
                <a:r>
                  <a:rPr lang="en-US" dirty="0"/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  <m:r>
                          <a:rPr lang="en-US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Ke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Assume I = Investment proposal </a:t>
                </a:r>
              </a:p>
              <a:p>
                <a:r>
                  <a:rPr lang="en-US" dirty="0"/>
                  <a:t>External financing = I – Internal financing</a:t>
                </a:r>
              </a:p>
              <a:p>
                <a:r>
                  <a:rPr lang="en-US" dirty="0"/>
                  <a:t>P1(</a:t>
                </a:r>
                <a:r>
                  <a:rPr lang="el-GR" dirty="0">
                    <a:latin typeface="Calibri"/>
                    <a:cs typeface="Calibri"/>
                  </a:rPr>
                  <a:t>Δ</a:t>
                </a:r>
                <a:r>
                  <a:rPr lang="en-US" dirty="0">
                    <a:latin typeface="Calibri"/>
                    <a:cs typeface="Calibri"/>
                  </a:rPr>
                  <a:t>n) = I – ( E – n D1)</a:t>
                </a:r>
              </a:p>
              <a:p>
                <a:r>
                  <a:rPr lang="en-US" b="1" dirty="0"/>
                  <a:t>(</a:t>
                </a:r>
                <a:r>
                  <a:rPr lang="el-GR" b="1" dirty="0">
                    <a:cs typeface="Calibri"/>
                  </a:rPr>
                  <a:t>Δ</a:t>
                </a:r>
                <a:r>
                  <a:rPr lang="en-US" b="1" dirty="0">
                    <a:cs typeface="Calibri"/>
                  </a:rPr>
                  <a:t>n) = I – ( E – n D1)/P1…………………..(2)</a:t>
                </a:r>
              </a:p>
              <a:p>
                <a:r>
                  <a:rPr lang="en-US" dirty="0"/>
                  <a:t>V = nP</a:t>
                </a:r>
                <a:r>
                  <a:rPr lang="en-US" baseline="-25000" dirty="0"/>
                  <a:t>0</a:t>
                </a:r>
                <a:r>
                  <a:rPr lang="en-US" dirty="0"/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nD</m:t>
                        </m:r>
                        <m:r>
                          <a:rPr lang="en-US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nP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Ke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endParaRPr lang="en-US" dirty="0">
                  <a:cs typeface="Calibri"/>
                </a:endParaRPr>
              </a:p>
              <a:p>
                <a:r>
                  <a:rPr lang="en-US" dirty="0">
                    <a:cs typeface="Calibri"/>
                  </a:rPr>
                  <a:t>Adding and subtracting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ΔnP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Ke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dirty="0">
                    <a:cs typeface="Calibri"/>
                  </a:rPr>
                  <a:t> </a:t>
                </a:r>
              </a:p>
              <a:p>
                <a:endParaRPr lang="en-US" dirty="0">
                  <a:cs typeface="Calibri"/>
                </a:endParaRPr>
              </a:p>
              <a:p>
                <a:endParaRPr lang="en-US" dirty="0">
                  <a:latin typeface="Calibri"/>
                  <a:cs typeface="Calibri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539" b="-3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469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nP</a:t>
                </a:r>
                <a:r>
                  <a:rPr lang="en-US" baseline="-25000" dirty="0"/>
                  <a:t>0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nD</m:t>
                        </m:r>
                        <m:r>
                          <m:rPr>
                            <m:nor/>
                          </m:rPr>
                          <a:rPr lang="en-US" dirty="0"/>
                          <m:t>1+</m:t>
                        </m:r>
                        <m:r>
                          <m:rPr>
                            <m:nor/>
                          </m:rPr>
                          <a:rPr lang="en-US" dirty="0"/>
                          <m:t>nP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ΔnP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1(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Δ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)− </m:t>
                        </m:r>
                        <m:r>
                          <m:rPr>
                            <m:sty m:val="p"/>
                          </m:rPr>
                          <a:rPr lang="el-GR" b="0" i="1" dirty="0" smtClean="0">
                            <a:latin typeface="Cambria Math"/>
                          </a:rPr>
                          <m:t>Δ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𝑛𝑃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𝑛𝐷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1(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Δ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)−(</m:t>
                        </m:r>
                        <m:r>
                          <m:rPr>
                            <m:nor/>
                          </m:rPr>
                          <a:rPr lang="en-US" dirty="0"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cs typeface="Calibri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dirty="0">
                            <a:cs typeface="Calibri"/>
                          </a:rPr>
                          <m:t> – ( </m:t>
                        </m:r>
                        <m:r>
                          <m:rPr>
                            <m:nor/>
                          </m:rPr>
                          <a:rPr lang="en-US" dirty="0">
                            <a:cs typeface="Calibri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en-US" dirty="0">
                            <a:cs typeface="Calibri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dirty="0">
                            <a:cs typeface="Calibri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dirty="0"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cs typeface="Calibri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dirty="0">
                            <a:cs typeface="Calibri"/>
                          </a:rPr>
                          <m:t>1)) </m:t>
                        </m:r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latin typeface="Cambria Math"/>
                          </a:rPr>
                          <m:t>𝑛𝐷</m:t>
                        </m:r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dirty="0"/>
                          <m:t>P</m:t>
                        </m:r>
                        <m:r>
                          <m:rPr>
                            <m:nor/>
                          </m:rPr>
                          <a:rPr lang="en-US" b="1" dirty="0"/>
                          <m:t>1(</m:t>
                        </m:r>
                        <m:r>
                          <m:rPr>
                            <m:nor/>
                          </m:rPr>
                          <a:rPr lang="en-US" b="1" dirty="0"/>
                          <m:t>n</m:t>
                        </m:r>
                        <m:r>
                          <m:rPr>
                            <m:nor/>
                          </m:rPr>
                          <a:rPr lang="en-US" b="1" dirty="0"/>
                          <m:t>+</m:t>
                        </m:r>
                        <m:r>
                          <a:rPr lang="el-GR" b="1" i="1" dirty="0">
                            <a:latin typeface="Cambria Math"/>
                          </a:rPr>
                          <m:t>𝜟</m:t>
                        </m:r>
                        <m:r>
                          <a:rPr lang="en-US" b="1" i="1" dirty="0">
                            <a:latin typeface="Cambria Math"/>
                          </a:rPr>
                          <m:t>𝒏</m:t>
                        </m:r>
                        <m:r>
                          <a:rPr lang="en-US" b="1" i="1" dirty="0">
                            <a:latin typeface="Cambria Math"/>
                          </a:rPr>
                          <m:t>)−</m:t>
                        </m:r>
                        <m:r>
                          <a:rPr lang="en-US" b="1" i="1" dirty="0">
                            <a:latin typeface="Cambria Math"/>
                          </a:rPr>
                          <m:t>𝑰</m:t>
                        </m:r>
                        <m:r>
                          <a:rPr lang="en-US" b="1" i="1" dirty="0">
                            <a:latin typeface="Cambria Math"/>
                          </a:rPr>
                          <m:t>+</m:t>
                        </m:r>
                        <m:r>
                          <a:rPr lang="en-US" b="1" i="1" dirty="0">
                            <a:latin typeface="Cambria Math"/>
                          </a:rPr>
                          <m:t>𝑬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𝑲𝒆</m:t>
                        </m:r>
                      </m:den>
                    </m:f>
                  </m:oMath>
                </a14:m>
                <a:r>
                  <a:rPr lang="en-US" b="1" dirty="0"/>
                  <a:t>…………………………..(3)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2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117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X Ltd has equity </a:t>
            </a:r>
            <a:r>
              <a:rPr lang="en-US" dirty="0" err="1"/>
              <a:t>capitalisation</a:t>
            </a:r>
            <a:r>
              <a:rPr lang="en-US" dirty="0"/>
              <a:t> rate of 10% and overall cost of capital is 8%. Present capital is 25,000 equity shares of Rs 100 each. </a:t>
            </a:r>
          </a:p>
          <a:p>
            <a:r>
              <a:rPr lang="en-US" dirty="0"/>
              <a:t>EBIT= 2,50,000</a:t>
            </a:r>
          </a:p>
          <a:p>
            <a:r>
              <a:rPr lang="en-US" dirty="0"/>
              <a:t>Dividend anticipated to be declared is Rs 5 per share. At the end of current FY , the Co. has an expansion plan requiring 5 </a:t>
            </a:r>
            <a:r>
              <a:rPr lang="en-US" dirty="0" err="1"/>
              <a:t>Lacs</a:t>
            </a:r>
            <a:r>
              <a:rPr lang="en-US" dirty="0"/>
              <a:t>. Through MM hypothesis show that Co. should not bother what dividend it actually pays.</a:t>
            </a:r>
          </a:p>
        </p:txBody>
      </p:sp>
    </p:spTree>
    <p:extLst>
      <p:ext uri="{BB962C8B-B14F-4D97-AF65-F5344CB8AC3E}">
        <p14:creationId xmlns:p14="http://schemas.microsoft.com/office/powerpoint/2010/main" val="2751464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dividend is declared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  <m:r>
                          <a:rPr lang="en-US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Ke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100=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5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a:rPr lang="en-US" b="0" i="0" smtClean="0">
                            <a:latin typeface="Cambria Math"/>
                          </a:rPr>
                          <m:t>.10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dirty="0"/>
                  <a:t> , P1 = 105</a:t>
                </a:r>
              </a:p>
              <a:p>
                <a:r>
                  <a:rPr lang="en-US" dirty="0"/>
                  <a:t>(</a:t>
                </a:r>
                <a:r>
                  <a:rPr lang="el-GR" dirty="0">
                    <a:cs typeface="Calibri"/>
                  </a:rPr>
                  <a:t>Δ</a:t>
                </a:r>
                <a:r>
                  <a:rPr lang="en-US" dirty="0">
                    <a:cs typeface="Calibri"/>
                  </a:rPr>
                  <a:t>n) = I – ( E – n D1)/P1</a:t>
                </a:r>
                <a:endParaRPr lang="en-US" dirty="0"/>
              </a:p>
              <a:p>
                <a:r>
                  <a:rPr lang="en-US" dirty="0"/>
                  <a:t>(</a:t>
                </a:r>
                <a:r>
                  <a:rPr lang="el-GR" dirty="0">
                    <a:cs typeface="Calibri"/>
                  </a:rPr>
                  <a:t>Δ</a:t>
                </a:r>
                <a:r>
                  <a:rPr lang="en-US" dirty="0">
                    <a:cs typeface="Calibri"/>
                  </a:rPr>
                  <a:t>n) = 5,00,000 – ( 2,50,000 –  25,000*5)/105</a:t>
                </a:r>
              </a:p>
              <a:p>
                <a:r>
                  <a:rPr lang="el-GR" dirty="0">
                    <a:cs typeface="Calibri"/>
                  </a:rPr>
                  <a:t>Δ</a:t>
                </a:r>
                <a:r>
                  <a:rPr lang="en-US" dirty="0">
                    <a:cs typeface="Calibri"/>
                  </a:rPr>
                  <a:t>n = 3,75,000/105</a:t>
                </a:r>
              </a:p>
              <a:p>
                <a:r>
                  <a:rPr lang="en-US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1(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Δ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)−</m:t>
                        </m:r>
                        <m:r>
                          <a:rPr lang="en-US" i="1" dirty="0">
                            <a:latin typeface="Cambria Math"/>
                          </a:rPr>
                          <m:t>𝐼</m:t>
                        </m:r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endParaRPr lang="en-US" dirty="0">
                  <a:cs typeface="Calibri"/>
                </a:endParaRPr>
              </a:p>
              <a:p>
                <a:r>
                  <a:rPr lang="en-US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105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25,000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3,75,000/105</m:t>
                        </m:r>
                        <m:r>
                          <a:rPr lang="en-US" i="1" dirty="0">
                            <a:latin typeface="Cambria Math"/>
                          </a:rPr>
                          <m:t>)−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5,00,000</m:t>
                        </m:r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2,50,000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</a:rPr>
                          <m:t>.10</m:t>
                        </m:r>
                      </m:den>
                    </m:f>
                  </m:oMath>
                </a14:m>
                <a:endParaRPr lang="en-US" dirty="0">
                  <a:cs typeface="Calibri"/>
                </a:endParaRPr>
              </a:p>
              <a:p>
                <a:r>
                  <a:rPr lang="en-US" dirty="0">
                    <a:cs typeface="Calibri"/>
                  </a:rPr>
                  <a:t>V =25,00,000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078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394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dividend is not declared, D1 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  <m:r>
                          <a:rPr lang="en-US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Ke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100=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0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(1+.10) </m:t>
                        </m:r>
                      </m:den>
                    </m:f>
                  </m:oMath>
                </a14:m>
                <a:r>
                  <a:rPr lang="en-US" dirty="0"/>
                  <a:t> , P1 = 110</a:t>
                </a:r>
              </a:p>
              <a:p>
                <a:r>
                  <a:rPr lang="en-US" dirty="0"/>
                  <a:t>(</a:t>
                </a:r>
                <a:r>
                  <a:rPr lang="el-GR" dirty="0">
                    <a:cs typeface="Calibri"/>
                  </a:rPr>
                  <a:t>Δ</a:t>
                </a:r>
                <a:r>
                  <a:rPr lang="en-US" dirty="0">
                    <a:cs typeface="Calibri"/>
                  </a:rPr>
                  <a:t>n) = I – ( E – n D1)/P1</a:t>
                </a:r>
                <a:endParaRPr lang="en-US" dirty="0"/>
              </a:p>
              <a:p>
                <a:r>
                  <a:rPr lang="en-US" dirty="0"/>
                  <a:t>(</a:t>
                </a:r>
                <a:r>
                  <a:rPr lang="el-GR" dirty="0">
                    <a:cs typeface="Calibri"/>
                  </a:rPr>
                  <a:t>Δ</a:t>
                </a:r>
                <a:r>
                  <a:rPr lang="en-US" dirty="0">
                    <a:cs typeface="Calibri"/>
                  </a:rPr>
                  <a:t>n) = 5,00,000 – ( 2,50,000 –  25,000*0)/110</a:t>
                </a:r>
              </a:p>
              <a:p>
                <a:r>
                  <a:rPr lang="el-GR" dirty="0">
                    <a:cs typeface="Calibri"/>
                  </a:rPr>
                  <a:t>Δ</a:t>
                </a:r>
                <a:r>
                  <a:rPr lang="en-US" dirty="0">
                    <a:cs typeface="Calibri"/>
                  </a:rPr>
                  <a:t>n = 2,50,000/110</a:t>
                </a:r>
              </a:p>
              <a:p>
                <a:r>
                  <a:rPr lang="en-US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P</m:t>
                        </m:r>
                        <m:r>
                          <m:rPr>
                            <m:nor/>
                          </m:rPr>
                          <a:rPr lang="en-US" dirty="0"/>
                          <m:t>1(</m:t>
                        </m:r>
                        <m:r>
                          <m:rPr>
                            <m:nor/>
                          </m:rPr>
                          <a:rPr lang="en-US" dirty="0"/>
                          <m:t>n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sty m:val="p"/>
                          </m:rPr>
                          <a:rPr lang="el-GR" i="1" dirty="0">
                            <a:latin typeface="Cambria Math"/>
                          </a:rPr>
                          <m:t>Δ</m:t>
                        </m:r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)−</m:t>
                        </m:r>
                        <m:r>
                          <a:rPr lang="en-US" i="1" dirty="0">
                            <a:latin typeface="Cambria Math"/>
                          </a:rPr>
                          <m:t>𝐼</m:t>
                        </m:r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</m:t>
                        </m:r>
                        <m:r>
                          <a:rPr lang="en-US" i="1">
                            <a:latin typeface="Cambria Math"/>
                          </a:rPr>
                          <m:t>𝐾𝑒</m:t>
                        </m:r>
                      </m:den>
                    </m:f>
                  </m:oMath>
                </a14:m>
                <a:endParaRPr lang="en-US" dirty="0">
                  <a:cs typeface="Calibri"/>
                </a:endParaRPr>
              </a:p>
              <a:p>
                <a:r>
                  <a:rPr lang="en-US" dirty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dirty="0"/>
                          <m:t>(25,000+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2,50,000</m:t>
                        </m:r>
                        <m:r>
                          <a:rPr lang="en-US" i="1" dirty="0">
                            <a:latin typeface="Cambria Math"/>
                          </a:rPr>
                          <m:t>/1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10</m:t>
                        </m:r>
                        <m:r>
                          <a:rPr lang="en-US" i="1" dirty="0">
                            <a:latin typeface="Cambria Math"/>
                          </a:rPr>
                          <m:t>)−5,00,000+2,50,000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1+.10</m:t>
                        </m:r>
                      </m:den>
                    </m:f>
                  </m:oMath>
                </a14:m>
                <a:endParaRPr lang="en-US" dirty="0">
                  <a:cs typeface="Calibri"/>
                </a:endParaRPr>
              </a:p>
              <a:p>
                <a:r>
                  <a:rPr lang="en-US" dirty="0">
                    <a:cs typeface="Calibri"/>
                  </a:rPr>
                  <a:t>V =25,00,000</a:t>
                </a:r>
              </a:p>
              <a:p>
                <a:endParaRPr lang="en-US" dirty="0">
                  <a:cs typeface="Calibri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1078" b="-2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653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Z Ltd has 10 lakh equity shares outstanding at the beginning of the year 2006. the current market price of the share is Rs 150 each. The company recommended Rs 8 per share as dividend. The </a:t>
            </a:r>
            <a:r>
              <a:rPr lang="en-US" dirty="0" err="1"/>
              <a:t>capitalisation</a:t>
            </a:r>
            <a:r>
              <a:rPr lang="en-US" dirty="0"/>
              <a:t> rate is 12%.</a:t>
            </a:r>
          </a:p>
          <a:p>
            <a:r>
              <a:rPr lang="en-US" dirty="0"/>
              <a:t>(i) Based on MM approach, calculate the market price of the share of the company when the recommended dividend is(a) declared and (b) not declared</a:t>
            </a:r>
          </a:p>
          <a:p>
            <a:r>
              <a:rPr lang="en-US" dirty="0"/>
              <a:t>(ii) How many new shares are to be issued by the company at the end of the accounting year on the assumption that the net income for the year is Rs 2 </a:t>
            </a:r>
            <a:r>
              <a:rPr lang="en-US" dirty="0" err="1"/>
              <a:t>crores</a:t>
            </a:r>
            <a:r>
              <a:rPr lang="en-US" dirty="0"/>
              <a:t>  and the investment budget is Rs 4 </a:t>
            </a:r>
            <a:r>
              <a:rPr lang="en-US" dirty="0" err="1"/>
              <a:t>crores</a:t>
            </a:r>
            <a:r>
              <a:rPr lang="en-US" dirty="0"/>
              <a:t> when dividends are distributed? What will be the </a:t>
            </a:r>
            <a:r>
              <a:rPr lang="en-US" b="1" dirty="0"/>
              <a:t>market value </a:t>
            </a:r>
            <a:r>
              <a:rPr lang="en-US" dirty="0"/>
              <a:t>of </a:t>
            </a:r>
            <a:r>
              <a:rPr lang="en-US" b="1" dirty="0"/>
              <a:t>shares</a:t>
            </a:r>
            <a:r>
              <a:rPr lang="en-US" dirty="0"/>
              <a:t> at the end of accounting year?</a:t>
            </a:r>
          </a:p>
        </p:txBody>
      </p:sp>
    </p:spTree>
    <p:extLst>
      <p:ext uri="{BB962C8B-B14F-4D97-AF65-F5344CB8AC3E}">
        <p14:creationId xmlns:p14="http://schemas.microsoft.com/office/powerpoint/2010/main" val="2921648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When dividend is declared</a:t>
                </a:r>
              </a:p>
              <a:p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  <m:r>
                          <a:rPr lang="en-US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Ke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150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8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a:rPr lang="en-US" b="0" i="0" smtClean="0">
                            <a:latin typeface="Cambria Math"/>
                          </a:rPr>
                          <m:t>.12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dirty="0"/>
                  <a:t> = P1 = 160</a:t>
                </a:r>
              </a:p>
              <a:p>
                <a:r>
                  <a:rPr lang="en-US" dirty="0"/>
                  <a:t>When dividend is  NOT declared</a:t>
                </a:r>
              </a:p>
              <a:p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</m:t>
                        </m:r>
                        <m:r>
                          <a:rPr lang="en-US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Ke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150=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0</m:t>
                        </m:r>
                        <m:r>
                          <a:rPr lang="en-US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</m:t>
                        </m:r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(1+</m:t>
                        </m:r>
                        <m:r>
                          <a:rPr lang="en-US" b="0" i="0" smtClean="0">
                            <a:latin typeface="Cambria Math"/>
                          </a:rPr>
                          <m:t>.12</m:t>
                        </m:r>
                        <m:r>
                          <a:rPr lang="en-US">
                            <a:latin typeface="Cambria Math"/>
                          </a:rPr>
                          <m:t>) 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= P1 =168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49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707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dividend is declared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l-GR" dirty="0">
                <a:cs typeface="Calibri"/>
              </a:rPr>
              <a:t>Δ</a:t>
            </a:r>
            <a:r>
              <a:rPr lang="en-US" dirty="0">
                <a:cs typeface="Calibri"/>
              </a:rPr>
              <a:t>n) = I – ( E – n D1)/P1</a:t>
            </a:r>
          </a:p>
          <a:p>
            <a:r>
              <a:rPr lang="en-US" dirty="0"/>
              <a:t>(</a:t>
            </a:r>
            <a:r>
              <a:rPr lang="el-GR" dirty="0">
                <a:cs typeface="Calibri"/>
              </a:rPr>
              <a:t>Δ</a:t>
            </a:r>
            <a:r>
              <a:rPr lang="en-US" dirty="0">
                <a:cs typeface="Calibri"/>
              </a:rPr>
              <a:t>n) = 4,00,00,000 – ( 2,00,00,000 – 10,00,000*8)/160</a:t>
            </a:r>
          </a:p>
          <a:p>
            <a:r>
              <a:rPr lang="en-US" dirty="0"/>
              <a:t>(</a:t>
            </a:r>
            <a:r>
              <a:rPr lang="el-GR" dirty="0">
                <a:cs typeface="Calibri"/>
              </a:rPr>
              <a:t>Δ</a:t>
            </a:r>
            <a:r>
              <a:rPr lang="en-US" dirty="0">
                <a:cs typeface="Calibri"/>
              </a:rPr>
              <a:t>n) = 2,80,00,000/160 = 1,75,000</a:t>
            </a:r>
          </a:p>
          <a:p>
            <a:r>
              <a:rPr lang="en-US" dirty="0">
                <a:cs typeface="Calibri"/>
              </a:rPr>
              <a:t>Market value of shares = (n +</a:t>
            </a:r>
            <a:r>
              <a:rPr lang="en-US" dirty="0"/>
              <a:t> </a:t>
            </a:r>
            <a:r>
              <a:rPr lang="el-GR" dirty="0">
                <a:cs typeface="Calibri"/>
              </a:rPr>
              <a:t>Δ</a:t>
            </a:r>
            <a:r>
              <a:rPr lang="en-US" dirty="0">
                <a:cs typeface="Calibri"/>
              </a:rPr>
              <a:t>n)*P1 (10,00,000+1,75,000)*160 = 18,80,00,000</a:t>
            </a:r>
          </a:p>
          <a:p>
            <a:endParaRPr lang="en-US" dirty="0"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06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of dividend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 DPS(5/)</a:t>
            </a:r>
          </a:p>
          <a:p>
            <a:r>
              <a:rPr lang="en-US" dirty="0"/>
              <a:t>Constant D/P ratio</a:t>
            </a:r>
          </a:p>
          <a:p>
            <a:r>
              <a:rPr lang="en-US" dirty="0"/>
              <a:t>Constant DPS with extra dividend</a:t>
            </a:r>
          </a:p>
        </p:txBody>
      </p:sp>
    </p:spTree>
    <p:extLst>
      <p:ext uri="{BB962C8B-B14F-4D97-AF65-F5344CB8AC3E}">
        <p14:creationId xmlns:p14="http://schemas.microsoft.com/office/powerpoint/2010/main" val="31037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DPS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49530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86000" y="1981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2286000" y="3276600"/>
            <a:ext cx="3429000" cy="533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5715000" y="2667000"/>
            <a:ext cx="762000" cy="609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2667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8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D/P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48768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819400" y="1752600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4200" y="2362200"/>
            <a:ext cx="762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29718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81600" y="2514600"/>
            <a:ext cx="1600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1800" y="2743200"/>
            <a:ext cx="533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3429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81600" y="2971800"/>
            <a:ext cx="1600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45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Constant DPS with extra dividend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0" y="49530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86000" y="19812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2286000" y="3276600"/>
            <a:ext cx="3429000" cy="533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5715000" y="2667000"/>
            <a:ext cx="762000" cy="6096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2667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34000" y="1600200"/>
            <a:ext cx="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16002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0" y="16002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09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uncertainty: market price</a:t>
            </a:r>
          </a:p>
          <a:p>
            <a:r>
              <a:rPr lang="en-US" dirty="0"/>
              <a:t>Regular incomes</a:t>
            </a:r>
          </a:p>
          <a:p>
            <a:r>
              <a:rPr lang="en-US" dirty="0"/>
              <a:t>Institutional investors</a:t>
            </a:r>
          </a:p>
          <a:p>
            <a:r>
              <a:rPr lang="en-US" dirty="0"/>
              <a:t>Additional funds</a:t>
            </a:r>
          </a:p>
        </p:txBody>
      </p:sp>
    </p:spTree>
    <p:extLst>
      <p:ext uri="{BB962C8B-B14F-4D97-AF65-F5344CB8AC3E}">
        <p14:creationId xmlns:p14="http://schemas.microsoft.com/office/powerpoint/2010/main" val="152757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Determinants of dividend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Earnings</a:t>
            </a:r>
          </a:p>
          <a:p>
            <a:r>
              <a:rPr lang="en-US" dirty="0"/>
              <a:t>Dilution of Control</a:t>
            </a:r>
          </a:p>
          <a:p>
            <a:r>
              <a:rPr lang="en-US" dirty="0"/>
              <a:t>Age of the company</a:t>
            </a:r>
          </a:p>
          <a:p>
            <a:r>
              <a:rPr lang="en-US" b="1" dirty="0"/>
              <a:t>Growth needs of the firm</a:t>
            </a:r>
          </a:p>
          <a:p>
            <a:r>
              <a:rPr lang="en-US" dirty="0"/>
              <a:t>Taxation policy</a:t>
            </a:r>
          </a:p>
          <a:p>
            <a:r>
              <a:rPr lang="en-US" b="1" dirty="0"/>
              <a:t>Shareholders’ preference</a:t>
            </a:r>
          </a:p>
          <a:p>
            <a:r>
              <a:rPr lang="en-US" b="1" dirty="0"/>
              <a:t>Liquidity position</a:t>
            </a:r>
          </a:p>
          <a:p>
            <a:r>
              <a:rPr lang="en-US" dirty="0"/>
              <a:t>Inflation</a:t>
            </a:r>
          </a:p>
          <a:p>
            <a:r>
              <a:rPr lang="en-US" b="1" dirty="0"/>
              <a:t>Contractual and legal requirements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2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of firm and dividend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Relevance theories</a:t>
            </a:r>
            <a:r>
              <a:rPr lang="en-US" dirty="0"/>
              <a:t>:</a:t>
            </a:r>
          </a:p>
          <a:p>
            <a:r>
              <a:rPr lang="en-US" b="1" dirty="0"/>
              <a:t>A) Walter’s Model</a:t>
            </a:r>
          </a:p>
          <a:p>
            <a:r>
              <a:rPr lang="en-US" dirty="0"/>
              <a:t>B) </a:t>
            </a:r>
            <a:r>
              <a:rPr lang="en-US" dirty="0" err="1"/>
              <a:t>Gorden’s</a:t>
            </a:r>
            <a:r>
              <a:rPr lang="en-US" dirty="0"/>
              <a:t> Model</a:t>
            </a:r>
          </a:p>
          <a:p>
            <a:r>
              <a:rPr lang="en-US" dirty="0"/>
              <a:t>C) </a:t>
            </a:r>
            <a:r>
              <a:rPr lang="en-US" dirty="0" err="1"/>
              <a:t>Lintner’s</a:t>
            </a:r>
            <a:r>
              <a:rPr lang="en-US" dirty="0"/>
              <a:t> Model: not in syllabus </a:t>
            </a:r>
          </a:p>
          <a:p>
            <a:r>
              <a:rPr lang="en-US" b="1" dirty="0"/>
              <a:t>Irrelevance theories</a:t>
            </a:r>
            <a:r>
              <a:rPr lang="en-US" dirty="0"/>
              <a:t>: </a:t>
            </a:r>
            <a:r>
              <a:rPr lang="en-US" b="1" dirty="0"/>
              <a:t>MM Approach </a:t>
            </a:r>
          </a:p>
          <a:p>
            <a:r>
              <a:rPr lang="en-US" dirty="0"/>
              <a:t>Residual theory</a:t>
            </a:r>
          </a:p>
        </p:txBody>
      </p:sp>
    </p:spTree>
    <p:extLst>
      <p:ext uri="{BB962C8B-B14F-4D97-AF65-F5344CB8AC3E}">
        <p14:creationId xmlns:p14="http://schemas.microsoft.com/office/powerpoint/2010/main" val="2406705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1533</Words>
  <Application>Microsoft Office PowerPoint</Application>
  <PresentationFormat>On-screen Show (4:3)</PresentationFormat>
  <Paragraphs>189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Office Theme</vt:lpstr>
      <vt:lpstr>Presentation</vt:lpstr>
      <vt:lpstr>DIVIDEND DECISION</vt:lpstr>
      <vt:lpstr>Share of profit distributed to shareholders</vt:lpstr>
      <vt:lpstr>Stability of dividend</vt:lpstr>
      <vt:lpstr>Constant DPS</vt:lpstr>
      <vt:lpstr>Constant D/P ratio</vt:lpstr>
      <vt:lpstr>Constant DPS with extra dividend</vt:lpstr>
      <vt:lpstr>Advantages of stability</vt:lpstr>
      <vt:lpstr>Determinants of dividend policy</vt:lpstr>
      <vt:lpstr>Valuation of firm and dividend</vt:lpstr>
      <vt:lpstr>Walter model</vt:lpstr>
      <vt:lpstr>Walter’s Model</vt:lpstr>
      <vt:lpstr>Practical problem</vt:lpstr>
      <vt:lpstr>Solution </vt:lpstr>
      <vt:lpstr>100% -retention &amp;0%D/P ratio</vt:lpstr>
      <vt:lpstr>Gorden’s Model</vt:lpstr>
      <vt:lpstr>Gorden’s Model</vt:lpstr>
      <vt:lpstr>Practical problem</vt:lpstr>
      <vt:lpstr>Solution </vt:lpstr>
      <vt:lpstr>MM Approach (Theory of irrelevance)</vt:lpstr>
      <vt:lpstr>Mathematical derivation</vt:lpstr>
      <vt:lpstr>PowerPoint Presentation</vt:lpstr>
      <vt:lpstr>PowerPoint Presentation</vt:lpstr>
      <vt:lpstr>PowerPoint Presentation</vt:lpstr>
      <vt:lpstr>When dividend is declared</vt:lpstr>
      <vt:lpstr>When dividend is not declared, D1 =0</vt:lpstr>
      <vt:lpstr>Problem </vt:lpstr>
      <vt:lpstr>Solution </vt:lpstr>
      <vt:lpstr>When dividend is declared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DIVIDEND DECISION</dc:title>
  <dc:creator>RG</dc:creator>
  <cp:lastModifiedBy>salonigupta0609@gmail.com</cp:lastModifiedBy>
  <cp:revision>72</cp:revision>
  <dcterms:created xsi:type="dcterms:W3CDTF">2006-08-16T00:00:00Z</dcterms:created>
  <dcterms:modified xsi:type="dcterms:W3CDTF">2022-11-03T07:47:35Z</dcterms:modified>
</cp:coreProperties>
</file>