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9" r:id="rId3"/>
    <p:sldId id="257" r:id="rId4"/>
    <p:sldId id="258" r:id="rId5"/>
    <p:sldId id="260" r:id="rId6"/>
    <p:sldId id="261" r:id="rId7"/>
    <p:sldId id="262" r:id="rId8"/>
    <p:sldId id="263" r:id="rId9"/>
    <p:sldId id="264" r:id="rId10"/>
    <p:sldId id="274" r:id="rId11"/>
    <p:sldId id="275" r:id="rId12"/>
    <p:sldId id="276" r:id="rId13"/>
    <p:sldId id="265" r:id="rId14"/>
    <p:sldId id="267" r:id="rId15"/>
    <p:sldId id="268" r:id="rId16"/>
    <p:sldId id="269" r:id="rId17"/>
    <p:sldId id="266" r:id="rId18"/>
    <p:sldId id="270" r:id="rId19"/>
    <p:sldId id="271" r:id="rId20"/>
    <p:sldId id="272" r:id="rId21"/>
    <p:sldId id="273"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3" r:id="rId47"/>
    <p:sldId id="301" r:id="rId48"/>
    <p:sldId id="302"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4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30FE2B-2BD2-4264-B561-849F6CFB12E4}" type="datetimeFigureOut">
              <a:rPr lang="en-US" smtClean="0"/>
              <a:t>10/25/2021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15A4A-99C2-4ADD-8685-F2C0300B909D}" type="slidenum">
              <a:rPr lang="en-US" smtClean="0"/>
              <a:t>‹#›</a:t>
            </a:fld>
            <a:endParaRPr lang="en-US"/>
          </a:p>
        </p:txBody>
      </p:sp>
    </p:spTree>
    <p:extLst>
      <p:ext uri="{BB962C8B-B14F-4D97-AF65-F5344CB8AC3E}">
        <p14:creationId xmlns:p14="http://schemas.microsoft.com/office/powerpoint/2010/main" val="229996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 amount of interest and SV = sales Value</a:t>
            </a:r>
            <a:endParaRPr lang="en-US" dirty="0"/>
          </a:p>
        </p:txBody>
      </p:sp>
      <p:sp>
        <p:nvSpPr>
          <p:cNvPr id="4" name="Slide Number Placeholder 3"/>
          <p:cNvSpPr>
            <a:spLocks noGrp="1"/>
          </p:cNvSpPr>
          <p:nvPr>
            <p:ph type="sldNum" sz="quarter" idx="10"/>
          </p:nvPr>
        </p:nvSpPr>
        <p:spPr/>
        <p:txBody>
          <a:bodyPr/>
          <a:lstStyle/>
          <a:p>
            <a:fld id="{BC015A4A-99C2-4ADD-8685-F2C0300B909D}" type="slidenum">
              <a:rPr lang="en-US" smtClean="0"/>
              <a:t>6</a:t>
            </a:fld>
            <a:endParaRPr lang="en-US"/>
          </a:p>
        </p:txBody>
      </p:sp>
    </p:spTree>
    <p:extLst>
      <p:ext uri="{BB962C8B-B14F-4D97-AF65-F5344CB8AC3E}">
        <p14:creationId xmlns:p14="http://schemas.microsoft.com/office/powerpoint/2010/main" val="247390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value of equity represents</a:t>
            </a:r>
            <a:r>
              <a:rPr lang="en-US" baseline="0" dirty="0" smtClean="0"/>
              <a:t> combined value of equity &amp; retained earnings:18,00,000 is to be divided in 10:2</a:t>
            </a:r>
            <a:endParaRPr lang="en-US" dirty="0"/>
          </a:p>
        </p:txBody>
      </p:sp>
      <p:sp>
        <p:nvSpPr>
          <p:cNvPr id="4" name="Slide Number Placeholder 3"/>
          <p:cNvSpPr>
            <a:spLocks noGrp="1"/>
          </p:cNvSpPr>
          <p:nvPr>
            <p:ph type="sldNum" sz="quarter" idx="10"/>
          </p:nvPr>
        </p:nvSpPr>
        <p:spPr/>
        <p:txBody>
          <a:bodyPr/>
          <a:lstStyle/>
          <a:p>
            <a:fld id="{BC015A4A-99C2-4ADD-8685-F2C0300B909D}" type="slidenum">
              <a:rPr lang="en-US" smtClean="0"/>
              <a:t>49</a:t>
            </a:fld>
            <a:endParaRPr lang="en-US"/>
          </a:p>
        </p:txBody>
      </p:sp>
    </p:spTree>
    <p:extLst>
      <p:ext uri="{BB962C8B-B14F-4D97-AF65-F5344CB8AC3E}">
        <p14:creationId xmlns:p14="http://schemas.microsoft.com/office/powerpoint/2010/main" val="75894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T=20%, </a:t>
            </a:r>
            <a:r>
              <a:rPr lang="en-US" dirty="0" err="1" smtClean="0"/>
              <a:t>Kd</a:t>
            </a:r>
            <a:r>
              <a:rPr lang="en-US" dirty="0" smtClean="0"/>
              <a:t> = 8.02%; SV= 90, RV = 105</a:t>
            </a:r>
            <a:endParaRPr lang="en-US" dirty="0"/>
          </a:p>
        </p:txBody>
      </p:sp>
      <p:sp>
        <p:nvSpPr>
          <p:cNvPr id="4" name="Slide Number Placeholder 3"/>
          <p:cNvSpPr>
            <a:spLocks noGrp="1"/>
          </p:cNvSpPr>
          <p:nvPr>
            <p:ph type="sldNum" sz="quarter" idx="10"/>
          </p:nvPr>
        </p:nvSpPr>
        <p:spPr/>
        <p:txBody>
          <a:bodyPr/>
          <a:lstStyle/>
          <a:p>
            <a:fld id="{BC015A4A-99C2-4ADD-8685-F2C0300B909D}" type="slidenum">
              <a:rPr lang="en-US" smtClean="0"/>
              <a:t>7</a:t>
            </a:fld>
            <a:endParaRPr lang="en-US"/>
          </a:p>
        </p:txBody>
      </p:sp>
    </p:spTree>
    <p:extLst>
      <p:ext uri="{BB962C8B-B14F-4D97-AF65-F5344CB8AC3E}">
        <p14:creationId xmlns:p14="http://schemas.microsoft.com/office/powerpoint/2010/main" val="265515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1" dirty="0" smtClean="0"/>
              <a:t>: FLOATATION COST IS TO BE CONSIDERED AT FACE VALUE</a:t>
            </a:r>
            <a:endParaRPr lang="en-US" b="1" dirty="0"/>
          </a:p>
        </p:txBody>
      </p:sp>
      <p:sp>
        <p:nvSpPr>
          <p:cNvPr id="4" name="Slide Number Placeholder 3"/>
          <p:cNvSpPr>
            <a:spLocks noGrp="1"/>
          </p:cNvSpPr>
          <p:nvPr>
            <p:ph type="sldNum" sz="quarter" idx="10"/>
          </p:nvPr>
        </p:nvSpPr>
        <p:spPr/>
        <p:txBody>
          <a:bodyPr/>
          <a:lstStyle/>
          <a:p>
            <a:fld id="{BC015A4A-99C2-4ADD-8685-F2C0300B909D}" type="slidenum">
              <a:rPr lang="en-US" smtClean="0"/>
              <a:t>8</a:t>
            </a:fld>
            <a:endParaRPr lang="en-US"/>
          </a:p>
        </p:txBody>
      </p:sp>
    </p:spTree>
    <p:extLst>
      <p:ext uri="{BB962C8B-B14F-4D97-AF65-F5344CB8AC3E}">
        <p14:creationId xmlns:p14="http://schemas.microsoft.com/office/powerpoint/2010/main" val="406303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 97,366</a:t>
            </a:r>
            <a:endParaRPr lang="en-US" dirty="0"/>
          </a:p>
        </p:txBody>
      </p:sp>
      <p:sp>
        <p:nvSpPr>
          <p:cNvPr id="4" name="Slide Number Placeholder 3"/>
          <p:cNvSpPr>
            <a:spLocks noGrp="1"/>
          </p:cNvSpPr>
          <p:nvPr>
            <p:ph type="sldNum" sz="quarter" idx="10"/>
          </p:nvPr>
        </p:nvSpPr>
        <p:spPr/>
        <p:txBody>
          <a:bodyPr/>
          <a:lstStyle/>
          <a:p>
            <a:fld id="{BC015A4A-99C2-4ADD-8685-F2C0300B909D}" type="slidenum">
              <a:rPr lang="en-US" smtClean="0"/>
              <a:t>11</a:t>
            </a:fld>
            <a:endParaRPr lang="en-US"/>
          </a:p>
        </p:txBody>
      </p:sp>
    </p:spTree>
    <p:extLst>
      <p:ext uri="{BB962C8B-B14F-4D97-AF65-F5344CB8AC3E}">
        <p14:creationId xmlns:p14="http://schemas.microsoft.com/office/powerpoint/2010/main" val="57796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as per SEBI guidelines floatation cost (underwriting commission</a:t>
            </a:r>
            <a:r>
              <a:rPr lang="en-US" baseline="0" dirty="0" smtClean="0"/>
              <a:t> </a:t>
            </a:r>
            <a:r>
              <a:rPr lang="en-US" baseline="0" dirty="0" err="1" smtClean="0"/>
              <a:t>etc</a:t>
            </a:r>
            <a:r>
              <a:rPr lang="en-US" baseline="0" dirty="0" smtClean="0"/>
              <a:t>) is to be calculated on Issued price(not on face value) </a:t>
            </a:r>
            <a:endParaRPr lang="en-US" dirty="0"/>
          </a:p>
        </p:txBody>
      </p:sp>
      <p:sp>
        <p:nvSpPr>
          <p:cNvPr id="4" name="Slide Number Placeholder 3"/>
          <p:cNvSpPr>
            <a:spLocks noGrp="1"/>
          </p:cNvSpPr>
          <p:nvPr>
            <p:ph type="sldNum" sz="quarter" idx="10"/>
          </p:nvPr>
        </p:nvSpPr>
        <p:spPr/>
        <p:txBody>
          <a:bodyPr/>
          <a:lstStyle/>
          <a:p>
            <a:fld id="{BC015A4A-99C2-4ADD-8685-F2C0300B909D}" type="slidenum">
              <a:rPr lang="en-US" smtClean="0"/>
              <a:t>15</a:t>
            </a:fld>
            <a:endParaRPr lang="en-US"/>
          </a:p>
        </p:txBody>
      </p:sp>
    </p:spTree>
    <p:extLst>
      <p:ext uri="{BB962C8B-B14F-4D97-AF65-F5344CB8AC3E}">
        <p14:creationId xmlns:p14="http://schemas.microsoft.com/office/powerpoint/2010/main" val="309833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16/97 (ii) 16/90-2.7 (iii)16/110-3.3</a:t>
            </a:r>
            <a:endParaRPr lang="en-US" dirty="0"/>
          </a:p>
        </p:txBody>
      </p:sp>
      <p:sp>
        <p:nvSpPr>
          <p:cNvPr id="4" name="Slide Number Placeholder 3"/>
          <p:cNvSpPr>
            <a:spLocks noGrp="1"/>
          </p:cNvSpPr>
          <p:nvPr>
            <p:ph type="sldNum" sz="quarter" idx="10"/>
          </p:nvPr>
        </p:nvSpPr>
        <p:spPr/>
        <p:txBody>
          <a:bodyPr/>
          <a:lstStyle/>
          <a:p>
            <a:fld id="{BC015A4A-99C2-4ADD-8685-F2C0300B909D}" type="slidenum">
              <a:rPr lang="en-US" smtClean="0"/>
              <a:t>18</a:t>
            </a:fld>
            <a:endParaRPr lang="en-US"/>
          </a:p>
        </p:txBody>
      </p:sp>
    </p:spTree>
    <p:extLst>
      <p:ext uri="{BB962C8B-B14F-4D97-AF65-F5344CB8AC3E}">
        <p14:creationId xmlns:p14="http://schemas.microsoft.com/office/powerpoint/2010/main" val="223512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D</a:t>
                </a:r>
                <a:r>
                  <a:rPr lang="en-US" baseline="-25000" dirty="0" smtClean="0"/>
                  <a:t>6</a:t>
                </a:r>
                <a:r>
                  <a:rPr lang="en-US" baseline="0" dirty="0" smtClean="0"/>
                  <a:t> = D0</a:t>
                </a:r>
                <a14:m>
                  <m:oMath xmlns:m="http://schemas.openxmlformats.org/officeDocument/2006/math">
                    <m:sSup>
                      <m:sSupPr>
                        <m:ctrlPr>
                          <a:rPr lang="en-US" i="1" baseline="0" smtClean="0">
                            <a:latin typeface="Cambria Math"/>
                          </a:rPr>
                        </m:ctrlPr>
                      </m:sSupPr>
                      <m:e>
                        <m:r>
                          <a:rPr lang="en-US" b="0" i="1" baseline="0" smtClean="0">
                            <a:latin typeface="Cambria Math"/>
                          </a:rPr>
                          <m:t>(1+</m:t>
                        </m:r>
                        <m:r>
                          <a:rPr lang="en-US" b="0" i="1" baseline="0" smtClean="0">
                            <a:latin typeface="Cambria Math"/>
                          </a:rPr>
                          <m:t>𝑔</m:t>
                        </m:r>
                        <m:r>
                          <a:rPr lang="en-US" b="0" i="1" baseline="0" smtClean="0">
                            <a:latin typeface="Cambria Math"/>
                          </a:rPr>
                          <m:t>)</m:t>
                        </m:r>
                      </m:e>
                      <m:sup>
                        <m:r>
                          <a:rPr lang="en-US" b="0" i="1" baseline="0" smtClean="0">
                            <a:latin typeface="Cambria Math"/>
                          </a:rPr>
                          <m:t>6</m:t>
                        </m:r>
                      </m:sup>
                    </m:sSup>
                  </m:oMath>
                </a14:m>
                <a:r>
                  <a:rPr lang="en-US" dirty="0" smtClean="0"/>
                  <a:t> ; D1</a:t>
                </a:r>
                <a14:m>
                  <m:oMath xmlns:m="http://schemas.openxmlformats.org/officeDocument/2006/math">
                    <m:sSup>
                      <m:sSupPr>
                        <m:ctrlPr>
                          <a:rPr lang="en-US" i="1" smtClean="0">
                            <a:latin typeface="Cambria Math"/>
                          </a:rPr>
                        </m:ctrlPr>
                      </m:sSupPr>
                      <m:e>
                        <m:r>
                          <a:rPr lang="en-US" b="0" i="1" smtClean="0">
                            <a:latin typeface="Cambria Math"/>
                          </a:rPr>
                          <m:t>(1+</m:t>
                        </m:r>
                        <m:r>
                          <a:rPr lang="en-US" b="0" i="1" smtClean="0">
                            <a:latin typeface="Cambria Math"/>
                          </a:rPr>
                          <m:t>𝑔</m:t>
                        </m:r>
                        <m:r>
                          <a:rPr lang="en-US" b="0" i="1" smtClean="0">
                            <a:latin typeface="Cambria Math"/>
                          </a:rPr>
                          <m:t>)</m:t>
                        </m:r>
                      </m:e>
                      <m:sup>
                        <m:r>
                          <a:rPr lang="en-US" b="0" i="1" smtClean="0">
                            <a:latin typeface="Cambria Math"/>
                          </a:rPr>
                          <m:t>5</m:t>
                        </m:r>
                      </m:sup>
                    </m:sSup>
                  </m:oMath>
                </a14:m>
                <a:endParaRPr lang="en-US" dirty="0"/>
              </a:p>
            </p:txBody>
          </p:sp>
        </mc:Choice>
        <mc:Fallback xmlns="">
          <p:sp>
            <p:nvSpPr>
              <p:cNvPr id="3" name="Notes Placeholder 2"/>
              <p:cNvSpPr>
                <a:spLocks noGrp="1"/>
              </p:cNvSpPr>
              <p:nvPr>
                <p:ph type="body" idx="1"/>
              </p:nvPr>
            </p:nvSpPr>
            <p:spPr/>
            <p:txBody>
              <a:bodyPr/>
              <a:lstStyle/>
              <a:p>
                <a:r>
                  <a:rPr lang="en-US" dirty="0" smtClean="0"/>
                  <a:t>D</a:t>
                </a:r>
                <a:r>
                  <a:rPr lang="en-US" baseline="-25000" dirty="0" smtClean="0"/>
                  <a:t>6</a:t>
                </a:r>
                <a:r>
                  <a:rPr lang="en-US" baseline="0" dirty="0" smtClean="0"/>
                  <a:t> = D0</a:t>
                </a:r>
                <a:r>
                  <a:rPr lang="en-US" i="0" baseline="0" smtClean="0">
                    <a:latin typeface="Cambria Math"/>
                  </a:rPr>
                  <a:t>〖</a:t>
                </a:r>
                <a:r>
                  <a:rPr lang="en-US" b="0" i="0" baseline="0" smtClean="0">
                    <a:latin typeface="Cambria Math"/>
                  </a:rPr>
                  <a:t>(1+𝑔)〗^6</a:t>
                </a:r>
                <a:r>
                  <a:rPr lang="en-US" dirty="0" smtClean="0"/>
                  <a:t> ; D1</a:t>
                </a:r>
                <a:r>
                  <a:rPr lang="en-US" i="0" smtClean="0">
                    <a:latin typeface="Cambria Math"/>
                  </a:rPr>
                  <a:t>〖</a:t>
                </a:r>
                <a:r>
                  <a:rPr lang="en-US" b="0" i="0" smtClean="0">
                    <a:latin typeface="Cambria Math"/>
                  </a:rPr>
                  <a:t>(1+𝑔)〗^5</a:t>
                </a:r>
                <a:endParaRPr lang="en-US" dirty="0"/>
              </a:p>
            </p:txBody>
          </p:sp>
        </mc:Fallback>
      </mc:AlternateContent>
      <p:sp>
        <p:nvSpPr>
          <p:cNvPr id="4" name="Slide Number Placeholder 3"/>
          <p:cNvSpPr>
            <a:spLocks noGrp="1"/>
          </p:cNvSpPr>
          <p:nvPr>
            <p:ph type="sldNum" sz="quarter" idx="10"/>
          </p:nvPr>
        </p:nvSpPr>
        <p:spPr/>
        <p:txBody>
          <a:bodyPr/>
          <a:lstStyle/>
          <a:p>
            <a:fld id="{BC015A4A-99C2-4ADD-8685-F2C0300B909D}" type="slidenum">
              <a:rPr lang="en-US" smtClean="0"/>
              <a:t>24</a:t>
            </a:fld>
            <a:endParaRPr lang="en-US"/>
          </a:p>
        </p:txBody>
      </p:sp>
    </p:spTree>
    <p:extLst>
      <p:ext uri="{BB962C8B-B14F-4D97-AF65-F5344CB8AC3E}">
        <p14:creationId xmlns:p14="http://schemas.microsoft.com/office/powerpoint/2010/main" val="305472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(.10) + (.2)(.12) + (.6)(.15)=.134 = 13.4%;</a:t>
            </a:r>
            <a:r>
              <a:rPr lang="en-US" baseline="0" dirty="0" smtClean="0"/>
              <a:t> (.6)(.10)+ (.2)(.12)+ (.2)(.15)= .114 = 11.4%</a:t>
            </a:r>
            <a:endParaRPr lang="en-US" dirty="0"/>
          </a:p>
        </p:txBody>
      </p:sp>
      <p:sp>
        <p:nvSpPr>
          <p:cNvPr id="4" name="Slide Number Placeholder 3"/>
          <p:cNvSpPr>
            <a:spLocks noGrp="1"/>
          </p:cNvSpPr>
          <p:nvPr>
            <p:ph type="sldNum" sz="quarter" idx="10"/>
          </p:nvPr>
        </p:nvSpPr>
        <p:spPr/>
        <p:txBody>
          <a:bodyPr/>
          <a:lstStyle/>
          <a:p>
            <a:fld id="{BC015A4A-99C2-4ADD-8685-F2C0300B909D}" type="slidenum">
              <a:rPr lang="en-US" smtClean="0"/>
              <a:t>39</a:t>
            </a:fld>
            <a:endParaRPr lang="en-US"/>
          </a:p>
        </p:txBody>
      </p:sp>
    </p:spTree>
    <p:extLst>
      <p:ext uri="{BB962C8B-B14F-4D97-AF65-F5344CB8AC3E}">
        <p14:creationId xmlns:p14="http://schemas.microsoft.com/office/powerpoint/2010/main" val="174851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MV = 61,20,000 + 24,00,00</a:t>
            </a:r>
            <a:r>
              <a:rPr lang="en-US" baseline="0" dirty="0" smtClean="0"/>
              <a:t>0 + 7,50,000 = 92,70,000; 61,20,000/92,70,000; 24,00,000/92,70,000;7,50,000/92,70,000</a:t>
            </a:r>
            <a:endParaRPr lang="en-US" dirty="0"/>
          </a:p>
        </p:txBody>
      </p:sp>
      <p:sp>
        <p:nvSpPr>
          <p:cNvPr id="4" name="Slide Number Placeholder 3"/>
          <p:cNvSpPr>
            <a:spLocks noGrp="1"/>
          </p:cNvSpPr>
          <p:nvPr>
            <p:ph type="sldNum" sz="quarter" idx="10"/>
          </p:nvPr>
        </p:nvSpPr>
        <p:spPr/>
        <p:txBody>
          <a:bodyPr/>
          <a:lstStyle/>
          <a:p>
            <a:fld id="{BC015A4A-99C2-4ADD-8685-F2C0300B909D}" type="slidenum">
              <a:rPr lang="en-US" smtClean="0"/>
              <a:t>40</a:t>
            </a:fld>
            <a:endParaRPr lang="en-US"/>
          </a:p>
        </p:txBody>
      </p:sp>
    </p:spTree>
    <p:extLst>
      <p:ext uri="{BB962C8B-B14F-4D97-AF65-F5344CB8AC3E}">
        <p14:creationId xmlns:p14="http://schemas.microsoft.com/office/powerpoint/2010/main" val="31228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UNIT-3</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4000" b="1" dirty="0" smtClean="0">
                <a:solidFill>
                  <a:schemeClr val="tx1"/>
                </a:solidFill>
              </a:rPr>
              <a:t>FINANCING DECISION</a:t>
            </a:r>
            <a:endParaRPr lang="en-US" sz="4000" b="1" dirty="0">
              <a:solidFill>
                <a:schemeClr val="tx1"/>
              </a:solidFill>
            </a:endParaRPr>
          </a:p>
        </p:txBody>
      </p:sp>
    </p:spTree>
    <p:extLst>
      <p:ext uri="{BB962C8B-B14F-4D97-AF65-F5344CB8AC3E}">
        <p14:creationId xmlns:p14="http://schemas.microsoft.com/office/powerpoint/2010/main" val="276247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Redeemable in installments</a:t>
            </a:r>
            <a:endParaRPr lang="en-US" dirty="0"/>
          </a:p>
        </p:txBody>
      </p:sp>
      <p:sp>
        <p:nvSpPr>
          <p:cNvPr id="3" name="Content Placeholder 2"/>
          <p:cNvSpPr>
            <a:spLocks noGrp="1"/>
          </p:cNvSpPr>
          <p:nvPr>
            <p:ph idx="1"/>
          </p:nvPr>
        </p:nvSpPr>
        <p:spPr/>
        <p:txBody>
          <a:bodyPr>
            <a:normAutofit fontScale="92500"/>
          </a:bodyPr>
          <a:lstStyle/>
          <a:p>
            <a:r>
              <a:rPr lang="en-US" dirty="0" smtClean="0"/>
              <a:t>A company issued 10% debentures aggregating Rs. 1,00,000. The floatation cost is 5%.the company has agreed to repay the debentures at par in 5 equal annual installments starting at the end of year 1. </a:t>
            </a:r>
            <a:r>
              <a:rPr lang="en-US" dirty="0"/>
              <a:t>T</a:t>
            </a:r>
            <a:r>
              <a:rPr lang="en-US" dirty="0" smtClean="0"/>
              <a:t>he company’s rate of tax is 50%. Find the cost of debt.</a:t>
            </a:r>
          </a:p>
          <a:p>
            <a:r>
              <a:rPr lang="en-US" dirty="0" smtClean="0"/>
              <a:t>Solution: Cash-inflow =1,00,000-5,000=95,000</a:t>
            </a:r>
          </a:p>
          <a:p>
            <a:r>
              <a:rPr lang="en-US" dirty="0" smtClean="0"/>
              <a:t>Fake PB = Initial Cash-inflow/</a:t>
            </a:r>
            <a:r>
              <a:rPr lang="en-US" dirty="0" err="1" smtClean="0"/>
              <a:t>Avg</a:t>
            </a:r>
            <a:r>
              <a:rPr lang="en-US" dirty="0" smtClean="0"/>
              <a:t> CFAT</a:t>
            </a:r>
          </a:p>
          <a:p>
            <a:r>
              <a:rPr lang="en-US" dirty="0" smtClean="0"/>
              <a:t>95,000/23,000 =4.13(A4)</a:t>
            </a:r>
            <a:endParaRPr lang="en-US" dirty="0"/>
          </a:p>
        </p:txBody>
      </p:sp>
    </p:spTree>
    <p:extLst>
      <p:ext uri="{BB962C8B-B14F-4D97-AF65-F5344CB8AC3E}">
        <p14:creationId xmlns:p14="http://schemas.microsoft.com/office/powerpoint/2010/main" val="277190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167491"/>
              </p:ext>
            </p:extLst>
          </p:nvPr>
        </p:nvGraphicFramePr>
        <p:xfrm>
          <a:off x="457200" y="1600200"/>
          <a:ext cx="8229599" cy="28651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YEAR</a:t>
                      </a:r>
                      <a:endParaRPr lang="en-US" dirty="0"/>
                    </a:p>
                  </a:txBody>
                  <a:tcPr/>
                </a:tc>
                <a:tc>
                  <a:txBody>
                    <a:bodyPr/>
                    <a:lstStyle/>
                    <a:p>
                      <a:r>
                        <a:rPr lang="en-US" dirty="0" smtClean="0"/>
                        <a:t>Principal</a:t>
                      </a:r>
                      <a:endParaRPr lang="en-US" dirty="0"/>
                    </a:p>
                  </a:txBody>
                  <a:tcPr/>
                </a:tc>
                <a:tc>
                  <a:txBody>
                    <a:bodyPr/>
                    <a:lstStyle/>
                    <a:p>
                      <a:r>
                        <a:rPr lang="en-US" dirty="0" smtClean="0"/>
                        <a:t>Interest</a:t>
                      </a:r>
                      <a:endParaRPr lang="en-US" dirty="0"/>
                    </a:p>
                  </a:txBody>
                  <a:tcPr/>
                </a:tc>
                <a:tc>
                  <a:txBody>
                    <a:bodyPr/>
                    <a:lstStyle/>
                    <a:p>
                      <a:r>
                        <a:rPr lang="en-US" dirty="0" smtClean="0"/>
                        <a:t>After tax int.</a:t>
                      </a:r>
                      <a:endParaRPr lang="en-US" dirty="0"/>
                    </a:p>
                  </a:txBody>
                  <a:tcPr/>
                </a:tc>
                <a:tc>
                  <a:txBody>
                    <a:bodyPr/>
                    <a:lstStyle/>
                    <a:p>
                      <a:r>
                        <a:rPr lang="en-US" dirty="0" smtClean="0"/>
                        <a:t>CFAT</a:t>
                      </a:r>
                      <a:endParaRPr lang="en-US" dirty="0"/>
                    </a:p>
                  </a:txBody>
                  <a:tcPr/>
                </a:tc>
                <a:tc>
                  <a:txBody>
                    <a:bodyPr/>
                    <a:lstStyle/>
                    <a:p>
                      <a:r>
                        <a:rPr lang="en-US" dirty="0" smtClean="0"/>
                        <a:t>PVIF@7%</a:t>
                      </a:r>
                      <a:endParaRPr lang="en-US" dirty="0"/>
                    </a:p>
                  </a:txBody>
                  <a:tcPr/>
                </a:tc>
                <a:tc>
                  <a:txBody>
                    <a:bodyPr/>
                    <a:lstStyle/>
                    <a:p>
                      <a:r>
                        <a:rPr lang="en-US" dirty="0" smtClean="0"/>
                        <a:t>PV CFAT</a:t>
                      </a:r>
                      <a:endParaRPr lang="en-US" dirty="0"/>
                    </a:p>
                  </a:txBody>
                  <a:tcPr/>
                </a:tc>
              </a:tr>
              <a:tr h="370840">
                <a:tc>
                  <a:txBody>
                    <a:bodyPr/>
                    <a:lstStyle/>
                    <a:p>
                      <a:r>
                        <a:rPr lang="en-US" dirty="0" smtClean="0"/>
                        <a:t>1</a:t>
                      </a:r>
                      <a:endParaRPr lang="en-US" dirty="0"/>
                    </a:p>
                  </a:txBody>
                  <a:tcPr/>
                </a:tc>
                <a:tc>
                  <a:txBody>
                    <a:bodyPr/>
                    <a:lstStyle/>
                    <a:p>
                      <a:r>
                        <a:rPr lang="en-US" dirty="0" smtClean="0"/>
                        <a:t>20,000</a:t>
                      </a:r>
                      <a:endParaRPr lang="en-US" dirty="0"/>
                    </a:p>
                  </a:txBody>
                  <a:tcPr/>
                </a:tc>
                <a:tc>
                  <a:txBody>
                    <a:bodyPr/>
                    <a:lstStyle/>
                    <a:p>
                      <a:r>
                        <a:rPr lang="en-US" dirty="0" smtClean="0"/>
                        <a:t>10,000</a:t>
                      </a:r>
                      <a:endParaRPr lang="en-US" dirty="0"/>
                    </a:p>
                  </a:txBody>
                  <a:tcPr/>
                </a:tc>
                <a:tc>
                  <a:txBody>
                    <a:bodyPr/>
                    <a:lstStyle/>
                    <a:p>
                      <a:r>
                        <a:rPr lang="en-US" dirty="0" smtClean="0"/>
                        <a:t>5,000</a:t>
                      </a:r>
                      <a:endParaRPr lang="en-US" dirty="0"/>
                    </a:p>
                  </a:txBody>
                  <a:tcPr/>
                </a:tc>
                <a:tc>
                  <a:txBody>
                    <a:bodyPr/>
                    <a:lstStyle/>
                    <a:p>
                      <a:r>
                        <a:rPr lang="en-US" dirty="0" smtClean="0"/>
                        <a:t>25,000</a:t>
                      </a:r>
                      <a:endParaRPr lang="en-US" dirty="0"/>
                    </a:p>
                  </a:txBody>
                  <a:tcPr/>
                </a:tc>
                <a:tc>
                  <a:txBody>
                    <a:bodyPr/>
                    <a:lstStyle/>
                    <a:p>
                      <a:r>
                        <a:rPr lang="en-US" dirty="0" smtClean="0"/>
                        <a:t>.935</a:t>
                      </a:r>
                      <a:endParaRPr lang="en-US" dirty="0"/>
                    </a:p>
                  </a:txBody>
                  <a:tcPr/>
                </a:tc>
                <a:tc>
                  <a:txBody>
                    <a:bodyPr/>
                    <a:lstStyle/>
                    <a:p>
                      <a:r>
                        <a:rPr lang="en-US" dirty="0" smtClean="0"/>
                        <a:t>23,375</a:t>
                      </a:r>
                      <a:endParaRPr lang="en-US" dirty="0"/>
                    </a:p>
                  </a:txBody>
                  <a:tcPr/>
                </a:tc>
              </a:tr>
              <a:tr h="370840">
                <a:tc>
                  <a:txBody>
                    <a:bodyPr/>
                    <a:lstStyle/>
                    <a:p>
                      <a:r>
                        <a:rPr lang="en-US" dirty="0" smtClean="0"/>
                        <a:t>2</a:t>
                      </a:r>
                      <a:endParaRPr lang="en-US" dirty="0"/>
                    </a:p>
                  </a:txBody>
                  <a:tcPr/>
                </a:tc>
                <a:tc>
                  <a:txBody>
                    <a:bodyPr/>
                    <a:lstStyle/>
                    <a:p>
                      <a:r>
                        <a:rPr lang="en-US" dirty="0" smtClean="0"/>
                        <a:t>20,000</a:t>
                      </a:r>
                      <a:endParaRPr lang="en-US" dirty="0"/>
                    </a:p>
                  </a:txBody>
                  <a:tcPr/>
                </a:tc>
                <a:tc>
                  <a:txBody>
                    <a:bodyPr/>
                    <a:lstStyle/>
                    <a:p>
                      <a:r>
                        <a:rPr lang="en-US" dirty="0" smtClean="0"/>
                        <a:t>8000</a:t>
                      </a:r>
                      <a:endParaRPr lang="en-US" dirty="0"/>
                    </a:p>
                  </a:txBody>
                  <a:tcPr/>
                </a:tc>
                <a:tc>
                  <a:txBody>
                    <a:bodyPr/>
                    <a:lstStyle/>
                    <a:p>
                      <a:r>
                        <a:rPr lang="en-US" dirty="0" smtClean="0"/>
                        <a:t>4000</a:t>
                      </a:r>
                      <a:endParaRPr lang="en-US" dirty="0"/>
                    </a:p>
                  </a:txBody>
                  <a:tcPr/>
                </a:tc>
                <a:tc>
                  <a:txBody>
                    <a:bodyPr/>
                    <a:lstStyle/>
                    <a:p>
                      <a:r>
                        <a:rPr lang="en-US" dirty="0" smtClean="0"/>
                        <a:t>24,000</a:t>
                      </a:r>
                      <a:endParaRPr lang="en-US" dirty="0"/>
                    </a:p>
                  </a:txBody>
                  <a:tcPr/>
                </a:tc>
                <a:tc>
                  <a:txBody>
                    <a:bodyPr/>
                    <a:lstStyle/>
                    <a:p>
                      <a:r>
                        <a:rPr lang="en-US" dirty="0" smtClean="0"/>
                        <a:t>.873</a:t>
                      </a:r>
                      <a:endParaRPr lang="en-US" dirty="0"/>
                    </a:p>
                  </a:txBody>
                  <a:tcPr/>
                </a:tc>
                <a:tc>
                  <a:txBody>
                    <a:bodyPr/>
                    <a:lstStyle/>
                    <a:p>
                      <a:r>
                        <a:rPr lang="en-US" dirty="0" smtClean="0"/>
                        <a:t>20,952</a:t>
                      </a:r>
                      <a:endParaRPr lang="en-US" dirty="0"/>
                    </a:p>
                  </a:txBody>
                  <a:tcPr/>
                </a:tc>
              </a:tr>
              <a:tr h="370840">
                <a:tc>
                  <a:txBody>
                    <a:bodyPr/>
                    <a:lstStyle/>
                    <a:p>
                      <a:r>
                        <a:rPr lang="en-US" dirty="0" smtClean="0"/>
                        <a:t>3</a:t>
                      </a:r>
                      <a:endParaRPr lang="en-US" dirty="0"/>
                    </a:p>
                  </a:txBody>
                  <a:tcPr/>
                </a:tc>
                <a:tc>
                  <a:txBody>
                    <a:bodyPr/>
                    <a:lstStyle/>
                    <a:p>
                      <a:r>
                        <a:rPr lang="en-US" dirty="0" smtClean="0"/>
                        <a:t>20.000</a:t>
                      </a:r>
                      <a:endParaRPr lang="en-US" dirty="0"/>
                    </a:p>
                  </a:txBody>
                  <a:tcPr/>
                </a:tc>
                <a:tc>
                  <a:txBody>
                    <a:bodyPr/>
                    <a:lstStyle/>
                    <a:p>
                      <a:r>
                        <a:rPr lang="en-US" dirty="0" smtClean="0"/>
                        <a:t>6000</a:t>
                      </a:r>
                      <a:endParaRPr lang="en-US" dirty="0"/>
                    </a:p>
                  </a:txBody>
                  <a:tcPr/>
                </a:tc>
                <a:tc>
                  <a:txBody>
                    <a:bodyPr/>
                    <a:lstStyle/>
                    <a:p>
                      <a:r>
                        <a:rPr lang="en-US" dirty="0" smtClean="0"/>
                        <a:t>3000</a:t>
                      </a:r>
                      <a:endParaRPr lang="en-US" dirty="0"/>
                    </a:p>
                  </a:txBody>
                  <a:tcPr/>
                </a:tc>
                <a:tc>
                  <a:txBody>
                    <a:bodyPr/>
                    <a:lstStyle/>
                    <a:p>
                      <a:r>
                        <a:rPr lang="en-US" dirty="0" smtClean="0"/>
                        <a:t>23,000</a:t>
                      </a:r>
                      <a:endParaRPr lang="en-US" dirty="0"/>
                    </a:p>
                  </a:txBody>
                  <a:tcPr/>
                </a:tc>
                <a:tc>
                  <a:txBody>
                    <a:bodyPr/>
                    <a:lstStyle/>
                    <a:p>
                      <a:r>
                        <a:rPr lang="en-US" dirty="0" smtClean="0"/>
                        <a:t>.816</a:t>
                      </a:r>
                      <a:endParaRPr lang="en-US" dirty="0"/>
                    </a:p>
                  </a:txBody>
                  <a:tcPr/>
                </a:tc>
                <a:tc>
                  <a:txBody>
                    <a:bodyPr/>
                    <a:lstStyle/>
                    <a:p>
                      <a:r>
                        <a:rPr lang="en-US" dirty="0" smtClean="0"/>
                        <a:t>18,768</a:t>
                      </a:r>
                      <a:endParaRPr lang="en-US" dirty="0"/>
                    </a:p>
                  </a:txBody>
                  <a:tcPr/>
                </a:tc>
              </a:tr>
              <a:tr h="370840">
                <a:tc>
                  <a:txBody>
                    <a:bodyPr/>
                    <a:lstStyle/>
                    <a:p>
                      <a:r>
                        <a:rPr lang="en-US" dirty="0" smtClean="0"/>
                        <a:t>4</a:t>
                      </a:r>
                      <a:endParaRPr lang="en-US" dirty="0"/>
                    </a:p>
                  </a:txBody>
                  <a:tcPr/>
                </a:tc>
                <a:tc>
                  <a:txBody>
                    <a:bodyPr/>
                    <a:lstStyle/>
                    <a:p>
                      <a:r>
                        <a:rPr lang="en-US" dirty="0" smtClean="0"/>
                        <a:t>20,000</a:t>
                      </a:r>
                      <a:endParaRPr lang="en-US" dirty="0"/>
                    </a:p>
                  </a:txBody>
                  <a:tcPr/>
                </a:tc>
                <a:tc>
                  <a:txBody>
                    <a:bodyPr/>
                    <a:lstStyle/>
                    <a:p>
                      <a:r>
                        <a:rPr lang="en-US" dirty="0" smtClean="0"/>
                        <a:t>4000</a:t>
                      </a:r>
                      <a:endParaRPr lang="en-US" dirty="0"/>
                    </a:p>
                  </a:txBody>
                  <a:tcPr/>
                </a:tc>
                <a:tc>
                  <a:txBody>
                    <a:bodyPr/>
                    <a:lstStyle/>
                    <a:p>
                      <a:r>
                        <a:rPr lang="en-US" dirty="0" smtClean="0"/>
                        <a:t>2000</a:t>
                      </a:r>
                      <a:endParaRPr lang="en-US" dirty="0"/>
                    </a:p>
                  </a:txBody>
                  <a:tcPr/>
                </a:tc>
                <a:tc>
                  <a:txBody>
                    <a:bodyPr/>
                    <a:lstStyle/>
                    <a:p>
                      <a:r>
                        <a:rPr lang="en-US" dirty="0" smtClean="0"/>
                        <a:t>22,000</a:t>
                      </a:r>
                      <a:endParaRPr lang="en-US" dirty="0"/>
                    </a:p>
                  </a:txBody>
                  <a:tcPr/>
                </a:tc>
                <a:tc>
                  <a:txBody>
                    <a:bodyPr/>
                    <a:lstStyle/>
                    <a:p>
                      <a:r>
                        <a:rPr lang="en-US" dirty="0" smtClean="0"/>
                        <a:t>.763</a:t>
                      </a:r>
                      <a:endParaRPr lang="en-US" dirty="0"/>
                    </a:p>
                  </a:txBody>
                  <a:tcPr/>
                </a:tc>
                <a:tc>
                  <a:txBody>
                    <a:bodyPr/>
                    <a:lstStyle/>
                    <a:p>
                      <a:r>
                        <a:rPr lang="en-US" dirty="0" smtClean="0"/>
                        <a:t>16.786</a:t>
                      </a:r>
                      <a:endParaRPr lang="en-US" dirty="0"/>
                    </a:p>
                  </a:txBody>
                  <a:tcPr/>
                </a:tc>
              </a:tr>
              <a:tr h="370840">
                <a:tc>
                  <a:txBody>
                    <a:bodyPr/>
                    <a:lstStyle/>
                    <a:p>
                      <a:r>
                        <a:rPr lang="en-US" dirty="0" smtClean="0"/>
                        <a:t>5</a:t>
                      </a:r>
                      <a:endParaRPr lang="en-US" dirty="0"/>
                    </a:p>
                  </a:txBody>
                  <a:tcPr/>
                </a:tc>
                <a:tc>
                  <a:txBody>
                    <a:bodyPr/>
                    <a:lstStyle/>
                    <a:p>
                      <a:r>
                        <a:rPr lang="en-US" dirty="0" smtClean="0"/>
                        <a:t>20,000</a:t>
                      </a:r>
                      <a:endParaRPr lang="en-US" dirty="0"/>
                    </a:p>
                  </a:txBody>
                  <a:tcPr/>
                </a:tc>
                <a:tc>
                  <a:txBody>
                    <a:bodyPr/>
                    <a:lstStyle/>
                    <a:p>
                      <a:r>
                        <a:rPr lang="en-US" dirty="0" smtClean="0"/>
                        <a:t>2000</a:t>
                      </a:r>
                      <a:endParaRPr lang="en-US" dirty="0"/>
                    </a:p>
                  </a:txBody>
                  <a:tcPr/>
                </a:tc>
                <a:tc>
                  <a:txBody>
                    <a:bodyPr/>
                    <a:lstStyle/>
                    <a:p>
                      <a:r>
                        <a:rPr lang="en-US" dirty="0" smtClean="0"/>
                        <a:t>1000</a:t>
                      </a:r>
                      <a:endParaRPr lang="en-US" dirty="0"/>
                    </a:p>
                  </a:txBody>
                  <a:tcPr/>
                </a:tc>
                <a:tc>
                  <a:txBody>
                    <a:bodyPr/>
                    <a:lstStyle/>
                    <a:p>
                      <a:r>
                        <a:rPr lang="en-US" dirty="0" smtClean="0"/>
                        <a:t>21,000</a:t>
                      </a:r>
                      <a:endParaRPr lang="en-US" dirty="0"/>
                    </a:p>
                  </a:txBody>
                  <a:tcPr/>
                </a:tc>
                <a:tc>
                  <a:txBody>
                    <a:bodyPr/>
                    <a:lstStyle/>
                    <a:p>
                      <a:r>
                        <a:rPr lang="en-US" dirty="0" smtClean="0"/>
                        <a:t>.713</a:t>
                      </a:r>
                      <a:endParaRPr lang="en-US" dirty="0"/>
                    </a:p>
                  </a:txBody>
                  <a:tcPr/>
                </a:tc>
                <a:tc>
                  <a:txBody>
                    <a:bodyPr/>
                    <a:lstStyle/>
                    <a:p>
                      <a:r>
                        <a:rPr lang="en-US" dirty="0" smtClean="0"/>
                        <a:t>14,973</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94,854</a:t>
                      </a:r>
                      <a:endParaRPr lang="en-US" dirty="0"/>
                    </a:p>
                  </a:txBody>
                  <a:tcPr/>
                </a:tc>
              </a:tr>
            </a:tbl>
          </a:graphicData>
        </a:graphic>
      </p:graphicFrame>
    </p:spTree>
    <p:extLst>
      <p:ext uri="{BB962C8B-B14F-4D97-AF65-F5344CB8AC3E}">
        <p14:creationId xmlns:p14="http://schemas.microsoft.com/office/powerpoint/2010/main" val="281922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At 7% = 94,854 -95,000 = (146)</a:t>
                </a:r>
              </a:p>
              <a:p>
                <a:r>
                  <a:rPr lang="en-US" dirty="0" smtClean="0"/>
                  <a:t>At 6% = 97,366 – 95,000 = 2,366</a:t>
                </a:r>
              </a:p>
              <a:p>
                <a:r>
                  <a:rPr lang="en-US" dirty="0" smtClean="0"/>
                  <a:t> </a:t>
                </a:r>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oMath>
                </a14:m>
                <a:r>
                  <a:rPr lang="en-US" dirty="0" smtClean="0"/>
                  <a:t> </a:t>
                </a:r>
                <a:r>
                  <a:rPr lang="en-US" dirty="0"/>
                  <a:t>r</a:t>
                </a:r>
                <a:r>
                  <a:rPr lang="en-US" dirty="0" smtClean="0"/>
                  <a:t> </a:t>
                </a:r>
                <a:r>
                  <a:rPr lang="en-US" dirty="0"/>
                  <a:t>+</a:t>
                </a:r>
                <a:r>
                  <a:rPr lang="en-US" dirty="0">
                    <a:cs typeface="Calibri"/>
                  </a:rPr>
                  <a:t>[ </a:t>
                </a:r>
                <a:r>
                  <a:rPr lang="en-US" dirty="0" err="1">
                    <a:cs typeface="Calibri"/>
                  </a:rPr>
                  <a:t>NPVr</a:t>
                </a:r>
                <a:r>
                  <a:rPr lang="en-US" dirty="0">
                    <a:cs typeface="Calibri"/>
                  </a:rPr>
                  <a:t>/</a:t>
                </a:r>
                <a:r>
                  <a:rPr lang="en-US" dirty="0" err="1">
                    <a:cs typeface="Calibri"/>
                  </a:rPr>
                  <a:t>NPVrL</a:t>
                </a:r>
                <a:r>
                  <a:rPr lang="en-US" dirty="0">
                    <a:cs typeface="Calibri"/>
                  </a:rPr>
                  <a:t> - </a:t>
                </a:r>
                <a:r>
                  <a:rPr lang="en-US" dirty="0" err="1">
                    <a:cs typeface="Calibri"/>
                  </a:rPr>
                  <a:t>NPVrH</a:t>
                </a:r>
                <a:r>
                  <a:rPr lang="en-US" dirty="0">
                    <a:cs typeface="Calibri"/>
                  </a:rPr>
                  <a:t>] *</a:t>
                </a:r>
                <a:r>
                  <a:rPr lang="el-GR" dirty="0">
                    <a:cs typeface="Calibri"/>
                  </a:rPr>
                  <a:t>Δ</a:t>
                </a:r>
                <a:r>
                  <a:rPr lang="en-US" dirty="0" smtClean="0">
                    <a:cs typeface="Calibri"/>
                  </a:rPr>
                  <a:t>r</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oMath>
                </a14:m>
                <a:r>
                  <a:rPr lang="en-US" dirty="0"/>
                  <a:t> 6</a:t>
                </a:r>
                <a:r>
                  <a:rPr lang="en-US" dirty="0" smtClean="0"/>
                  <a:t> </a:t>
                </a:r>
                <a:r>
                  <a:rPr lang="en-US" dirty="0"/>
                  <a:t>+</a:t>
                </a:r>
                <a:r>
                  <a:rPr lang="en-US" dirty="0">
                    <a:cs typeface="Calibri"/>
                  </a:rPr>
                  <a:t>[ </a:t>
                </a:r>
                <a:r>
                  <a:rPr lang="en-US" dirty="0" smtClean="0">
                    <a:cs typeface="Calibri"/>
                  </a:rPr>
                  <a:t>2,366/2,366 + 146] *1</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oMath>
                </a14:m>
                <a:r>
                  <a:rPr lang="en-US" dirty="0"/>
                  <a:t> </a:t>
                </a:r>
                <a:r>
                  <a:rPr lang="en-US" dirty="0" smtClean="0"/>
                  <a:t>6.94%</a:t>
                </a:r>
                <a:endParaRPr lang="en-US" dirty="0">
                  <a:cs typeface="Calibri"/>
                </a:endParaRPr>
              </a:p>
              <a:p>
                <a:endParaRPr lang="en-US" dirty="0">
                  <a:cs typeface="Calibri"/>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36324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Debt is the cheapest source of finance</a:t>
            </a:r>
            <a:endParaRPr lang="en-US" dirty="0"/>
          </a:p>
        </p:txBody>
      </p:sp>
      <p:sp>
        <p:nvSpPr>
          <p:cNvPr id="3" name="Content Placeholder 2"/>
          <p:cNvSpPr>
            <a:spLocks noGrp="1"/>
          </p:cNvSpPr>
          <p:nvPr>
            <p:ph idx="1"/>
          </p:nvPr>
        </p:nvSpPr>
        <p:spPr/>
        <p:txBody>
          <a:bodyPr>
            <a:normAutofit lnSpcReduction="10000"/>
          </a:bodyPr>
          <a:lstStyle/>
          <a:p>
            <a:r>
              <a:rPr lang="en-US" dirty="0" smtClean="0"/>
              <a:t>Expectation of return depends on the amount of risk taken by investor. And risk is variation in return. Expectation of return determines the cost of fund.</a:t>
            </a:r>
          </a:p>
          <a:p>
            <a:r>
              <a:rPr lang="en-US" dirty="0" smtClean="0"/>
              <a:t>Assured and regular income from interest, investors expect minimum return</a:t>
            </a:r>
          </a:p>
          <a:p>
            <a:r>
              <a:rPr lang="en-US" dirty="0" smtClean="0"/>
              <a:t>Assured redemption at the time of liquidation.</a:t>
            </a:r>
          </a:p>
          <a:p>
            <a:r>
              <a:rPr lang="en-US" dirty="0" smtClean="0"/>
              <a:t>Interest is a tax- deductible expense: tax-shield</a:t>
            </a:r>
            <a:endParaRPr lang="en-US" dirty="0"/>
          </a:p>
        </p:txBody>
      </p:sp>
    </p:spTree>
    <p:extLst>
      <p:ext uri="{BB962C8B-B14F-4D97-AF65-F5344CB8AC3E}">
        <p14:creationId xmlns:p14="http://schemas.microsoft.com/office/powerpoint/2010/main" val="164521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t>
            </a:r>
            <a:r>
              <a:rPr lang="en-US" dirty="0" smtClean="0"/>
              <a:t>Preference share capital</a:t>
            </a:r>
            <a:endParaRPr lang="en-US" dirty="0"/>
          </a:p>
        </p:txBody>
      </p:sp>
      <p:sp>
        <p:nvSpPr>
          <p:cNvPr id="3" name="Content Placeholder 2"/>
          <p:cNvSpPr>
            <a:spLocks noGrp="1"/>
          </p:cNvSpPr>
          <p:nvPr>
            <p:ph idx="1"/>
          </p:nvPr>
        </p:nvSpPr>
        <p:spPr/>
        <p:txBody>
          <a:bodyPr/>
          <a:lstStyle/>
          <a:p>
            <a:r>
              <a:rPr lang="en-US" dirty="0" smtClean="0"/>
              <a:t>Hybrid kind of source/fund</a:t>
            </a:r>
          </a:p>
          <a:p>
            <a:r>
              <a:rPr lang="en-US" b="1" dirty="0" smtClean="0"/>
              <a:t>Fixed amount of dividend</a:t>
            </a:r>
          </a:p>
          <a:p>
            <a:r>
              <a:rPr lang="en-US" dirty="0" smtClean="0"/>
              <a:t>No ownership rights</a:t>
            </a:r>
          </a:p>
          <a:p>
            <a:r>
              <a:rPr lang="en-US" dirty="0" smtClean="0"/>
              <a:t>Preferential rights over equity for the payment of dividend and redemption of capital</a:t>
            </a:r>
          </a:p>
          <a:p>
            <a:r>
              <a:rPr lang="en-US" b="1" dirty="0" smtClean="0"/>
              <a:t>Not tax-deductible payment. </a:t>
            </a:r>
            <a:endParaRPr lang="en-US" b="1" dirty="0"/>
          </a:p>
        </p:txBody>
      </p:sp>
    </p:spTree>
    <p:extLst>
      <p:ext uri="{BB962C8B-B14F-4D97-AF65-F5344CB8AC3E}">
        <p14:creationId xmlns:p14="http://schemas.microsoft.com/office/powerpoint/2010/main" val="299406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Preference share capital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smtClean="0">
                    <a:cs typeface="Calibri"/>
                  </a:rPr>
                  <a:t>Irredeemable preference share capital</a:t>
                </a:r>
              </a:p>
              <a:p>
                <a:r>
                  <a:rPr lang="en-US" b="1" dirty="0" smtClean="0">
                    <a:cs typeface="Calibri"/>
                  </a:rPr>
                  <a:t>Redeemable preference share capital</a:t>
                </a:r>
              </a:p>
              <a:p>
                <a:r>
                  <a:rPr lang="en-US" b="1" dirty="0" smtClean="0">
                    <a:cs typeface="Calibri"/>
                  </a:rPr>
                  <a:t>Is that rate of discount which equate the present value of all dividends with the sale value</a:t>
                </a:r>
              </a:p>
              <a:p>
                <a:r>
                  <a:rPr lang="en-US" b="1" dirty="0" smtClean="0">
                    <a:cs typeface="Calibri"/>
                  </a:rPr>
                  <a:t>Irredeemable:</a:t>
                </a:r>
              </a:p>
              <a:p>
                <a14:m>
                  <m:oMath xmlns:m="http://schemas.openxmlformats.org/officeDocument/2006/math">
                    <m:sSub>
                      <m:sSubPr>
                        <m:ctrlPr>
                          <a:rPr lang="en-US" b="1" i="1" smtClean="0">
                            <a:latin typeface="Cambria Math"/>
                            <a:cs typeface="Calibri"/>
                          </a:rPr>
                        </m:ctrlPr>
                      </m:sSubPr>
                      <m:e>
                        <m:r>
                          <a:rPr lang="en-US" b="1" i="1">
                            <a:latin typeface="Cambria Math"/>
                            <a:cs typeface="Calibri"/>
                          </a:rPr>
                          <m:t>𝑲</m:t>
                        </m:r>
                      </m:e>
                      <m:sub>
                        <m:r>
                          <a:rPr lang="en-US" b="1" i="1" smtClean="0">
                            <a:latin typeface="Cambria Math"/>
                            <a:cs typeface="Calibri"/>
                          </a:rPr>
                          <m:t>𝒑</m:t>
                        </m:r>
                        <m:r>
                          <a:rPr lang="en-US" b="1" i="1">
                            <a:latin typeface="Cambria Math"/>
                            <a:cs typeface="Calibri"/>
                          </a:rPr>
                          <m:t>=   </m:t>
                        </m:r>
                      </m:sub>
                    </m:sSub>
                    <m:r>
                      <a:rPr lang="en-US" b="1" i="0" smtClean="0">
                        <a:latin typeface="Cambria Math"/>
                        <a:cs typeface="Calibri"/>
                      </a:rPr>
                      <m:t>𝐃</m:t>
                    </m:r>
                  </m:oMath>
                </a14:m>
                <a:r>
                  <a:rPr lang="en-US" b="1" dirty="0"/>
                  <a:t>/</a:t>
                </a:r>
                <a:r>
                  <a:rPr lang="en-US" b="1" dirty="0" smtClean="0"/>
                  <a:t>SV</a:t>
                </a:r>
              </a:p>
              <a:p>
                <a:r>
                  <a:rPr lang="en-US" b="1" dirty="0" smtClean="0"/>
                  <a:t>D = Amount of dividend</a:t>
                </a:r>
              </a:p>
              <a:p>
                <a:r>
                  <a:rPr lang="en-US" b="1" dirty="0" smtClean="0"/>
                  <a:t>SV = NP =Net proceeds/ sale value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1617" r="-2444" b="-270"/>
                </a:stretch>
              </a:blipFill>
            </p:spPr>
            <p:txBody>
              <a:bodyPr/>
              <a:lstStyle/>
              <a:p>
                <a:r>
                  <a:rPr lang="en-US">
                    <a:noFill/>
                  </a:rPr>
                  <a:t> </a:t>
                </a:r>
              </a:p>
            </p:txBody>
          </p:sp>
        </mc:Fallback>
      </mc:AlternateContent>
    </p:spTree>
    <p:extLst>
      <p:ext uri="{BB962C8B-B14F-4D97-AF65-F5344CB8AC3E}">
        <p14:creationId xmlns:p14="http://schemas.microsoft.com/office/powerpoint/2010/main" val="73141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Redeemable preference share capital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100……..12……..12…….12…….12……12……112</a:t>
                </a:r>
              </a:p>
              <a:p>
                <a:r>
                  <a:rPr lang="en-US" b="1" dirty="0">
                    <a:cs typeface="Calibri"/>
                  </a:rPr>
                  <a:t>Is that rate of discount which equate the present value of all dividends with the sale value</a:t>
                </a:r>
              </a:p>
              <a:p>
                <a:r>
                  <a:rPr lang="en-US" i="1" dirty="0" smtClean="0"/>
                  <a:t>Short-cut formula</a:t>
                </a:r>
                <a:r>
                  <a:rPr lang="en-US" dirty="0" smtClean="0"/>
                  <a:t>:</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smtClean="0">
                            <a:latin typeface="Cambria Math"/>
                            <a:cs typeface="Calibri"/>
                          </a:rPr>
                          <m:t>𝒑</m:t>
                        </m:r>
                        <m:r>
                          <a:rPr lang="en-US" b="1" i="1">
                            <a:latin typeface="Cambria Math"/>
                            <a:cs typeface="Calibri"/>
                          </a:rPr>
                          <m:t>=   </m:t>
                        </m:r>
                      </m:sub>
                    </m:sSub>
                    <m:r>
                      <a:rPr lang="en-US" b="1" i="0" smtClean="0">
                        <a:latin typeface="Cambria Math"/>
                        <a:cs typeface="Calibri"/>
                      </a:rPr>
                      <m:t>𝐃</m:t>
                    </m:r>
                  </m:oMath>
                </a14:m>
                <a:r>
                  <a:rPr lang="en-US" b="1" dirty="0" smtClean="0"/>
                  <a:t> </a:t>
                </a:r>
                <a:r>
                  <a:rPr lang="en-US" b="1" dirty="0"/>
                  <a:t>+ (RV-SV)/Nm/(RV+SV)/2</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b="-4582"/>
                </a:stretch>
              </a:blipFill>
            </p:spPr>
            <p:txBody>
              <a:bodyPr/>
              <a:lstStyle/>
              <a:p>
                <a:r>
                  <a:rPr lang="en-US">
                    <a:noFill/>
                  </a:rPr>
                  <a:t> </a:t>
                </a:r>
              </a:p>
            </p:txBody>
          </p:sp>
        </mc:Fallback>
      </mc:AlternateContent>
    </p:spTree>
    <p:extLst>
      <p:ext uri="{BB962C8B-B14F-4D97-AF65-F5344CB8AC3E}">
        <p14:creationId xmlns:p14="http://schemas.microsoft.com/office/powerpoint/2010/main" val="209388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company issues preference share(face value =100) carrying 16% rate of dividend and maturity period of 10 years. The floatation cost involved in the issue is 2%. The preference will be redeemed at par after 10 years. Find the cost of preference shares.</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smtClean="0">
                            <a:latin typeface="Cambria Math"/>
                            <a:cs typeface="Calibri"/>
                          </a:rPr>
                          <m:t>𝒑</m:t>
                        </m:r>
                        <m:r>
                          <a:rPr lang="en-US" b="1" i="1">
                            <a:latin typeface="Cambria Math"/>
                            <a:cs typeface="Calibri"/>
                          </a:rPr>
                          <m:t>=   </m:t>
                        </m:r>
                      </m:sub>
                    </m:sSub>
                    <m:r>
                      <m:rPr>
                        <m:nor/>
                      </m:rPr>
                      <a:rPr lang="en-US" b="1" i="0" smtClean="0">
                        <a:latin typeface="Cambria Math"/>
                        <a:cs typeface="Calibri"/>
                      </a:rPr>
                      <m:t>d</m:t>
                    </m:r>
                    <m:r>
                      <m:rPr>
                        <m:nor/>
                      </m:rPr>
                      <a:rPr lang="en-US" b="1" dirty="0"/>
                      <m:t>+ (</m:t>
                    </m:r>
                    <m:r>
                      <m:rPr>
                        <m:nor/>
                      </m:rPr>
                      <a:rPr lang="en-US" b="1" dirty="0"/>
                      <m:t>f</m:t>
                    </m:r>
                    <m:r>
                      <m:rPr>
                        <m:nor/>
                      </m:rPr>
                      <a:rPr lang="en-US" b="1" dirty="0"/>
                      <m:t>+ </m:t>
                    </m:r>
                    <m:r>
                      <m:rPr>
                        <m:nor/>
                      </m:rPr>
                      <a:rPr lang="en-US" b="1" dirty="0"/>
                      <m:t>di</m:t>
                    </m:r>
                    <m:r>
                      <m:rPr>
                        <m:nor/>
                      </m:rPr>
                      <a:rPr lang="en-US" b="1" dirty="0"/>
                      <m:t>+ </m:t>
                    </m:r>
                    <m:r>
                      <m:rPr>
                        <m:nor/>
                      </m:rPr>
                      <a:rPr lang="en-US" b="1" dirty="0"/>
                      <m:t>Pr</m:t>
                    </m:r>
                    <m:r>
                      <m:rPr>
                        <m:nor/>
                      </m:rPr>
                      <a:rPr lang="en-US" b="1" dirty="0"/>
                      <m:t>−</m:t>
                    </m:r>
                    <m:r>
                      <m:rPr>
                        <m:nor/>
                      </m:rPr>
                      <a:rPr lang="en-US" b="1" dirty="0"/>
                      <m:t>Pi</m:t>
                    </m:r>
                    <m:r>
                      <m:rPr>
                        <m:nor/>
                      </m:rPr>
                      <a:rPr lang="en-US" b="1" dirty="0"/>
                      <m:t>)/</m:t>
                    </m:r>
                    <m:r>
                      <m:rPr>
                        <m:nor/>
                      </m:rPr>
                      <a:rPr lang="en-US" b="1" dirty="0"/>
                      <m:t>Nm</m:t>
                    </m:r>
                    <m:r>
                      <m:rPr>
                        <m:nor/>
                      </m:rPr>
                      <a:rPr lang="en-US" b="1" dirty="0"/>
                      <m:t>/(</m:t>
                    </m:r>
                    <m:r>
                      <m:rPr>
                        <m:nor/>
                      </m:rPr>
                      <a:rPr lang="en-US" b="1" dirty="0"/>
                      <m:t>RV</m:t>
                    </m:r>
                    <m:r>
                      <m:rPr>
                        <m:nor/>
                      </m:rPr>
                      <a:rPr lang="en-US" b="1" dirty="0"/>
                      <m:t>+</m:t>
                    </m:r>
                    <m:r>
                      <m:rPr>
                        <m:nor/>
                      </m:rPr>
                      <a:rPr lang="en-US" b="1" dirty="0"/>
                      <m:t>SV</m:t>
                    </m:r>
                    <m:r>
                      <m:rPr>
                        <m:nor/>
                      </m:rPr>
                      <a:rPr lang="en-US" b="1" dirty="0"/>
                      <m:t>)/2</m:t>
                    </m:r>
                  </m:oMath>
                </a14:m>
                <a:endParaRPr lang="en-US" b="1" dirty="0" smtClean="0"/>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𝒑</m:t>
                        </m:r>
                        <m:r>
                          <a:rPr lang="en-US" b="1" i="1">
                            <a:latin typeface="Cambria Math"/>
                            <a:cs typeface="Calibri"/>
                          </a:rPr>
                          <m:t>=   </m:t>
                        </m:r>
                      </m:sub>
                    </m:sSub>
                    <m:r>
                      <m:rPr>
                        <m:nor/>
                      </m:rPr>
                      <a:rPr lang="en-US" b="1" i="0" smtClean="0">
                        <a:latin typeface="Cambria Math"/>
                        <a:cs typeface="Calibri"/>
                      </a:rPr>
                      <m:t>16</m:t>
                    </m:r>
                    <m:r>
                      <m:rPr>
                        <m:nor/>
                      </m:rPr>
                      <a:rPr lang="en-US" b="1" dirty="0"/>
                      <m:t>+ (</m:t>
                    </m:r>
                    <m:r>
                      <m:rPr>
                        <m:nor/>
                      </m:rPr>
                      <a:rPr lang="en-US" b="1" i="0" dirty="0" smtClean="0"/>
                      <m:t>2</m:t>
                    </m:r>
                    <m:r>
                      <m:rPr>
                        <m:nor/>
                      </m:rPr>
                      <a:rPr lang="en-US" b="1" dirty="0"/>
                      <m:t>)/</m:t>
                    </m:r>
                    <m:r>
                      <m:rPr>
                        <m:nor/>
                      </m:rPr>
                      <a:rPr lang="en-US" b="1" i="0" dirty="0" smtClean="0"/>
                      <m:t>10</m:t>
                    </m:r>
                    <m:r>
                      <m:rPr>
                        <m:nor/>
                      </m:rPr>
                      <a:rPr lang="en-US" b="1" dirty="0"/>
                      <m:t>/(</m:t>
                    </m:r>
                    <m:r>
                      <m:rPr>
                        <m:nor/>
                      </m:rPr>
                      <a:rPr lang="en-US" b="1" i="0" dirty="0" smtClean="0"/>
                      <m:t>100</m:t>
                    </m:r>
                    <m:r>
                      <m:rPr>
                        <m:nor/>
                      </m:rPr>
                      <a:rPr lang="en-US" b="1" dirty="0"/>
                      <m:t>+</m:t>
                    </m:r>
                    <m:r>
                      <m:rPr>
                        <m:nor/>
                      </m:rPr>
                      <a:rPr lang="en-US" b="1" i="0" dirty="0" smtClean="0"/>
                      <m:t>98</m:t>
                    </m:r>
                    <m:r>
                      <m:rPr>
                        <m:nor/>
                      </m:rPr>
                      <a:rPr lang="en-US" b="1" dirty="0"/>
                      <m:t>)/2</m:t>
                    </m:r>
                  </m:oMath>
                </a14:m>
                <a:r>
                  <a:rPr lang="en-US" b="1" dirty="0" smtClean="0"/>
                  <a:t>= 16.36%</a:t>
                </a:r>
                <a:endParaRPr lang="en-US" b="1" dirty="0"/>
              </a:p>
              <a:p>
                <a:endParaRPr lang="en-US" b="1" dirty="0" smtClean="0"/>
              </a:p>
              <a:p>
                <a:endParaRPr lang="en-US" b="1"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407" b="-38140"/>
                </a:stretch>
              </a:blipFill>
            </p:spPr>
            <p:txBody>
              <a:bodyPr/>
              <a:lstStyle/>
              <a:p>
                <a:r>
                  <a:rPr lang="en-US">
                    <a:noFill/>
                  </a:rPr>
                  <a:t> </a:t>
                </a:r>
              </a:p>
            </p:txBody>
          </p:sp>
        </mc:Fallback>
      </mc:AlternateContent>
    </p:spTree>
    <p:extLst>
      <p:ext uri="{BB962C8B-B14F-4D97-AF65-F5344CB8AC3E}">
        <p14:creationId xmlns:p14="http://schemas.microsoft.com/office/powerpoint/2010/main" val="421256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problems</a:t>
            </a:r>
          </a:p>
        </p:txBody>
      </p:sp>
      <p:sp>
        <p:nvSpPr>
          <p:cNvPr id="3" name="Content Placeholder 2"/>
          <p:cNvSpPr>
            <a:spLocks noGrp="1"/>
          </p:cNvSpPr>
          <p:nvPr>
            <p:ph idx="1"/>
          </p:nvPr>
        </p:nvSpPr>
        <p:spPr/>
        <p:txBody>
          <a:bodyPr>
            <a:normAutofit fontScale="92500"/>
          </a:bodyPr>
          <a:lstStyle/>
          <a:p>
            <a:r>
              <a:rPr lang="en-US" dirty="0" smtClean="0"/>
              <a:t>A company issues 16 % irredeemable preference shares having face value of Rs 100 each. Floatation costs are 3% of sale value. Find the cost of preference shares, if preference shares are issued at (i) par value(ii)10% discount and (iii) 10%premium. What will be your answer if dividend tax is assumed to be 10%.</a:t>
            </a:r>
          </a:p>
          <a:p>
            <a:r>
              <a:rPr lang="en-US" dirty="0" smtClean="0"/>
              <a:t>(i) 16.49(1+Dt)% (ii)18.32(1+.1)% (iii) 14.99(1.1)%</a:t>
            </a:r>
            <a:endParaRPr lang="en-US" dirty="0"/>
          </a:p>
        </p:txBody>
      </p:sp>
    </p:spTree>
    <p:extLst>
      <p:ext uri="{BB962C8B-B14F-4D97-AF65-F5344CB8AC3E}">
        <p14:creationId xmlns:p14="http://schemas.microsoft.com/office/powerpoint/2010/main" val="96731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equity </a:t>
            </a:r>
            <a:r>
              <a:rPr lang="en-US" smtClean="0"/>
              <a:t>share capital</a:t>
            </a:r>
            <a:endParaRPr lang="en-US"/>
          </a:p>
        </p:txBody>
      </p:sp>
      <p:sp>
        <p:nvSpPr>
          <p:cNvPr id="3" name="Content Placeholder 2"/>
          <p:cNvSpPr>
            <a:spLocks noGrp="1"/>
          </p:cNvSpPr>
          <p:nvPr>
            <p:ph idx="1"/>
          </p:nvPr>
        </p:nvSpPr>
        <p:spPr/>
        <p:txBody>
          <a:bodyPr>
            <a:normAutofit fontScale="85000" lnSpcReduction="10000"/>
          </a:bodyPr>
          <a:lstStyle/>
          <a:p>
            <a:r>
              <a:rPr lang="en-US" dirty="0" smtClean="0"/>
              <a:t>Ownership capital</a:t>
            </a:r>
          </a:p>
          <a:p>
            <a:r>
              <a:rPr lang="en-US" dirty="0" smtClean="0"/>
              <a:t>No fixed amount of dividend</a:t>
            </a:r>
          </a:p>
          <a:p>
            <a:r>
              <a:rPr lang="en-US" dirty="0" smtClean="0"/>
              <a:t>Highest risk –takers : variation in return is maximum</a:t>
            </a:r>
          </a:p>
          <a:p>
            <a:r>
              <a:rPr lang="en-US" dirty="0" smtClean="0"/>
              <a:t>Expectation of return is highest</a:t>
            </a:r>
          </a:p>
          <a:p>
            <a:r>
              <a:rPr lang="en-US" dirty="0" smtClean="0"/>
              <a:t>Irredeemable source of funds</a:t>
            </a:r>
          </a:p>
          <a:p>
            <a:r>
              <a:rPr lang="en-US" b="1" dirty="0" smtClean="0"/>
              <a:t>Cost of equity is decided by the expectations of the fund provider.(</a:t>
            </a:r>
            <a:r>
              <a:rPr lang="en-US" b="1" dirty="0"/>
              <a:t>E</a:t>
            </a:r>
            <a:r>
              <a:rPr lang="en-US" b="1" dirty="0" smtClean="0"/>
              <a:t>xpected dividend)</a:t>
            </a:r>
          </a:p>
          <a:p>
            <a:r>
              <a:rPr lang="en-US" b="1" dirty="0" smtClean="0"/>
              <a:t>Cost of equity is that rate of return that a company must earn/provide to its shareholders so that value of shares remains unchanged.</a:t>
            </a:r>
            <a:endParaRPr lang="en-US" b="1" dirty="0"/>
          </a:p>
        </p:txBody>
      </p:sp>
    </p:spTree>
    <p:extLst>
      <p:ext uri="{BB962C8B-B14F-4D97-AF65-F5344CB8AC3E}">
        <p14:creationId xmlns:p14="http://schemas.microsoft.com/office/powerpoint/2010/main" val="357996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Interdependence &amp; inter-relationship </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smtClean="0"/>
              <a:t>                     </a:t>
            </a:r>
          </a:p>
          <a:p>
            <a:pPr marL="0" indent="0">
              <a:buNone/>
            </a:pPr>
            <a:endParaRPr lang="en-US" dirty="0"/>
          </a:p>
          <a:p>
            <a:pPr marL="0" indent="0">
              <a:buNone/>
            </a:pPr>
            <a:endParaRPr lang="en-US" dirty="0" smtClean="0"/>
          </a:p>
          <a:p>
            <a:pPr marL="0" indent="0">
              <a:buNone/>
            </a:pPr>
            <a:r>
              <a:rPr lang="en-US" dirty="0" smtClean="0"/>
              <a:t> Investment decision                 Financing decision</a:t>
            </a:r>
          </a:p>
          <a:p>
            <a:pPr marL="0" indent="0">
              <a:buNone/>
            </a:pPr>
            <a:r>
              <a:rPr lang="en-US" dirty="0"/>
              <a:t> </a:t>
            </a:r>
            <a:r>
              <a:rPr lang="en-US" dirty="0" smtClean="0"/>
              <a:t>                                                   (DEBT-EQUITY MIX)</a:t>
            </a:r>
            <a:endParaRPr lang="en-US" dirty="0"/>
          </a:p>
        </p:txBody>
      </p:sp>
      <p:cxnSp>
        <p:nvCxnSpPr>
          <p:cNvPr id="6" name="Straight Arrow Connector 5"/>
          <p:cNvCxnSpPr/>
          <p:nvPr/>
        </p:nvCxnSpPr>
        <p:spPr>
          <a:xfrm>
            <a:off x="3962400" y="36576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962400" y="38862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66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for cost of equity </a:t>
            </a:r>
            <a:endParaRPr lang="en-US" dirty="0"/>
          </a:p>
        </p:txBody>
      </p:sp>
      <p:sp>
        <p:nvSpPr>
          <p:cNvPr id="3" name="Content Placeholder 2"/>
          <p:cNvSpPr>
            <a:spLocks noGrp="1"/>
          </p:cNvSpPr>
          <p:nvPr>
            <p:ph idx="1"/>
          </p:nvPr>
        </p:nvSpPr>
        <p:spPr/>
        <p:txBody>
          <a:bodyPr/>
          <a:lstStyle/>
          <a:p>
            <a:r>
              <a:rPr lang="en-US" b="1" dirty="0" smtClean="0"/>
              <a:t>Dividend Approach</a:t>
            </a:r>
          </a:p>
          <a:p>
            <a:r>
              <a:rPr lang="en-US" dirty="0" smtClean="0"/>
              <a:t>Earning- price Approach</a:t>
            </a:r>
          </a:p>
          <a:p>
            <a:r>
              <a:rPr lang="en-US" dirty="0" smtClean="0"/>
              <a:t>CAPM (Capital Asset Pricing Model) Approach</a:t>
            </a:r>
          </a:p>
          <a:p>
            <a:r>
              <a:rPr lang="en-US" dirty="0" smtClean="0"/>
              <a:t>100……..expected0…estimated10……12….0…15</a:t>
            </a:r>
            <a:endParaRPr lang="en-US" dirty="0"/>
          </a:p>
        </p:txBody>
      </p:sp>
    </p:spTree>
    <p:extLst>
      <p:ext uri="{BB962C8B-B14F-4D97-AF65-F5344CB8AC3E}">
        <p14:creationId xmlns:p14="http://schemas.microsoft.com/office/powerpoint/2010/main" val="3420935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Dividend approach</a:t>
            </a:r>
            <a:endParaRPr lang="en-US" dirty="0"/>
          </a:p>
        </p:txBody>
      </p:sp>
      <p:sp>
        <p:nvSpPr>
          <p:cNvPr id="3" name="Content Placeholder 2"/>
          <p:cNvSpPr>
            <a:spLocks noGrp="1"/>
          </p:cNvSpPr>
          <p:nvPr>
            <p:ph idx="1"/>
          </p:nvPr>
        </p:nvSpPr>
        <p:spPr/>
        <p:txBody>
          <a:bodyPr/>
          <a:lstStyle/>
          <a:p>
            <a:r>
              <a:rPr lang="en-US" b="1" dirty="0" smtClean="0"/>
              <a:t>Cost of equity is that rate which equate the present value of (Estimated )dividend with net proceeds.</a:t>
            </a:r>
          </a:p>
          <a:p>
            <a:r>
              <a:rPr lang="en-US" b="1" dirty="0" smtClean="0"/>
              <a:t>Assumptions: (estimated dividend)</a:t>
            </a:r>
          </a:p>
          <a:p>
            <a:r>
              <a:rPr lang="en-US" b="1" dirty="0" smtClean="0"/>
              <a:t>Constant dividend model</a:t>
            </a:r>
            <a:r>
              <a:rPr lang="en-US" dirty="0" smtClean="0"/>
              <a:t>: constant amount of dividend 100….5…5….5…..5..5…..infinity</a:t>
            </a:r>
          </a:p>
          <a:p>
            <a:r>
              <a:rPr lang="en-US" dirty="0" smtClean="0"/>
              <a:t>Constant growth model</a:t>
            </a:r>
          </a:p>
          <a:p>
            <a:r>
              <a:rPr lang="en-US" dirty="0" smtClean="0"/>
              <a:t>Varied growth model </a:t>
            </a:r>
            <a:endParaRPr lang="en-US" dirty="0"/>
          </a:p>
        </p:txBody>
      </p:sp>
    </p:spTree>
    <p:extLst>
      <p:ext uri="{BB962C8B-B14F-4D97-AF65-F5344CB8AC3E}">
        <p14:creationId xmlns:p14="http://schemas.microsoft.com/office/powerpoint/2010/main" val="141337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Constant dividend model</a:t>
                </a:r>
                <a:r>
                  <a:rPr lang="en-US" dirty="0"/>
                  <a:t>: constant amount of dividend 100….5…5….5…..5..5…..</a:t>
                </a:r>
                <a:r>
                  <a:rPr lang="en-US" dirty="0" smtClean="0"/>
                  <a:t>infinity</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smtClean="0">
                            <a:latin typeface="Cambria Math"/>
                            <a:cs typeface="Calibri"/>
                          </a:rPr>
                          <m:t>𝒆</m:t>
                        </m:r>
                        <m:r>
                          <a:rPr lang="en-US" b="1" i="1">
                            <a:latin typeface="Cambria Math"/>
                            <a:cs typeface="Calibri"/>
                          </a:rPr>
                          <m:t>=   </m:t>
                        </m:r>
                      </m:sub>
                    </m:sSub>
                    <m:r>
                      <a:rPr lang="en-US" b="1">
                        <a:latin typeface="Cambria Math"/>
                        <a:cs typeface="Calibri"/>
                      </a:rPr>
                      <m:t>𝐃</m:t>
                    </m:r>
                  </m:oMath>
                </a14:m>
                <a:r>
                  <a:rPr lang="en-US" b="1" dirty="0" smtClean="0"/>
                  <a:t>/NP</a:t>
                </a:r>
              </a:p>
              <a:p>
                <a:r>
                  <a:rPr lang="en-US" b="1" dirty="0"/>
                  <a:t>Constant growth </a:t>
                </a:r>
                <a:r>
                  <a:rPr lang="en-US" b="1" dirty="0" smtClean="0"/>
                  <a:t>model:</a:t>
                </a:r>
              </a:p>
              <a:p>
                <a:r>
                  <a:rPr lang="en-US" b="1" dirty="0" smtClean="0"/>
                  <a:t>100…….5…….5(1+5%)…….5(1+.05)(1+.05)…….</a:t>
                </a:r>
              </a:p>
              <a:p>
                <a:r>
                  <a:rPr lang="en-US" b="1" dirty="0" smtClean="0"/>
                  <a:t>NP</a:t>
                </a:r>
                <a:r>
                  <a:rPr lang="en-US" dirty="0" smtClean="0"/>
                  <a:t>= </a:t>
                </a:r>
                <a:r>
                  <a:rPr lang="en-US" b="1" dirty="0"/>
                  <a:t>D</a:t>
                </a:r>
                <a:r>
                  <a:rPr lang="en-US" b="1" dirty="0" smtClean="0"/>
                  <a:t>1</a:t>
                </a:r>
                <a:r>
                  <a:rPr lang="en-US" b="1" dirty="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𝟏</m:t>
                        </m:r>
                      </m:sup>
                    </m:sSup>
                  </m:oMath>
                </a14:m>
                <a:r>
                  <a:rPr lang="en-US" dirty="0"/>
                  <a:t> + </a:t>
                </a:r>
                <a:r>
                  <a:rPr lang="en-US" b="1" dirty="0"/>
                  <a:t>D</a:t>
                </a:r>
                <a:r>
                  <a:rPr lang="en-US" b="1" dirty="0" smtClean="0"/>
                  <a:t>2</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𝒓</m:t>
                            </m:r>
                          </m:e>
                        </m:d>
                      </m:e>
                      <m:sup>
                        <m:r>
                          <a:rPr lang="en-US" b="1" i="1">
                            <a:latin typeface="Cambria Math"/>
                          </a:rPr>
                          <m:t>𝟐</m:t>
                        </m:r>
                      </m:sup>
                    </m:sSup>
                  </m:oMath>
                </a14:m>
                <a:r>
                  <a:rPr lang="en-US" dirty="0"/>
                  <a:t> </a:t>
                </a:r>
                <a:r>
                  <a:rPr lang="en-US" dirty="0" smtClean="0"/>
                  <a:t>+</a:t>
                </a:r>
                <a:r>
                  <a:rPr lang="en-US" b="1" dirty="0"/>
                  <a:t>D</a:t>
                </a:r>
                <a:r>
                  <a:rPr lang="en-US" b="1" dirty="0" smtClean="0"/>
                  <a:t>3</a:t>
                </a:r>
                <a:r>
                  <a:rPr lang="en-US" b="1" dirty="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𝟑</m:t>
                        </m:r>
                      </m:sup>
                    </m:sSup>
                  </m:oMath>
                </a14:m>
                <a:r>
                  <a:rPr lang="en-US" dirty="0"/>
                  <a:t>  + </a:t>
                </a:r>
                <a:r>
                  <a:rPr lang="en-US" b="1" dirty="0"/>
                  <a:t>D</a:t>
                </a:r>
                <a:r>
                  <a:rPr lang="en-US" b="1" dirty="0" smtClean="0"/>
                  <a:t>4</a:t>
                </a:r>
                <a:r>
                  <a:rPr lang="en-US" b="1" dirty="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𝟒</m:t>
                        </m:r>
                      </m:sup>
                    </m:sSup>
                  </m:oMath>
                </a14:m>
                <a:r>
                  <a:rPr lang="en-US" dirty="0"/>
                  <a:t> + </a:t>
                </a:r>
                <a:r>
                  <a:rPr lang="en-US" b="1" dirty="0"/>
                  <a:t>D</a:t>
                </a:r>
                <a:r>
                  <a:rPr lang="en-US" b="1" dirty="0" smtClean="0"/>
                  <a:t>5</a:t>
                </a:r>
                <a:r>
                  <a:rPr lang="en-US" b="1" dirty="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𝟓</m:t>
                        </m:r>
                      </m:sup>
                    </m:sSup>
                  </m:oMath>
                </a14:m>
                <a:r>
                  <a:rPr lang="en-US" dirty="0" smtClean="0"/>
                  <a:t>……….</a:t>
                </a:r>
                <a:r>
                  <a:rPr lang="el-GR" dirty="0" smtClean="0">
                    <a:latin typeface="Calibri"/>
                    <a:cs typeface="Calibri"/>
                  </a:rPr>
                  <a:t>α</a:t>
                </a:r>
                <a:endParaRPr lang="en-US" dirty="0"/>
              </a:p>
              <a:p>
                <a:endParaRPr lang="en-US" b="1" dirty="0"/>
              </a:p>
              <a:p>
                <a:endParaRPr lang="en-US" b="1"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519" b="-53908"/>
                </a:stretch>
              </a:blipFill>
            </p:spPr>
            <p:txBody>
              <a:bodyPr/>
              <a:lstStyle/>
              <a:p>
                <a:r>
                  <a:rPr lang="en-US">
                    <a:noFill/>
                  </a:rPr>
                  <a:t> </a:t>
                </a:r>
              </a:p>
            </p:txBody>
          </p:sp>
        </mc:Fallback>
      </mc:AlternateContent>
    </p:spTree>
    <p:extLst>
      <p:ext uri="{BB962C8B-B14F-4D97-AF65-F5344CB8AC3E}">
        <p14:creationId xmlns:p14="http://schemas.microsoft.com/office/powerpoint/2010/main" val="321000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growth rate is 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a:t>
                </a:r>
                <a:r>
                  <a:rPr lang="en-US" baseline="-25000" dirty="0" smtClean="0"/>
                  <a:t>1</a:t>
                </a:r>
                <a:r>
                  <a:rPr lang="en-US" dirty="0" smtClean="0"/>
                  <a:t> = D0(1+g)</a:t>
                </a:r>
              </a:p>
              <a:p>
                <a:r>
                  <a:rPr lang="en-US" dirty="0" smtClean="0"/>
                  <a:t>D</a:t>
                </a:r>
                <a:r>
                  <a:rPr lang="en-US" baseline="-25000" dirty="0" smtClean="0"/>
                  <a:t>2</a:t>
                </a:r>
                <a:r>
                  <a:rPr lang="en-US" dirty="0" smtClean="0"/>
                  <a:t> = D1(1+g) = D</a:t>
                </a:r>
                <a:r>
                  <a:rPr lang="en-US" baseline="-25000" dirty="0" smtClean="0"/>
                  <a:t>0</a:t>
                </a:r>
                <a:r>
                  <a:rPr lang="en-US" dirty="0" smtClean="0"/>
                  <a:t> (1+g)</a:t>
                </a:r>
                <a:r>
                  <a:rPr lang="en-US" baseline="30000" dirty="0" smtClean="0"/>
                  <a:t>2</a:t>
                </a:r>
                <a:endParaRPr lang="en-US" dirty="0" smtClean="0"/>
              </a:p>
              <a:p>
                <a:r>
                  <a:rPr lang="en-US" dirty="0" smtClean="0"/>
                  <a:t>D</a:t>
                </a:r>
                <a:r>
                  <a:rPr lang="en-US" baseline="-25000" dirty="0" smtClean="0"/>
                  <a:t>3</a:t>
                </a:r>
                <a:r>
                  <a:rPr lang="en-US" dirty="0" smtClean="0"/>
                  <a:t> = D2(1+g) = D</a:t>
                </a:r>
                <a:r>
                  <a:rPr lang="en-US" baseline="-25000" dirty="0" smtClean="0"/>
                  <a:t>1</a:t>
                </a:r>
                <a:r>
                  <a:rPr lang="en-US" dirty="0" smtClean="0"/>
                  <a:t> </a:t>
                </a:r>
                <a:r>
                  <a:rPr lang="en-US" dirty="0"/>
                  <a:t>(1+g)</a:t>
                </a:r>
                <a14:m>
                  <m:oMath xmlns:m="http://schemas.openxmlformats.org/officeDocument/2006/math">
                    <m:r>
                      <a:rPr lang="en-US" baseline="30000" dirty="0">
                        <a:latin typeface="Cambria Math"/>
                      </a:rPr>
                      <m:t>2</m:t>
                    </m:r>
                    <m:r>
                      <a:rPr lang="en-US" i="1" smtClean="0">
                        <a:latin typeface="Cambria Math"/>
                      </a:rPr>
                      <m:t> </m:t>
                    </m:r>
                  </m:oMath>
                </a14:m>
                <a:r>
                  <a:rPr lang="en-US" dirty="0" smtClean="0"/>
                  <a:t>=D</a:t>
                </a:r>
                <a:r>
                  <a:rPr lang="en-US" baseline="-25000" dirty="0" smtClean="0"/>
                  <a:t>0</a:t>
                </a:r>
                <a:r>
                  <a:rPr lang="en-US" dirty="0" smtClean="0"/>
                  <a:t> (1+g)</a:t>
                </a:r>
                <a:r>
                  <a:rPr lang="en-US" baseline="30000" dirty="0" smtClean="0"/>
                  <a:t>3</a:t>
                </a:r>
                <a:endParaRPr lang="en-US" baseline="-25000" dirty="0" smtClean="0"/>
              </a:p>
              <a:p>
                <a:r>
                  <a:rPr lang="en-US" dirty="0" smtClean="0"/>
                  <a:t>D</a:t>
                </a:r>
                <a:r>
                  <a:rPr lang="en-US" baseline="-25000" dirty="0" smtClean="0"/>
                  <a:t>4</a:t>
                </a:r>
                <a:r>
                  <a:rPr lang="en-US" dirty="0" smtClean="0"/>
                  <a:t> = D</a:t>
                </a:r>
                <a:r>
                  <a:rPr lang="en-US" baseline="-25000" dirty="0" smtClean="0"/>
                  <a:t>3</a:t>
                </a:r>
                <a:r>
                  <a:rPr lang="en-US" dirty="0" smtClean="0"/>
                  <a:t> (1+g) = D</a:t>
                </a:r>
                <a:r>
                  <a:rPr lang="en-US" baseline="-25000" dirty="0" smtClean="0"/>
                  <a:t>2</a:t>
                </a:r>
                <a:r>
                  <a:rPr lang="en-US" dirty="0" smtClean="0"/>
                  <a:t> (1+g)</a:t>
                </a:r>
                <a:r>
                  <a:rPr lang="en-US" baseline="30000" dirty="0" smtClean="0"/>
                  <a:t>2</a:t>
                </a:r>
                <a:r>
                  <a:rPr lang="en-US" dirty="0" smtClean="0"/>
                  <a:t> = D</a:t>
                </a:r>
                <a:r>
                  <a:rPr lang="en-US" baseline="-25000" dirty="0" smtClean="0"/>
                  <a:t>1</a:t>
                </a:r>
                <a:r>
                  <a:rPr lang="en-US" dirty="0" smtClean="0"/>
                  <a:t> (1+g)</a:t>
                </a:r>
                <a:r>
                  <a:rPr lang="en-US" baseline="30000" dirty="0" smtClean="0"/>
                  <a:t>3</a:t>
                </a:r>
                <a:r>
                  <a:rPr lang="en-US" dirty="0" smtClean="0"/>
                  <a:t> = D</a:t>
                </a:r>
                <a:r>
                  <a:rPr lang="en-US" baseline="-25000" dirty="0" smtClean="0"/>
                  <a:t>0</a:t>
                </a:r>
                <a:r>
                  <a:rPr lang="en-US" dirty="0" smtClean="0"/>
                  <a:t> (1+g)</a:t>
                </a:r>
                <a:r>
                  <a:rPr lang="en-US" baseline="30000" dirty="0" smtClean="0"/>
                  <a:t>4</a:t>
                </a:r>
              </a:p>
              <a:p>
                <a:r>
                  <a:rPr lang="en-US" b="1" dirty="0"/>
                  <a:t>NP</a:t>
                </a:r>
                <a:r>
                  <a:rPr lang="en-US" dirty="0" smtClean="0"/>
                  <a:t>=</a:t>
                </a:r>
                <a:r>
                  <a:rPr lang="en-US" dirty="0"/>
                  <a:t> </a:t>
                </a:r>
                <a:r>
                  <a:rPr lang="en-US" dirty="0" smtClean="0"/>
                  <a:t>D</a:t>
                </a:r>
                <a:r>
                  <a:rPr lang="en-US" baseline="-25000" dirty="0" smtClean="0"/>
                  <a:t>0</a:t>
                </a:r>
                <a:r>
                  <a:rPr lang="en-US" dirty="0" smtClean="0"/>
                  <a:t>(1+g</a:t>
                </a:r>
                <a:r>
                  <a:rPr lang="en-US" dirty="0"/>
                  <a:t>)</a:t>
                </a:r>
                <a:r>
                  <a:rPr lang="en-US" dirty="0" smtClean="0"/>
                  <a:t> </a:t>
                </a:r>
                <a:r>
                  <a:rPr lang="en-US" b="1" dirty="0" smtClean="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𝟏</m:t>
                        </m:r>
                      </m:sup>
                    </m:sSup>
                  </m:oMath>
                </a14:m>
                <a:r>
                  <a:rPr lang="en-US" dirty="0"/>
                  <a:t> </a:t>
                </a:r>
                <a:r>
                  <a:rPr lang="en-US" dirty="0" smtClean="0"/>
                  <a:t>+</a:t>
                </a:r>
                <a:r>
                  <a:rPr lang="en-US" dirty="0"/>
                  <a:t> D</a:t>
                </a:r>
                <a:r>
                  <a:rPr lang="en-US" baseline="-25000" dirty="0"/>
                  <a:t>0</a:t>
                </a:r>
                <a:r>
                  <a:rPr lang="en-US" dirty="0"/>
                  <a:t> (1+g)</a:t>
                </a:r>
                <a:r>
                  <a:rPr lang="en-US" baseline="30000" dirty="0"/>
                  <a:t>2</a:t>
                </a:r>
                <a:r>
                  <a:rPr lang="en-US" dirty="0" smtClean="0"/>
                  <a:t> </a:t>
                </a:r>
                <a:r>
                  <a:rPr lang="en-US" b="1" dirty="0" smtClean="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𝒓</m:t>
                            </m:r>
                          </m:e>
                        </m:d>
                      </m:e>
                      <m:sup>
                        <m:r>
                          <a:rPr lang="en-US" b="1" i="1">
                            <a:latin typeface="Cambria Math"/>
                          </a:rPr>
                          <m:t>𝟐</m:t>
                        </m:r>
                      </m:sup>
                    </m:sSup>
                  </m:oMath>
                </a14:m>
                <a:r>
                  <a:rPr lang="en-US" dirty="0"/>
                  <a:t> </a:t>
                </a:r>
                <a:r>
                  <a:rPr lang="en-US" dirty="0" smtClean="0"/>
                  <a:t>+D</a:t>
                </a:r>
                <a:r>
                  <a:rPr lang="en-US" baseline="-25000" dirty="0" smtClean="0"/>
                  <a:t>0</a:t>
                </a:r>
                <a:r>
                  <a:rPr lang="en-US" dirty="0" smtClean="0"/>
                  <a:t>(1+g)</a:t>
                </a:r>
                <a:r>
                  <a:rPr lang="en-US" baseline="30000" dirty="0" smtClean="0"/>
                  <a:t>3</a:t>
                </a:r>
                <a:r>
                  <a:rPr lang="en-US" b="1" dirty="0" smtClean="0"/>
                  <a:t>/</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𝟑</m:t>
                        </m:r>
                      </m:sup>
                    </m:sSup>
                  </m:oMath>
                </a14:m>
                <a:r>
                  <a:rPr lang="en-US" dirty="0"/>
                  <a:t>  </a:t>
                </a:r>
                <a:r>
                  <a:rPr lang="en-US" dirty="0" smtClean="0"/>
                  <a:t>+</a:t>
                </a:r>
                <a:r>
                  <a:rPr lang="en-US" dirty="0"/>
                  <a:t> D</a:t>
                </a:r>
                <a:r>
                  <a:rPr lang="en-US" baseline="-25000" dirty="0"/>
                  <a:t>0</a:t>
                </a:r>
                <a:r>
                  <a:rPr lang="en-US" dirty="0"/>
                  <a:t> (1+g)</a:t>
                </a:r>
                <a:r>
                  <a:rPr lang="en-US" baseline="30000" dirty="0"/>
                  <a:t>4</a:t>
                </a:r>
                <a:r>
                  <a:rPr lang="en-US" dirty="0" smtClean="0"/>
                  <a:t> </a:t>
                </a:r>
                <a:r>
                  <a:rPr lang="en-US" b="1" dirty="0" smtClean="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𝟒</m:t>
                        </m:r>
                      </m:sup>
                    </m:sSup>
                  </m:oMath>
                </a14:m>
                <a:r>
                  <a:rPr lang="en-US" dirty="0"/>
                  <a:t> + </a:t>
                </a:r>
                <a:r>
                  <a:rPr lang="en-US" b="1" dirty="0"/>
                  <a:t>D5/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𝟓</m:t>
                        </m:r>
                      </m:sup>
                    </m:sSup>
                  </m:oMath>
                </a14:m>
                <a:r>
                  <a:rPr lang="en-US" dirty="0"/>
                  <a:t>……….</a:t>
                </a:r>
                <a:r>
                  <a:rPr lang="el-GR" dirty="0">
                    <a:cs typeface="Calibri"/>
                  </a:rPr>
                  <a:t>α</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185" b="-4313"/>
                </a:stretch>
              </a:blipFill>
            </p:spPr>
            <p:txBody>
              <a:bodyPr/>
              <a:lstStyle/>
              <a:p>
                <a:r>
                  <a:rPr lang="en-US">
                    <a:noFill/>
                  </a:rPr>
                  <a:t> </a:t>
                </a:r>
              </a:p>
            </p:txBody>
          </p:sp>
        </mc:Fallback>
      </mc:AlternateContent>
    </p:spTree>
    <p:extLst>
      <p:ext uri="{BB962C8B-B14F-4D97-AF65-F5344CB8AC3E}">
        <p14:creationId xmlns:p14="http://schemas.microsoft.com/office/powerpoint/2010/main" val="3476673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growth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Common ratio = (1+g)/(1+r)</a:t>
                </a:r>
              </a:p>
              <a:p>
                <a:r>
                  <a:rPr lang="en-US" dirty="0" smtClean="0"/>
                  <a:t>NP = first term/ 1- common ratio</a:t>
                </a:r>
              </a:p>
              <a:p>
                <a:r>
                  <a:rPr lang="en-US" dirty="0" smtClean="0"/>
                  <a:t>NP = D</a:t>
                </a:r>
                <a:r>
                  <a:rPr lang="en-US" baseline="-25000" dirty="0" smtClean="0"/>
                  <a:t>0 </a:t>
                </a:r>
                <a:r>
                  <a:rPr lang="en-US" dirty="0" smtClean="0"/>
                  <a:t> (1+g)/r-g = D</a:t>
                </a:r>
                <a:r>
                  <a:rPr lang="en-US" baseline="-25000" dirty="0" smtClean="0"/>
                  <a:t>1</a:t>
                </a:r>
                <a:r>
                  <a:rPr lang="en-US" dirty="0" smtClean="0"/>
                  <a:t> /(r-g)</a:t>
                </a:r>
              </a:p>
              <a:p>
                <a:r>
                  <a:rPr lang="en-US" dirty="0" smtClean="0"/>
                  <a:t> </a:t>
                </a:r>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smtClean="0"/>
                  <a:t> </a:t>
                </a:r>
                <a:r>
                  <a:rPr lang="en-US" b="1" dirty="0" smtClean="0"/>
                  <a:t>= (D</a:t>
                </a:r>
                <a:r>
                  <a:rPr lang="en-US" b="1" baseline="-25000" dirty="0" smtClean="0"/>
                  <a:t>1</a:t>
                </a:r>
                <a:r>
                  <a:rPr lang="en-US" b="1" dirty="0" smtClean="0"/>
                  <a:t> /P</a:t>
                </a:r>
                <a:r>
                  <a:rPr lang="en-US" b="1" baseline="-25000" dirty="0" smtClean="0"/>
                  <a:t>0 </a:t>
                </a:r>
                <a:r>
                  <a:rPr lang="en-US" b="1" dirty="0" smtClean="0"/>
                  <a:t> )+ g</a:t>
                </a:r>
              </a:p>
              <a:p>
                <a:r>
                  <a:rPr lang="en-US" b="1" dirty="0" smtClean="0"/>
                  <a:t>P</a:t>
                </a:r>
                <a:r>
                  <a:rPr lang="en-US" b="1" baseline="-25000" dirty="0" smtClean="0"/>
                  <a:t>0</a:t>
                </a:r>
                <a:r>
                  <a:rPr lang="en-US" b="1" dirty="0" smtClean="0"/>
                  <a:t> = </a:t>
                </a:r>
                <a:r>
                  <a:rPr lang="en-US" b="1" dirty="0"/>
                  <a:t>D</a:t>
                </a:r>
                <a:r>
                  <a:rPr lang="en-US" b="1" baseline="-25000" dirty="0"/>
                  <a:t>1</a:t>
                </a:r>
                <a:r>
                  <a:rPr lang="en-US" b="1" dirty="0"/>
                  <a:t> </a:t>
                </a:r>
                <a:r>
                  <a:rPr lang="en-US" b="1" dirty="0" smtClean="0"/>
                  <a:t>/</a:t>
                </a:r>
                <a:r>
                  <a:rPr lang="en-US" b="1" dirty="0">
                    <a:cs typeface="Calibri"/>
                  </a:rPr>
                  <a:t> </a:t>
                </a:r>
                <a14:m>
                  <m:oMath xmlns:m="http://schemas.openxmlformats.org/officeDocument/2006/math">
                    <m:sSub>
                      <m:sSubPr>
                        <m:ctrlPr>
                          <a:rPr lang="en-US" b="1" i="1">
                            <a:latin typeface="Cambria Math"/>
                            <a:cs typeface="Calibri"/>
                          </a:rPr>
                        </m:ctrlPr>
                      </m:sSubPr>
                      <m:e>
                        <m:r>
                          <a:rPr lang="en-US" b="1" i="1" smtClean="0">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b="1" dirty="0" smtClean="0"/>
                  <a:t>-g)</a:t>
                </a:r>
              </a:p>
              <a:p>
                <a:r>
                  <a:rPr lang="en-US" dirty="0" smtClean="0"/>
                  <a:t>P</a:t>
                </a:r>
                <a:r>
                  <a:rPr lang="en-US" baseline="-25000" dirty="0" smtClean="0"/>
                  <a:t>3 </a:t>
                </a:r>
                <a:r>
                  <a:rPr lang="en-US" dirty="0" smtClean="0"/>
                  <a:t> = D</a:t>
                </a:r>
                <a:r>
                  <a:rPr lang="en-US" baseline="-25000" dirty="0" smtClean="0"/>
                  <a:t>4</a:t>
                </a:r>
                <a:r>
                  <a:rPr lang="en-US" dirty="0" smtClean="0"/>
                  <a:t> /</a:t>
                </a:r>
                <a14:m>
                  <m:oMath xmlns:m="http://schemas.openxmlformats.org/officeDocument/2006/math">
                    <m:sSub>
                      <m:sSubPr>
                        <m:ctrlPr>
                          <a:rPr lang="en-US" b="1" i="1">
                            <a:latin typeface="Cambria Math"/>
                            <a:cs typeface="Calibri"/>
                          </a:rPr>
                        </m:ctrlPr>
                      </m:sSubPr>
                      <m:e>
                        <m:r>
                          <a:rPr lang="en-US" b="1" i="1" smtClean="0">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a:t>
                </a:r>
                <a:r>
                  <a:rPr lang="en-US" dirty="0" smtClean="0"/>
                  <a:t>g)</a:t>
                </a:r>
              </a:p>
              <a:p>
                <a:r>
                  <a:rPr lang="en-US" dirty="0" smtClean="0"/>
                  <a:t>P</a:t>
                </a:r>
                <a:r>
                  <a:rPr lang="en-US" baseline="-25000" dirty="0" smtClean="0"/>
                  <a:t>5 </a:t>
                </a:r>
                <a:r>
                  <a:rPr lang="en-US" dirty="0" smtClean="0"/>
                  <a:t> </a:t>
                </a:r>
                <a:r>
                  <a:rPr lang="en-US" dirty="0"/>
                  <a:t>= </a:t>
                </a:r>
                <a:r>
                  <a:rPr lang="en-US" dirty="0" smtClean="0"/>
                  <a:t>D</a:t>
                </a:r>
                <a:r>
                  <a:rPr lang="en-US" baseline="-25000" dirty="0" smtClean="0"/>
                  <a:t>6</a:t>
                </a:r>
                <a:r>
                  <a:rPr lang="en-US" dirty="0" smtClean="0"/>
                  <a:t> </a:t>
                </a:r>
                <a:r>
                  <a:rPr lang="en-US" dirty="0"/>
                  <a:t>/</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p>
              <a:p>
                <a:endParaRPr lang="en-US" dirty="0" smtClean="0"/>
              </a:p>
              <a:p>
                <a:endParaRPr lang="en-US" dirty="0"/>
              </a:p>
              <a:p>
                <a:endParaRPr lang="en-US" dirty="0"/>
              </a:p>
              <a:p>
                <a:pPr marL="0" indent="0">
                  <a:buNone/>
                </a:pPr>
                <a:endParaRPr lang="en-US" b="1" dirty="0" smtClean="0"/>
              </a:p>
              <a:p>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1752" b="-59434"/>
                </a:stretch>
              </a:blipFill>
            </p:spPr>
            <p:txBody>
              <a:bodyPr/>
              <a:lstStyle/>
              <a:p>
                <a:r>
                  <a:rPr lang="en-US">
                    <a:noFill/>
                  </a:rPr>
                  <a:t> </a:t>
                </a:r>
              </a:p>
            </p:txBody>
          </p:sp>
        </mc:Fallback>
      </mc:AlternateContent>
    </p:spTree>
    <p:extLst>
      <p:ext uri="{BB962C8B-B14F-4D97-AF65-F5344CB8AC3E}">
        <p14:creationId xmlns:p14="http://schemas.microsoft.com/office/powerpoint/2010/main" val="4160981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a:t>
            </a:r>
            <a:endParaRPr lang="en-US" dirty="0"/>
          </a:p>
        </p:txBody>
      </p:sp>
      <p:sp>
        <p:nvSpPr>
          <p:cNvPr id="3" name="Content Placeholder 2"/>
          <p:cNvSpPr>
            <a:spLocks noGrp="1"/>
          </p:cNvSpPr>
          <p:nvPr>
            <p:ph idx="1"/>
          </p:nvPr>
        </p:nvSpPr>
        <p:spPr/>
        <p:txBody>
          <a:bodyPr/>
          <a:lstStyle/>
          <a:p>
            <a:r>
              <a:rPr lang="en-US" dirty="0" smtClean="0"/>
              <a:t>A company is contemplating to declare dividend of Rs.20.15 next year. The company has shown growth rate of 6% and currently its shares are being traded at the market price of Rs 125 per share. Find the cost of equity share. Also find the price of the share of the company at the end year2.</a:t>
            </a:r>
            <a:endParaRPr lang="en-US" dirty="0"/>
          </a:p>
        </p:txBody>
      </p:sp>
    </p:spTree>
    <p:extLst>
      <p:ext uri="{BB962C8B-B14F-4D97-AF65-F5344CB8AC3E}">
        <p14:creationId xmlns:p14="http://schemas.microsoft.com/office/powerpoint/2010/main" val="195359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a:t>
                </a:r>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D</a:t>
                </a:r>
                <a:r>
                  <a:rPr lang="en-US" b="1" baseline="-25000" dirty="0"/>
                  <a:t>1</a:t>
                </a:r>
                <a:r>
                  <a:rPr lang="en-US" b="1" dirty="0"/>
                  <a:t> /P</a:t>
                </a:r>
                <a:r>
                  <a:rPr lang="en-US" b="1" baseline="-25000" dirty="0"/>
                  <a:t>0</a:t>
                </a:r>
                <a:r>
                  <a:rPr lang="en-US" b="1" dirty="0"/>
                  <a:t> +g</a:t>
                </a:r>
              </a:p>
              <a:p>
                <a:r>
                  <a:rPr lang="en-US" dirty="0"/>
                  <a:t> </a:t>
                </a:r>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a:t>
                </a:r>
                <a:r>
                  <a:rPr lang="en-US" b="1" dirty="0" smtClean="0"/>
                  <a:t>20.15 /125 + .06</a:t>
                </a:r>
              </a:p>
              <a:p>
                <a:r>
                  <a:rPr lang="en-US" dirty="0"/>
                  <a:t> </a:t>
                </a:r>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a:t>
                </a:r>
                <a:r>
                  <a:rPr lang="en-US" b="1" dirty="0" smtClean="0"/>
                  <a:t>0.2212 = 22.12%</a:t>
                </a:r>
              </a:p>
              <a:p>
                <a:r>
                  <a:rPr lang="en-US" dirty="0" smtClean="0"/>
                  <a:t>P</a:t>
                </a:r>
                <a:r>
                  <a:rPr lang="en-US" baseline="-25000" dirty="0" smtClean="0"/>
                  <a:t>2</a:t>
                </a:r>
                <a:r>
                  <a:rPr lang="en-US" dirty="0" smtClean="0"/>
                  <a:t> </a:t>
                </a:r>
                <a:r>
                  <a:rPr lang="en-US" dirty="0"/>
                  <a:t>= </a:t>
                </a:r>
                <a:r>
                  <a:rPr lang="en-US" dirty="0" smtClean="0"/>
                  <a:t>D</a:t>
                </a:r>
                <a:r>
                  <a:rPr lang="en-US" baseline="-25000" dirty="0"/>
                  <a:t>3</a:t>
                </a:r>
                <a:r>
                  <a:rPr lang="en-US" dirty="0" smtClean="0"/>
                  <a:t> </a:t>
                </a:r>
                <a:r>
                  <a:rPr lang="en-US" dirty="0"/>
                  <a:t>/</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r>
                  <a:rPr lang="en-US" dirty="0" smtClean="0"/>
                  <a:t>) = D</a:t>
                </a:r>
                <a:r>
                  <a:rPr lang="en-US" baseline="-25000" dirty="0" smtClean="0"/>
                  <a:t>1 </a:t>
                </a:r>
                <a:r>
                  <a:rPr lang="en-US" dirty="0" smtClean="0"/>
                  <a:t> (1+.06)</a:t>
                </a:r>
                <a:r>
                  <a:rPr lang="en-US" baseline="30000" dirty="0" smtClean="0"/>
                  <a:t>2 </a:t>
                </a:r>
                <a:r>
                  <a:rPr lang="en-US" dirty="0" smtClean="0"/>
                  <a:t> /.2212 -.06</a:t>
                </a:r>
              </a:p>
              <a:p>
                <a:r>
                  <a:rPr lang="en-US" b="1" dirty="0" smtClean="0"/>
                  <a:t>= 140.45</a:t>
                </a:r>
              </a:p>
              <a:p>
                <a:endParaRPr lang="en-US" b="1" dirty="0"/>
              </a:p>
              <a:p>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b="-7682"/>
                </a:stretch>
              </a:blipFill>
            </p:spPr>
            <p:txBody>
              <a:bodyPr/>
              <a:lstStyle/>
              <a:p>
                <a:r>
                  <a:rPr lang="en-US">
                    <a:noFill/>
                  </a:rPr>
                  <a:t> </a:t>
                </a:r>
              </a:p>
            </p:txBody>
          </p:sp>
        </mc:Fallback>
      </mc:AlternateContent>
    </p:spTree>
    <p:extLst>
      <p:ext uri="{BB962C8B-B14F-4D97-AF65-F5344CB8AC3E}">
        <p14:creationId xmlns:p14="http://schemas.microsoft.com/office/powerpoint/2010/main" val="1749780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Varied </a:t>
            </a:r>
            <a:r>
              <a:rPr lang="en-US" dirty="0" smtClean="0"/>
              <a:t>growth model(g1=2%(2yrs),g2=4%(2yrs) &amp;g3=5% forever)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buNone/>
                </a:pPr>
                <a:r>
                  <a:rPr lang="en-US" b="1" dirty="0" smtClean="0"/>
                  <a:t>NP/P</a:t>
                </a:r>
                <a:r>
                  <a:rPr lang="en-US" b="1" baseline="-25000" dirty="0" smtClean="0"/>
                  <a:t>0 </a:t>
                </a:r>
                <a:r>
                  <a:rPr lang="en-US" dirty="0" smtClean="0"/>
                  <a:t>= D</a:t>
                </a:r>
                <a:r>
                  <a:rPr lang="en-US" baseline="-25000" dirty="0" smtClean="0"/>
                  <a:t>0</a:t>
                </a:r>
                <a:r>
                  <a:rPr lang="en-US" dirty="0" smtClean="0"/>
                  <a:t>(1+g1) </a:t>
                </a:r>
                <a:r>
                  <a:rPr lang="en-US" b="1" dirty="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𝟏</m:t>
                        </m:r>
                      </m:sup>
                    </m:sSup>
                  </m:oMath>
                </a14:m>
                <a:r>
                  <a:rPr lang="en-US" dirty="0"/>
                  <a:t> + D</a:t>
                </a:r>
                <a:r>
                  <a:rPr lang="en-US" baseline="-25000" dirty="0"/>
                  <a:t>0</a:t>
                </a:r>
                <a:r>
                  <a:rPr lang="en-US" dirty="0"/>
                  <a:t> (</a:t>
                </a:r>
                <a:r>
                  <a:rPr lang="en-US" dirty="0" smtClean="0"/>
                  <a:t>1+g1)</a:t>
                </a:r>
                <a:r>
                  <a:rPr lang="en-US" baseline="30000" dirty="0" smtClean="0"/>
                  <a:t>2</a:t>
                </a:r>
                <a:r>
                  <a:rPr lang="en-US" dirty="0" smtClean="0"/>
                  <a:t> </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𝒓</m:t>
                            </m:r>
                          </m:e>
                        </m:d>
                      </m:e>
                      <m:sup>
                        <m:r>
                          <a:rPr lang="en-US" b="1" i="1">
                            <a:latin typeface="Cambria Math"/>
                          </a:rPr>
                          <m:t>𝟐</m:t>
                        </m:r>
                      </m:sup>
                    </m:sSup>
                  </m:oMath>
                </a14:m>
                <a:r>
                  <a:rPr lang="en-US" dirty="0"/>
                  <a:t> +</a:t>
                </a:r>
                <a:r>
                  <a:rPr lang="en-US" baseline="-25000" dirty="0" smtClean="0"/>
                  <a:t>D2(1+g2)</a:t>
                </a:r>
                <a:r>
                  <a:rPr lang="en-US" b="1" dirty="0"/>
                  <a:t>/</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𝟑</m:t>
                        </m:r>
                      </m:sup>
                    </m:sSup>
                  </m:oMath>
                </a14:m>
                <a:r>
                  <a:rPr lang="en-US" dirty="0"/>
                  <a:t>  + </a:t>
                </a:r>
                <a:r>
                  <a:rPr lang="en-US" dirty="0" smtClean="0"/>
                  <a:t>D</a:t>
                </a:r>
                <a:r>
                  <a:rPr lang="en-US" baseline="-25000" dirty="0"/>
                  <a:t>3</a:t>
                </a:r>
                <a:r>
                  <a:rPr lang="en-US" dirty="0" smtClean="0"/>
                  <a:t> </a:t>
                </a:r>
                <a:r>
                  <a:rPr lang="en-US" dirty="0"/>
                  <a:t>(</a:t>
                </a:r>
                <a:r>
                  <a:rPr lang="en-US" dirty="0" smtClean="0"/>
                  <a:t>1+g2) </a:t>
                </a:r>
                <a:r>
                  <a:rPr lang="en-US" b="1" dirty="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𝟒</m:t>
                        </m:r>
                      </m:sup>
                    </m:sSup>
                  </m:oMath>
                </a14:m>
                <a:r>
                  <a:rPr lang="en-US" dirty="0"/>
                  <a:t> + </a:t>
                </a:r>
                <a:r>
                  <a:rPr lang="en-US" b="1" dirty="0" smtClean="0"/>
                  <a:t>D</a:t>
                </a:r>
                <a:r>
                  <a:rPr lang="en-US" b="1" baseline="-25000" dirty="0" smtClean="0"/>
                  <a:t>4</a:t>
                </a:r>
                <a:r>
                  <a:rPr lang="en-US" b="1" dirty="0" smtClean="0"/>
                  <a:t> (1+g3)/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𝟓</m:t>
                        </m:r>
                      </m:sup>
                    </m:sSup>
                  </m:oMath>
                </a14:m>
                <a:r>
                  <a:rPr lang="en-US" dirty="0"/>
                  <a:t>……….</a:t>
                </a:r>
                <a:r>
                  <a:rPr lang="el-GR" dirty="0" smtClean="0">
                    <a:cs typeface="Calibri"/>
                  </a:rPr>
                  <a:t>α</a:t>
                </a:r>
                <a:endParaRPr lang="en-US" dirty="0" smtClean="0">
                  <a:cs typeface="Calibri"/>
                </a:endParaRPr>
              </a:p>
              <a:p>
                <a:pPr marL="0" indent="0">
                  <a:buNone/>
                </a:pPr>
                <a:r>
                  <a:rPr lang="en-US" b="1" dirty="0"/>
                  <a:t>NP/P</a:t>
                </a:r>
                <a:r>
                  <a:rPr lang="en-US" b="1" baseline="-25000" dirty="0"/>
                  <a:t>0 </a:t>
                </a:r>
                <a:r>
                  <a:rPr lang="en-US" dirty="0"/>
                  <a:t>= </a:t>
                </a:r>
                <a:r>
                  <a:rPr lang="en-US" dirty="0" smtClean="0"/>
                  <a:t>D</a:t>
                </a:r>
                <a:r>
                  <a:rPr lang="en-US" baseline="-25000" dirty="0" smtClean="0"/>
                  <a:t>0</a:t>
                </a:r>
                <a:r>
                  <a:rPr lang="en-US" dirty="0" smtClean="0"/>
                  <a:t>(1+.02)) </a:t>
                </a:r>
                <a:r>
                  <a:rPr lang="en-US" b="1" dirty="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𝟏</m:t>
                        </m:r>
                      </m:sup>
                    </m:sSup>
                  </m:oMath>
                </a14:m>
                <a:r>
                  <a:rPr lang="en-US" dirty="0"/>
                  <a:t> + D</a:t>
                </a:r>
                <a:r>
                  <a:rPr lang="en-US" baseline="-25000" dirty="0"/>
                  <a:t>0</a:t>
                </a:r>
                <a:r>
                  <a:rPr lang="en-US" dirty="0"/>
                  <a:t> (</a:t>
                </a:r>
                <a:r>
                  <a:rPr lang="en-US" dirty="0" smtClean="0"/>
                  <a:t>1+.02)</a:t>
                </a:r>
                <a:r>
                  <a:rPr lang="en-US" baseline="30000" dirty="0" smtClean="0"/>
                  <a:t>2</a:t>
                </a:r>
                <a:r>
                  <a:rPr lang="en-US" dirty="0" smtClean="0"/>
                  <a:t> </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𝒓</m:t>
                            </m:r>
                          </m:e>
                        </m:d>
                      </m:e>
                      <m:sup>
                        <m:r>
                          <a:rPr lang="en-US" b="1" i="1">
                            <a:latin typeface="Cambria Math"/>
                          </a:rPr>
                          <m:t>𝟐</m:t>
                        </m:r>
                      </m:sup>
                    </m:sSup>
                  </m:oMath>
                </a14:m>
                <a:r>
                  <a:rPr lang="en-US" dirty="0"/>
                  <a:t> +</a:t>
                </a:r>
                <a:r>
                  <a:rPr lang="en-US" baseline="-25000" dirty="0"/>
                  <a:t>D2(1+</a:t>
                </a:r>
                <a:r>
                  <a:rPr lang="en-US" baseline="-25000" dirty="0" smtClean="0"/>
                  <a:t>.04</a:t>
                </a:r>
                <a:r>
                  <a:rPr lang="en-US" baseline="-25000" dirty="0"/>
                  <a:t>)</a:t>
                </a:r>
                <a:r>
                  <a:rPr lang="en-US" b="1" dirty="0"/>
                  <a:t>/</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𝟑</m:t>
                        </m:r>
                      </m:sup>
                    </m:sSup>
                  </m:oMath>
                </a14:m>
                <a:r>
                  <a:rPr lang="en-US" dirty="0"/>
                  <a:t>  + D</a:t>
                </a:r>
                <a:r>
                  <a:rPr lang="en-US" baseline="-25000" dirty="0"/>
                  <a:t>3</a:t>
                </a:r>
                <a:r>
                  <a:rPr lang="en-US" dirty="0"/>
                  <a:t> (</a:t>
                </a:r>
                <a:r>
                  <a:rPr lang="en-US" dirty="0" smtClean="0"/>
                  <a:t>1+.04) </a:t>
                </a:r>
                <a:r>
                  <a:rPr lang="en-US" b="1" dirty="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𝟒</m:t>
                        </m:r>
                      </m:sup>
                    </m:sSup>
                  </m:oMath>
                </a14:m>
                <a:r>
                  <a:rPr lang="en-US" dirty="0"/>
                  <a:t> + </a:t>
                </a:r>
                <a:r>
                  <a:rPr lang="en-US" b="1" dirty="0"/>
                  <a:t>D</a:t>
                </a:r>
                <a:r>
                  <a:rPr lang="en-US" b="1" baseline="-25000" dirty="0"/>
                  <a:t>4</a:t>
                </a:r>
                <a:r>
                  <a:rPr lang="en-US" b="1" dirty="0"/>
                  <a:t> (</a:t>
                </a:r>
                <a:r>
                  <a:rPr lang="en-US" b="1" dirty="0" smtClean="0"/>
                  <a:t>1+.05)/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𝟓</m:t>
                        </m:r>
                      </m:sup>
                    </m:sSup>
                  </m:oMath>
                </a14:m>
                <a:r>
                  <a:rPr lang="en-US" dirty="0"/>
                  <a:t>……….</a:t>
                </a:r>
                <a:r>
                  <a:rPr lang="el-GR" dirty="0" smtClean="0">
                    <a:cs typeface="Calibri"/>
                  </a:rPr>
                  <a:t>α</a:t>
                </a:r>
                <a:endParaRPr lang="en-US" dirty="0" smtClean="0">
                  <a:cs typeface="Calibri"/>
                </a:endParaRPr>
              </a:p>
              <a:p>
                <a:pPr marL="0" indent="0">
                  <a:buNone/>
                </a:pPr>
                <a:r>
                  <a:rPr lang="en-US" dirty="0" smtClean="0">
                    <a:cs typeface="Calibri"/>
                  </a:rPr>
                  <a:t>P</a:t>
                </a:r>
                <a:r>
                  <a:rPr lang="en-US" baseline="-25000" dirty="0" smtClean="0">
                    <a:cs typeface="Calibri"/>
                  </a:rPr>
                  <a:t>4 </a:t>
                </a:r>
                <a:r>
                  <a:rPr lang="en-US" dirty="0" smtClean="0">
                    <a:cs typeface="Calibri"/>
                  </a:rPr>
                  <a:t> = PV(D5 +D6+ D7+D8+………</a:t>
                </a:r>
                <a:r>
                  <a:rPr lang="el-GR" dirty="0">
                    <a:cs typeface="Calibri"/>
                  </a:rPr>
                  <a:t> </a:t>
                </a:r>
                <a:r>
                  <a:rPr lang="el-GR" dirty="0" smtClean="0">
                    <a:cs typeface="Calibri"/>
                  </a:rPr>
                  <a:t>α</a:t>
                </a:r>
                <a:r>
                  <a:rPr lang="en-US" dirty="0" smtClean="0">
                    <a:cs typeface="Calibri"/>
                  </a:rPr>
                  <a:t>)</a:t>
                </a:r>
              </a:p>
              <a:p>
                <a:pPr marL="0" indent="0">
                  <a:buNone/>
                </a:pPr>
                <a:r>
                  <a:rPr lang="en-US" dirty="0" smtClean="0">
                    <a:cs typeface="Calibri"/>
                  </a:rPr>
                  <a:t>P</a:t>
                </a:r>
                <a:r>
                  <a:rPr lang="en-US" baseline="-25000" dirty="0" smtClean="0">
                    <a:cs typeface="Calibri"/>
                  </a:rPr>
                  <a:t>4 </a:t>
                </a:r>
                <a:r>
                  <a:rPr lang="en-US" dirty="0" smtClean="0">
                    <a:cs typeface="Calibri"/>
                  </a:rPr>
                  <a:t> = </a:t>
                </a:r>
                <a:r>
                  <a:rPr lang="en-US" dirty="0" smtClean="0"/>
                  <a:t>D</a:t>
                </a:r>
                <a:r>
                  <a:rPr lang="en-US" baseline="-25000" dirty="0"/>
                  <a:t>5</a:t>
                </a:r>
                <a:r>
                  <a:rPr lang="en-US" dirty="0" smtClean="0"/>
                  <a:t> </a:t>
                </a:r>
                <a:r>
                  <a:rPr lang="en-US" dirty="0"/>
                  <a:t>/</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a:t>
                </a:r>
                <a:r>
                  <a:rPr lang="en-US" dirty="0" smtClean="0"/>
                  <a:t>)</a:t>
                </a:r>
              </a:p>
              <a:p>
                <a:pPr marL="0" indent="0">
                  <a:buNone/>
                </a:pPr>
                <a:r>
                  <a:rPr lang="en-US" b="1" dirty="0" smtClean="0"/>
                  <a:t>P</a:t>
                </a:r>
                <a:r>
                  <a:rPr lang="en-US" b="1" baseline="-25000" dirty="0" smtClean="0"/>
                  <a:t>0  </a:t>
                </a:r>
                <a:r>
                  <a:rPr lang="en-US" b="1" dirty="0" smtClean="0"/>
                  <a:t> = PV(D1) +PV(D2) +PV(D3) + PV(D4)  + PV (P4)</a:t>
                </a:r>
                <a:endParaRPr lang="en-US" dirty="0" smtClean="0"/>
              </a:p>
              <a:p>
                <a:pPr marL="0" indent="0">
                  <a:buNone/>
                </a:pPr>
                <a:r>
                  <a:rPr lang="en-US" dirty="0" smtClean="0"/>
                  <a:t> 0……….D1……….D2………D3………..D4……….D5………D6……</a:t>
                </a:r>
                <a:r>
                  <a:rPr lang="el-GR" dirty="0" smtClean="0">
                    <a:latin typeface="Calibri"/>
                    <a:cs typeface="Calibri"/>
                  </a:rPr>
                  <a:t>α</a:t>
                </a:r>
                <a:endParaRPr lang="en-US" dirty="0" smtClean="0">
                  <a:latin typeface="Calibri"/>
                  <a:cs typeface="Calibri"/>
                </a:endParaRPr>
              </a:p>
              <a:p>
                <a:pPr marL="0" indent="0">
                  <a:buNone/>
                </a:pPr>
                <a:r>
                  <a:rPr lang="en-US" dirty="0" smtClean="0">
                    <a:latin typeface="Calibri"/>
                    <a:cs typeface="Calibri"/>
                  </a:rPr>
                  <a:t>0…………PV ………PV…………PV……….PV +    P4</a:t>
                </a: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2695" r="-519" b="-25067"/>
                </a:stretch>
              </a:blipFill>
            </p:spPr>
            <p:txBody>
              <a:bodyPr/>
              <a:lstStyle/>
              <a:p>
                <a:r>
                  <a:rPr lang="en-US">
                    <a:noFill/>
                  </a:rPr>
                  <a:t> </a:t>
                </a:r>
              </a:p>
            </p:txBody>
          </p:sp>
        </mc:Fallback>
      </mc:AlternateContent>
      <p:sp>
        <p:nvSpPr>
          <p:cNvPr id="4" name="Arc 3"/>
          <p:cNvSpPr/>
          <p:nvPr/>
        </p:nvSpPr>
        <p:spPr>
          <a:xfrm>
            <a:off x="807204" y="5606512"/>
            <a:ext cx="990600" cy="152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p:cNvCxnSpPr/>
          <p:nvPr/>
        </p:nvCxnSpPr>
        <p:spPr>
          <a:xfrm flipH="1" flipV="1">
            <a:off x="807204" y="5682712"/>
            <a:ext cx="990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07204" y="5758912"/>
            <a:ext cx="2164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07204" y="5758912"/>
            <a:ext cx="31551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07204" y="5720812"/>
            <a:ext cx="45267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34000" y="5720812"/>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34000" y="5758912"/>
            <a:ext cx="228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63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problem</a:t>
            </a:r>
            <a:endParaRPr lang="en-US" dirty="0"/>
          </a:p>
        </p:txBody>
      </p:sp>
      <p:sp>
        <p:nvSpPr>
          <p:cNvPr id="3" name="Content Placeholder 2"/>
          <p:cNvSpPr>
            <a:spLocks noGrp="1"/>
          </p:cNvSpPr>
          <p:nvPr>
            <p:ph idx="1"/>
          </p:nvPr>
        </p:nvSpPr>
        <p:spPr/>
        <p:txBody>
          <a:bodyPr/>
          <a:lstStyle/>
          <a:p>
            <a:r>
              <a:rPr lang="en-US" dirty="0" smtClean="0"/>
              <a:t> P0=PV(D1 +D2 +D3 + D4+ P4)</a:t>
            </a:r>
          </a:p>
          <a:p>
            <a:r>
              <a:rPr lang="en-US" dirty="0" smtClean="0"/>
              <a:t>Q. A Ltd has following track record of dividend payments in the </a:t>
            </a:r>
            <a:r>
              <a:rPr lang="en-US" b="1" dirty="0" smtClean="0"/>
              <a:t>last five years</a:t>
            </a:r>
            <a:r>
              <a:rPr lang="en-US" dirty="0" smtClean="0"/>
              <a: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95084718"/>
              </p:ext>
            </p:extLst>
          </p:nvPr>
        </p:nvGraphicFramePr>
        <p:xfrm>
          <a:off x="914400" y="3733800"/>
          <a:ext cx="6477000" cy="2608770"/>
        </p:xfrm>
        <a:graphic>
          <a:graphicData uri="http://schemas.openxmlformats.org/drawingml/2006/table">
            <a:tbl>
              <a:tblPr firstRow="1" bandRow="1">
                <a:tableStyleId>{5C22544A-7EE6-4342-B048-85BDC9FD1C3A}</a:tableStyleId>
              </a:tblPr>
              <a:tblGrid>
                <a:gridCol w="3238500"/>
                <a:gridCol w="3238500"/>
              </a:tblGrid>
              <a:tr h="779970">
                <a:tc>
                  <a:txBody>
                    <a:bodyPr/>
                    <a:lstStyle/>
                    <a:p>
                      <a:r>
                        <a:rPr lang="en-US" dirty="0" smtClean="0"/>
                        <a:t>Year</a:t>
                      </a:r>
                      <a:endParaRPr lang="en-US" dirty="0"/>
                    </a:p>
                  </a:txBody>
                  <a:tcPr/>
                </a:tc>
                <a:tc>
                  <a:txBody>
                    <a:bodyPr/>
                    <a:lstStyle/>
                    <a:p>
                      <a:r>
                        <a:rPr lang="en-US" dirty="0" smtClean="0"/>
                        <a:t>Dividend per share</a:t>
                      </a:r>
                      <a:endParaRPr lang="en-US" dirty="0"/>
                    </a:p>
                  </a:txBody>
                  <a:tcPr/>
                </a:tc>
              </a:tr>
              <a:tr h="153886">
                <a:tc>
                  <a:txBody>
                    <a:bodyPr/>
                    <a:lstStyle/>
                    <a:p>
                      <a:r>
                        <a:rPr lang="en-US" dirty="0" smtClean="0"/>
                        <a:t>1(D-4)</a:t>
                      </a:r>
                      <a:endParaRPr lang="en-US" dirty="0"/>
                    </a:p>
                  </a:txBody>
                  <a:tcPr/>
                </a:tc>
                <a:tc>
                  <a:txBody>
                    <a:bodyPr/>
                    <a:lstStyle/>
                    <a:p>
                      <a:r>
                        <a:rPr lang="en-US" dirty="0" smtClean="0"/>
                        <a:t>14</a:t>
                      </a:r>
                      <a:endParaRPr lang="en-US" dirty="0"/>
                    </a:p>
                  </a:txBody>
                  <a:tcPr/>
                </a:tc>
              </a:tr>
              <a:tr h="153886">
                <a:tc>
                  <a:txBody>
                    <a:bodyPr/>
                    <a:lstStyle/>
                    <a:p>
                      <a:r>
                        <a:rPr lang="en-US" dirty="0" smtClean="0"/>
                        <a:t>2(D-3)</a:t>
                      </a:r>
                      <a:endParaRPr lang="en-US" dirty="0"/>
                    </a:p>
                  </a:txBody>
                  <a:tcPr/>
                </a:tc>
                <a:tc>
                  <a:txBody>
                    <a:bodyPr/>
                    <a:lstStyle/>
                    <a:p>
                      <a:r>
                        <a:rPr lang="en-US" dirty="0" smtClean="0"/>
                        <a:t>14.70</a:t>
                      </a:r>
                      <a:endParaRPr lang="en-US" dirty="0"/>
                    </a:p>
                  </a:txBody>
                  <a:tcPr/>
                </a:tc>
              </a:tr>
              <a:tr h="153886">
                <a:tc>
                  <a:txBody>
                    <a:bodyPr/>
                    <a:lstStyle/>
                    <a:p>
                      <a:r>
                        <a:rPr lang="en-US" dirty="0" smtClean="0"/>
                        <a:t>3(D-2)</a:t>
                      </a:r>
                      <a:endParaRPr lang="en-US" dirty="0"/>
                    </a:p>
                  </a:txBody>
                  <a:tcPr/>
                </a:tc>
                <a:tc>
                  <a:txBody>
                    <a:bodyPr/>
                    <a:lstStyle/>
                    <a:p>
                      <a:r>
                        <a:rPr lang="en-US" dirty="0" smtClean="0"/>
                        <a:t>15.44</a:t>
                      </a:r>
                      <a:endParaRPr lang="en-US" dirty="0"/>
                    </a:p>
                  </a:txBody>
                  <a:tcPr/>
                </a:tc>
              </a:tr>
              <a:tr h="153886">
                <a:tc>
                  <a:txBody>
                    <a:bodyPr/>
                    <a:lstStyle/>
                    <a:p>
                      <a:r>
                        <a:rPr lang="en-US" dirty="0" smtClean="0"/>
                        <a:t>4 (D-1)</a:t>
                      </a:r>
                      <a:endParaRPr lang="en-US" dirty="0"/>
                    </a:p>
                  </a:txBody>
                  <a:tcPr/>
                </a:tc>
                <a:tc>
                  <a:txBody>
                    <a:bodyPr/>
                    <a:lstStyle/>
                    <a:p>
                      <a:r>
                        <a:rPr lang="en-US" dirty="0" smtClean="0"/>
                        <a:t>16.22</a:t>
                      </a:r>
                      <a:endParaRPr lang="en-US" dirty="0"/>
                    </a:p>
                  </a:txBody>
                  <a:tcPr/>
                </a:tc>
              </a:tr>
              <a:tr h="153886">
                <a:tc>
                  <a:txBody>
                    <a:bodyPr/>
                    <a:lstStyle/>
                    <a:p>
                      <a:r>
                        <a:rPr lang="en-US" dirty="0" smtClean="0"/>
                        <a:t>5 (D0)</a:t>
                      </a:r>
                      <a:endParaRPr lang="en-US" dirty="0"/>
                    </a:p>
                  </a:txBody>
                  <a:tcPr/>
                </a:tc>
                <a:tc>
                  <a:txBody>
                    <a:bodyPr/>
                    <a:lstStyle/>
                    <a:p>
                      <a:r>
                        <a:rPr lang="en-US" dirty="0" smtClean="0"/>
                        <a:t>17.02</a:t>
                      </a:r>
                      <a:endParaRPr lang="en-US" dirty="0"/>
                    </a:p>
                  </a:txBody>
                  <a:tcPr/>
                </a:tc>
              </a:tr>
            </a:tbl>
          </a:graphicData>
        </a:graphic>
      </p:graphicFrame>
    </p:spTree>
    <p:extLst>
      <p:ext uri="{BB962C8B-B14F-4D97-AF65-F5344CB8AC3E}">
        <p14:creationId xmlns:p14="http://schemas.microsoft.com/office/powerpoint/2010/main" val="1044209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problem</a:t>
            </a:r>
          </a:p>
        </p:txBody>
      </p:sp>
      <p:sp>
        <p:nvSpPr>
          <p:cNvPr id="3" name="Content Placeholder 2"/>
          <p:cNvSpPr>
            <a:spLocks noGrp="1"/>
          </p:cNvSpPr>
          <p:nvPr>
            <p:ph idx="1"/>
          </p:nvPr>
        </p:nvSpPr>
        <p:spPr/>
        <p:txBody>
          <a:bodyPr/>
          <a:lstStyle/>
          <a:p>
            <a:r>
              <a:rPr lang="en-US" dirty="0" smtClean="0"/>
              <a:t>Using the above information, calculate</a:t>
            </a:r>
          </a:p>
          <a:p>
            <a:pPr marL="571500" indent="-571500">
              <a:buFont typeface="+mj-lt"/>
              <a:buAutoNum type="romanUcPeriod"/>
            </a:pPr>
            <a:r>
              <a:rPr lang="en-US" dirty="0" smtClean="0"/>
              <a:t>Growth rate in dividend</a:t>
            </a:r>
          </a:p>
          <a:p>
            <a:pPr marL="571500" indent="-571500">
              <a:buFont typeface="+mj-lt"/>
              <a:buAutoNum type="romanUcPeriod"/>
            </a:pPr>
            <a:r>
              <a:rPr lang="en-US" b="1" dirty="0" smtClean="0"/>
              <a:t>Cost of outstanding equity </a:t>
            </a:r>
            <a:r>
              <a:rPr lang="en-US" dirty="0" smtClean="0"/>
              <a:t>share if the current market price is Rs 135 per share</a:t>
            </a:r>
          </a:p>
          <a:p>
            <a:pPr marL="571500" indent="-571500">
              <a:buFont typeface="+mj-lt"/>
              <a:buAutoNum type="romanUcPeriod"/>
            </a:pPr>
            <a:r>
              <a:rPr lang="en-US" dirty="0" smtClean="0"/>
              <a:t>Cost of new equity shares if the floatation cost is 3%.</a:t>
            </a:r>
            <a:endParaRPr lang="en-US" dirty="0"/>
          </a:p>
        </p:txBody>
      </p:sp>
    </p:spTree>
    <p:extLst>
      <p:ext uri="{BB962C8B-B14F-4D97-AF65-F5344CB8AC3E}">
        <p14:creationId xmlns:p14="http://schemas.microsoft.com/office/powerpoint/2010/main" val="273361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FINANCING DECISION/ </a:t>
            </a:r>
            <a:r>
              <a:rPr lang="en-US" b="1" dirty="0" smtClean="0">
                <a:effectLst>
                  <a:outerShdw blurRad="38100" dist="38100" dir="2700000" algn="tl">
                    <a:srgbClr val="000000">
                      <a:alpha val="43137"/>
                    </a:srgbClr>
                  </a:outerShdw>
                </a:effectLst>
              </a:rPr>
              <a:t>CAPITAL STRUCTURE</a:t>
            </a:r>
            <a:r>
              <a:rPr lang="en-US" b="1" dirty="0"/>
              <a:t/>
            </a:r>
            <a:br>
              <a:rPr lang="en-US" b="1" dirty="0"/>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    COST OF CAPITAL          EARNINGS &amp;VALUATION</a:t>
            </a:r>
          </a:p>
          <a:p>
            <a:r>
              <a:rPr lang="en-US" dirty="0" smtClean="0"/>
              <a:t>     (MINIMISE)                RISK                 (MAXIMISE)</a:t>
            </a:r>
            <a:endParaRPr lang="en-US" dirty="0"/>
          </a:p>
          <a:p>
            <a:endParaRPr lang="en-US" dirty="0" smtClean="0"/>
          </a:p>
          <a:p>
            <a:r>
              <a:rPr lang="en-US" dirty="0" smtClean="0"/>
              <a:t>Concept &amp; Measurement of Cost of Capital</a:t>
            </a:r>
          </a:p>
          <a:p>
            <a:r>
              <a:rPr lang="en-US" dirty="0" smtClean="0"/>
              <a:t>Operating, Financial and Combined Leverage</a:t>
            </a:r>
          </a:p>
          <a:p>
            <a:r>
              <a:rPr lang="en-US" dirty="0" smtClean="0"/>
              <a:t>Capital structure, cost of capital and valuation </a:t>
            </a:r>
          </a:p>
          <a:p>
            <a:r>
              <a:rPr lang="en-US" dirty="0" smtClean="0"/>
              <a:t>Planning and designing of Capital structure</a:t>
            </a:r>
            <a:endParaRPr lang="en-US" dirty="0"/>
          </a:p>
        </p:txBody>
      </p:sp>
      <p:cxnSp>
        <p:nvCxnSpPr>
          <p:cNvPr id="8" name="Straight Arrow Connector 7"/>
          <p:cNvCxnSpPr/>
          <p:nvPr/>
        </p:nvCxnSpPr>
        <p:spPr>
          <a:xfrm flipH="1">
            <a:off x="1905000" y="1600200"/>
            <a:ext cx="2667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1600200"/>
            <a:ext cx="2743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572000" y="16002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16002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098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smtClean="0"/>
                  <a:t>1) D</a:t>
                </a:r>
                <a:r>
                  <a:rPr lang="en-US" baseline="-25000" dirty="0" smtClean="0"/>
                  <a:t>5  </a:t>
                </a:r>
                <a:r>
                  <a:rPr lang="en-US" dirty="0" smtClean="0"/>
                  <a:t> = D</a:t>
                </a:r>
                <a:r>
                  <a:rPr lang="en-US" baseline="-25000" dirty="0" smtClean="0"/>
                  <a:t>1</a:t>
                </a:r>
                <a:r>
                  <a:rPr lang="en-US" dirty="0" smtClean="0"/>
                  <a:t> (1+g)</a:t>
                </a:r>
                <a:r>
                  <a:rPr lang="en-US" baseline="30000" dirty="0" smtClean="0"/>
                  <a:t>4</a:t>
                </a:r>
                <a:r>
                  <a:rPr lang="en-US" dirty="0" smtClean="0"/>
                  <a:t> </a:t>
                </a:r>
              </a:p>
              <a:p>
                <a:r>
                  <a:rPr lang="en-US" dirty="0" smtClean="0"/>
                  <a:t>17.02 = 14 (1+g)</a:t>
                </a:r>
                <a:r>
                  <a:rPr lang="en-US" baseline="30000" dirty="0" smtClean="0"/>
                  <a:t>4</a:t>
                </a:r>
              </a:p>
              <a:p>
                <a:r>
                  <a:rPr lang="en-US" dirty="0"/>
                  <a:t>(</a:t>
                </a:r>
                <a:r>
                  <a:rPr lang="en-US" dirty="0" smtClean="0"/>
                  <a:t>1+g)</a:t>
                </a:r>
                <a:r>
                  <a:rPr lang="en-US" baseline="30000" dirty="0" smtClean="0"/>
                  <a:t>4 </a:t>
                </a:r>
                <a:r>
                  <a:rPr lang="en-US" dirty="0" smtClean="0"/>
                  <a:t> = 1.215 = 5%</a:t>
                </a:r>
              </a:p>
              <a:p>
                <a:r>
                  <a:rPr lang="en-US" b="1" dirty="0" smtClean="0">
                    <a:cs typeface="Calibri"/>
                  </a:rPr>
                  <a:t>2) </a:t>
                </a:r>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D</a:t>
                </a:r>
                <a:r>
                  <a:rPr lang="en-US" b="1" baseline="-25000" dirty="0"/>
                  <a:t>1</a:t>
                </a:r>
                <a:r>
                  <a:rPr lang="en-US" b="1" dirty="0"/>
                  <a:t> /P</a:t>
                </a:r>
                <a:r>
                  <a:rPr lang="en-US" b="1" baseline="-25000" dirty="0"/>
                  <a:t>0</a:t>
                </a:r>
                <a:r>
                  <a:rPr lang="en-US" b="1" dirty="0"/>
                  <a:t> +g</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a:t>
                </a:r>
                <a:r>
                  <a:rPr lang="en-US" b="1" dirty="0" smtClean="0"/>
                  <a:t>17.02(1+.05) /135 + .05</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a:t>
                </a:r>
                <a:r>
                  <a:rPr lang="en-US" b="1" dirty="0" smtClean="0"/>
                  <a:t>18.2%</a:t>
                </a:r>
              </a:p>
              <a:p>
                <a:r>
                  <a:rPr lang="en-US" b="1" dirty="0" smtClean="0"/>
                  <a:t>3)</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D</a:t>
                </a:r>
                <a:r>
                  <a:rPr lang="en-US" b="1" baseline="-25000" dirty="0"/>
                  <a:t>1</a:t>
                </a:r>
                <a:r>
                  <a:rPr lang="en-US" b="1" dirty="0"/>
                  <a:t> /</a:t>
                </a:r>
                <a:r>
                  <a:rPr lang="en-US" b="1" dirty="0" smtClean="0"/>
                  <a:t>P</a:t>
                </a:r>
                <a:r>
                  <a:rPr lang="en-US" b="1" baseline="-25000" dirty="0" smtClean="0"/>
                  <a:t>0 </a:t>
                </a:r>
                <a:r>
                  <a:rPr lang="en-US" b="1" dirty="0" smtClean="0"/>
                  <a:t> (1-f) </a:t>
                </a:r>
                <a:r>
                  <a:rPr lang="en-US" b="1" dirty="0"/>
                  <a:t>+</a:t>
                </a:r>
                <a:r>
                  <a:rPr lang="en-US" b="1" dirty="0" smtClean="0"/>
                  <a:t>g</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 </a:t>
                </a:r>
                <a:r>
                  <a:rPr lang="en-US" b="1" dirty="0"/>
                  <a:t>= 17.02(1+.05) /</a:t>
                </a:r>
                <a:r>
                  <a:rPr lang="en-US" b="1" dirty="0" smtClean="0"/>
                  <a:t>135(1-.03) </a:t>
                </a:r>
                <a:r>
                  <a:rPr lang="en-US" b="1" dirty="0"/>
                  <a:t>+ .</a:t>
                </a:r>
                <a:r>
                  <a:rPr lang="en-US" b="1" dirty="0" smtClean="0"/>
                  <a:t>05</a:t>
                </a:r>
              </a:p>
              <a:p>
                <a:r>
                  <a:rPr lang="en-US" b="1" dirty="0" smtClean="0"/>
                  <a:t>18.6%</a:t>
                </a:r>
              </a:p>
              <a:p>
                <a:endParaRPr lang="en-US" b="1" dirty="0"/>
              </a:p>
              <a:p>
                <a:endParaRPr lang="en-US" b="1" dirty="0"/>
              </a:p>
              <a:p>
                <a:r>
                  <a:rPr lang="en-US" b="1" dirty="0" smtClean="0"/>
                  <a:t> </a:t>
                </a:r>
                <a:endParaRPr lang="en-US" b="1" dirty="0"/>
              </a:p>
              <a:p>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b="-7008"/>
                </a:stretch>
              </a:blipFill>
            </p:spPr>
            <p:txBody>
              <a:bodyPr/>
              <a:lstStyle/>
              <a:p>
                <a:r>
                  <a:rPr lang="en-US">
                    <a:noFill/>
                  </a:rPr>
                  <a:t> </a:t>
                </a:r>
              </a:p>
            </p:txBody>
          </p:sp>
        </mc:Fallback>
      </mc:AlternateContent>
    </p:spTree>
    <p:extLst>
      <p:ext uri="{BB962C8B-B14F-4D97-AF65-F5344CB8AC3E}">
        <p14:creationId xmlns:p14="http://schemas.microsoft.com/office/powerpoint/2010/main" val="2310034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Varied growth rate</a:t>
            </a:r>
            <a:endParaRPr lang="en-US" dirty="0"/>
          </a:p>
        </p:txBody>
      </p:sp>
      <p:sp>
        <p:nvSpPr>
          <p:cNvPr id="3" name="Content Placeholder 2"/>
          <p:cNvSpPr>
            <a:spLocks noGrp="1"/>
          </p:cNvSpPr>
          <p:nvPr>
            <p:ph idx="1"/>
          </p:nvPr>
        </p:nvSpPr>
        <p:spPr/>
        <p:txBody>
          <a:bodyPr/>
          <a:lstStyle/>
          <a:p>
            <a:r>
              <a:rPr lang="en-US" dirty="0" smtClean="0"/>
              <a:t>X Ltd declares dividend of Rs 2 per share last year. The company to maintain growth rate as per schedule given below:</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971742"/>
              </p:ext>
            </p:extLst>
          </p:nvPr>
        </p:nvGraphicFramePr>
        <p:xfrm>
          <a:off x="1447800" y="3733800"/>
          <a:ext cx="6248400" cy="1828800"/>
        </p:xfrm>
        <a:graphic>
          <a:graphicData uri="http://schemas.openxmlformats.org/drawingml/2006/table">
            <a:tbl>
              <a:tblPr firstRow="1" bandRow="1">
                <a:tableStyleId>{5C22544A-7EE6-4342-B048-85BDC9FD1C3A}</a:tableStyleId>
              </a:tblPr>
              <a:tblGrid>
                <a:gridCol w="3124200"/>
                <a:gridCol w="3124200"/>
              </a:tblGrid>
              <a:tr h="0">
                <a:tc>
                  <a:txBody>
                    <a:bodyPr/>
                    <a:lstStyle/>
                    <a:p>
                      <a:r>
                        <a:rPr lang="en-US" dirty="0" smtClean="0"/>
                        <a:t>Year</a:t>
                      </a:r>
                      <a:endParaRPr lang="en-US" dirty="0"/>
                    </a:p>
                  </a:txBody>
                  <a:tcPr/>
                </a:tc>
                <a:tc>
                  <a:txBody>
                    <a:bodyPr/>
                    <a:lstStyle/>
                    <a:p>
                      <a:r>
                        <a:rPr lang="en-US" dirty="0" smtClean="0"/>
                        <a:t>Growth rate</a:t>
                      </a:r>
                      <a:endParaRPr lang="en-US" dirty="0"/>
                    </a:p>
                  </a:txBody>
                  <a:tcPr/>
                </a:tc>
              </a:tr>
              <a:tr h="0">
                <a:tc>
                  <a:txBody>
                    <a:bodyPr/>
                    <a:lstStyle/>
                    <a:p>
                      <a:r>
                        <a:rPr lang="en-US" dirty="0" smtClean="0"/>
                        <a:t>1 to 2</a:t>
                      </a:r>
                      <a:endParaRPr lang="en-US" dirty="0"/>
                    </a:p>
                  </a:txBody>
                  <a:tcPr/>
                </a:tc>
                <a:tc>
                  <a:txBody>
                    <a:bodyPr/>
                    <a:lstStyle/>
                    <a:p>
                      <a:r>
                        <a:rPr lang="en-US" dirty="0" smtClean="0"/>
                        <a:t>10%</a:t>
                      </a:r>
                      <a:endParaRPr lang="en-US" dirty="0"/>
                    </a:p>
                  </a:txBody>
                  <a:tcPr/>
                </a:tc>
              </a:tr>
              <a:tr h="0">
                <a:tc>
                  <a:txBody>
                    <a:bodyPr/>
                    <a:lstStyle/>
                    <a:p>
                      <a:r>
                        <a:rPr lang="en-US" dirty="0" smtClean="0"/>
                        <a:t>3</a:t>
                      </a:r>
                      <a:endParaRPr lang="en-US" dirty="0"/>
                    </a:p>
                  </a:txBody>
                  <a:tcPr/>
                </a:tc>
                <a:tc>
                  <a:txBody>
                    <a:bodyPr/>
                    <a:lstStyle/>
                    <a:p>
                      <a:r>
                        <a:rPr lang="en-US" dirty="0" smtClean="0"/>
                        <a:t>8%</a:t>
                      </a:r>
                      <a:endParaRPr lang="en-US" dirty="0"/>
                    </a:p>
                  </a:txBody>
                  <a:tcPr/>
                </a:tc>
              </a:tr>
              <a:tr h="0">
                <a:tc>
                  <a:txBody>
                    <a:bodyPr/>
                    <a:lstStyle/>
                    <a:p>
                      <a:r>
                        <a:rPr lang="en-US" dirty="0" smtClean="0"/>
                        <a:t>4</a:t>
                      </a:r>
                      <a:endParaRPr lang="en-US" dirty="0"/>
                    </a:p>
                  </a:txBody>
                  <a:tcPr/>
                </a:tc>
                <a:tc>
                  <a:txBody>
                    <a:bodyPr/>
                    <a:lstStyle/>
                    <a:p>
                      <a:r>
                        <a:rPr lang="en-US" dirty="0" smtClean="0"/>
                        <a:t>10%</a:t>
                      </a:r>
                      <a:endParaRPr lang="en-US" dirty="0"/>
                    </a:p>
                  </a:txBody>
                  <a:tcPr/>
                </a:tc>
              </a:tr>
              <a:tr h="0">
                <a:tc>
                  <a:txBody>
                    <a:bodyPr/>
                    <a:lstStyle/>
                    <a:p>
                      <a:r>
                        <a:rPr lang="en-US" dirty="0" smtClean="0"/>
                        <a:t>5</a:t>
                      </a:r>
                      <a:r>
                        <a:rPr lang="en-US" baseline="30000" dirty="0" smtClean="0"/>
                        <a:t>th</a:t>
                      </a:r>
                      <a:r>
                        <a:rPr lang="en-US" dirty="0" smtClean="0"/>
                        <a:t> onwards</a:t>
                      </a:r>
                      <a:endParaRPr lang="en-US" dirty="0"/>
                    </a:p>
                  </a:txBody>
                  <a:tcPr/>
                </a:tc>
                <a:tc>
                  <a:txBody>
                    <a:bodyPr/>
                    <a:lstStyle/>
                    <a:p>
                      <a:r>
                        <a:rPr lang="en-US" dirty="0" smtClean="0"/>
                        <a:t>8%</a:t>
                      </a:r>
                      <a:endParaRPr lang="en-US" dirty="0"/>
                    </a:p>
                  </a:txBody>
                  <a:tcPr/>
                </a:tc>
              </a:tr>
            </a:tbl>
          </a:graphicData>
        </a:graphic>
      </p:graphicFrame>
    </p:spTree>
    <p:extLst>
      <p:ext uri="{BB962C8B-B14F-4D97-AF65-F5344CB8AC3E}">
        <p14:creationId xmlns:p14="http://schemas.microsoft.com/office/powerpoint/2010/main" val="1338822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endParaRPr lang="en-US" dirty="0"/>
          </a:p>
        </p:txBody>
      </p:sp>
      <p:sp>
        <p:nvSpPr>
          <p:cNvPr id="3" name="Content Placeholder 2"/>
          <p:cNvSpPr>
            <a:spLocks noGrp="1"/>
          </p:cNvSpPr>
          <p:nvPr>
            <p:ph idx="1"/>
          </p:nvPr>
        </p:nvSpPr>
        <p:spPr/>
        <p:txBody>
          <a:bodyPr/>
          <a:lstStyle/>
          <a:p>
            <a:r>
              <a:rPr lang="en-US" dirty="0" smtClean="0"/>
              <a:t>The shareholders expected rate of return is </a:t>
            </a:r>
            <a:r>
              <a:rPr lang="en-US" b="1" dirty="0" smtClean="0"/>
              <a:t>16%</a:t>
            </a:r>
            <a:r>
              <a:rPr lang="en-US" dirty="0" smtClean="0"/>
              <a:t>. Advise whether the share is worth buying at Rs.30?</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80963660"/>
              </p:ext>
            </p:extLst>
          </p:nvPr>
        </p:nvGraphicFramePr>
        <p:xfrm>
          <a:off x="1295400" y="3886200"/>
          <a:ext cx="5943600" cy="2743200"/>
        </p:xfrm>
        <a:graphic>
          <a:graphicData uri="http://schemas.openxmlformats.org/drawingml/2006/table">
            <a:tbl>
              <a:tblPr firstRow="1" bandRow="1">
                <a:tableStyleId>{5C22544A-7EE6-4342-B048-85BDC9FD1C3A}</a:tableStyleId>
              </a:tblPr>
              <a:tblGrid>
                <a:gridCol w="1485900"/>
                <a:gridCol w="1638300"/>
                <a:gridCol w="1333500"/>
                <a:gridCol w="1485900"/>
              </a:tblGrid>
              <a:tr h="172720">
                <a:tc>
                  <a:txBody>
                    <a:bodyPr/>
                    <a:lstStyle/>
                    <a:p>
                      <a:r>
                        <a:rPr lang="en-US" dirty="0" smtClean="0"/>
                        <a:t>Year</a:t>
                      </a:r>
                      <a:endParaRPr lang="en-US" dirty="0"/>
                    </a:p>
                  </a:txBody>
                  <a:tcPr/>
                </a:tc>
                <a:tc>
                  <a:txBody>
                    <a:bodyPr/>
                    <a:lstStyle/>
                    <a:p>
                      <a:r>
                        <a:rPr lang="en-US" dirty="0" smtClean="0"/>
                        <a:t>dividend</a:t>
                      </a:r>
                      <a:endParaRPr lang="en-US" dirty="0"/>
                    </a:p>
                  </a:txBody>
                  <a:tcPr/>
                </a:tc>
                <a:tc>
                  <a:txBody>
                    <a:bodyPr/>
                    <a:lstStyle/>
                    <a:p>
                      <a:r>
                        <a:rPr lang="en-US" dirty="0" smtClean="0"/>
                        <a:t>PVIF@16%</a:t>
                      </a:r>
                      <a:endParaRPr lang="en-US" dirty="0"/>
                    </a:p>
                  </a:txBody>
                  <a:tcPr/>
                </a:tc>
                <a:tc>
                  <a:txBody>
                    <a:bodyPr/>
                    <a:lstStyle/>
                    <a:p>
                      <a:r>
                        <a:rPr lang="en-US" dirty="0" smtClean="0"/>
                        <a:t>PV</a:t>
                      </a:r>
                      <a:endParaRPr lang="en-US" dirty="0"/>
                    </a:p>
                  </a:txBody>
                  <a:tcPr/>
                </a:tc>
              </a:tr>
              <a:tr h="0">
                <a:tc>
                  <a:txBody>
                    <a:bodyPr/>
                    <a:lstStyle/>
                    <a:p>
                      <a:r>
                        <a:rPr lang="en-US" dirty="0" smtClean="0"/>
                        <a:t>1</a:t>
                      </a:r>
                      <a:endParaRPr lang="en-US" dirty="0"/>
                    </a:p>
                  </a:txBody>
                  <a:tcPr/>
                </a:tc>
                <a:tc>
                  <a:txBody>
                    <a:bodyPr/>
                    <a:lstStyle/>
                    <a:p>
                      <a:r>
                        <a:rPr lang="en-US" dirty="0" smtClean="0"/>
                        <a:t>2(1+.1)=2.2</a:t>
                      </a:r>
                      <a:endParaRPr lang="en-US" dirty="0"/>
                    </a:p>
                  </a:txBody>
                  <a:tcPr/>
                </a:tc>
                <a:tc>
                  <a:txBody>
                    <a:bodyPr/>
                    <a:lstStyle/>
                    <a:p>
                      <a:r>
                        <a:rPr lang="en-US" dirty="0" smtClean="0"/>
                        <a:t>.862</a:t>
                      </a:r>
                      <a:endParaRPr lang="en-US" dirty="0"/>
                    </a:p>
                  </a:txBody>
                  <a:tcPr/>
                </a:tc>
                <a:tc>
                  <a:txBody>
                    <a:bodyPr/>
                    <a:lstStyle/>
                    <a:p>
                      <a:r>
                        <a:rPr lang="en-US" dirty="0" smtClean="0"/>
                        <a:t>1.89</a:t>
                      </a:r>
                      <a:endParaRPr lang="en-US" dirty="0"/>
                    </a:p>
                  </a:txBody>
                  <a:tcPr/>
                </a:tc>
              </a:tr>
              <a:tr h="0">
                <a:tc>
                  <a:txBody>
                    <a:bodyPr/>
                    <a:lstStyle/>
                    <a:p>
                      <a:r>
                        <a:rPr lang="en-US" dirty="0" smtClean="0"/>
                        <a:t>2</a:t>
                      </a:r>
                      <a:endParaRPr lang="en-US" dirty="0"/>
                    </a:p>
                  </a:txBody>
                  <a:tcPr/>
                </a:tc>
                <a:tc>
                  <a:txBody>
                    <a:bodyPr/>
                    <a:lstStyle/>
                    <a:p>
                      <a:r>
                        <a:rPr lang="en-US" dirty="0" smtClean="0"/>
                        <a:t>2.2(1+.1)=2.42</a:t>
                      </a:r>
                      <a:endParaRPr lang="en-US" dirty="0"/>
                    </a:p>
                  </a:txBody>
                  <a:tcPr/>
                </a:tc>
                <a:tc>
                  <a:txBody>
                    <a:bodyPr/>
                    <a:lstStyle/>
                    <a:p>
                      <a:r>
                        <a:rPr lang="en-US" dirty="0" smtClean="0"/>
                        <a:t>.743</a:t>
                      </a:r>
                      <a:endParaRPr lang="en-US" dirty="0"/>
                    </a:p>
                  </a:txBody>
                  <a:tcPr/>
                </a:tc>
                <a:tc>
                  <a:txBody>
                    <a:bodyPr/>
                    <a:lstStyle/>
                    <a:p>
                      <a:r>
                        <a:rPr lang="en-US" dirty="0" smtClean="0"/>
                        <a:t>1.79</a:t>
                      </a:r>
                      <a:endParaRPr lang="en-US" dirty="0"/>
                    </a:p>
                  </a:txBody>
                  <a:tcPr/>
                </a:tc>
              </a:tr>
              <a:tr h="0">
                <a:tc>
                  <a:txBody>
                    <a:bodyPr/>
                    <a:lstStyle/>
                    <a:p>
                      <a:r>
                        <a:rPr lang="en-US" dirty="0" smtClean="0"/>
                        <a:t>3</a:t>
                      </a:r>
                      <a:endParaRPr lang="en-US" dirty="0"/>
                    </a:p>
                  </a:txBody>
                  <a:tcPr/>
                </a:tc>
                <a:tc>
                  <a:txBody>
                    <a:bodyPr/>
                    <a:lstStyle/>
                    <a:p>
                      <a:r>
                        <a:rPr lang="en-US" dirty="0" smtClean="0"/>
                        <a:t>2.42(1+.08)=2.61</a:t>
                      </a:r>
                      <a:endParaRPr lang="en-US" dirty="0"/>
                    </a:p>
                  </a:txBody>
                  <a:tcPr/>
                </a:tc>
                <a:tc>
                  <a:txBody>
                    <a:bodyPr/>
                    <a:lstStyle/>
                    <a:p>
                      <a:r>
                        <a:rPr lang="en-US" dirty="0" smtClean="0"/>
                        <a:t>.641</a:t>
                      </a:r>
                      <a:endParaRPr lang="en-US" dirty="0"/>
                    </a:p>
                  </a:txBody>
                  <a:tcPr/>
                </a:tc>
                <a:tc>
                  <a:txBody>
                    <a:bodyPr/>
                    <a:lstStyle/>
                    <a:p>
                      <a:r>
                        <a:rPr lang="en-US" dirty="0" smtClean="0"/>
                        <a:t>1.67</a:t>
                      </a:r>
                      <a:endParaRPr lang="en-US" dirty="0"/>
                    </a:p>
                  </a:txBody>
                  <a:tcPr/>
                </a:tc>
              </a:tr>
              <a:tr h="0">
                <a:tc>
                  <a:txBody>
                    <a:bodyPr/>
                    <a:lstStyle/>
                    <a:p>
                      <a:r>
                        <a:rPr lang="en-US" dirty="0" smtClean="0"/>
                        <a:t>4</a:t>
                      </a:r>
                      <a:endParaRPr lang="en-US" dirty="0"/>
                    </a:p>
                  </a:txBody>
                  <a:tcPr/>
                </a:tc>
                <a:tc>
                  <a:txBody>
                    <a:bodyPr/>
                    <a:lstStyle/>
                    <a:p>
                      <a:r>
                        <a:rPr lang="en-US" dirty="0" smtClean="0"/>
                        <a:t>2.61(1+.1)=2.87</a:t>
                      </a:r>
                      <a:endParaRPr lang="en-US" dirty="0"/>
                    </a:p>
                  </a:txBody>
                  <a:tcPr/>
                </a:tc>
                <a:tc>
                  <a:txBody>
                    <a:bodyPr/>
                    <a:lstStyle/>
                    <a:p>
                      <a:r>
                        <a:rPr lang="en-US" dirty="0" smtClean="0"/>
                        <a:t>.552</a:t>
                      </a:r>
                      <a:endParaRPr lang="en-US" dirty="0"/>
                    </a:p>
                  </a:txBody>
                  <a:tcPr/>
                </a:tc>
                <a:tc>
                  <a:txBody>
                    <a:bodyPr/>
                    <a:lstStyle/>
                    <a:p>
                      <a:r>
                        <a:rPr lang="en-US" dirty="0" smtClean="0"/>
                        <a:t>1.58</a:t>
                      </a:r>
                      <a:endParaRPr lang="en-US" dirty="0"/>
                    </a:p>
                  </a:txBody>
                  <a:tcPr/>
                </a:tc>
              </a:tr>
              <a:tr h="0">
                <a:tc>
                  <a:txBody>
                    <a:bodyPr/>
                    <a:lstStyle/>
                    <a:p>
                      <a:r>
                        <a:rPr lang="en-US" dirty="0" smtClean="0"/>
                        <a:t>TOTAL</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6.93</a:t>
                      </a:r>
                      <a:endParaRPr lang="en-US" dirty="0"/>
                    </a:p>
                  </a:txBody>
                  <a:tcPr/>
                </a:tc>
              </a:tr>
            </a:tbl>
          </a:graphicData>
        </a:graphic>
      </p:graphicFrame>
    </p:spTree>
    <p:extLst>
      <p:ext uri="{BB962C8B-B14F-4D97-AF65-F5344CB8AC3E}">
        <p14:creationId xmlns:p14="http://schemas.microsoft.com/office/powerpoint/2010/main" val="135273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0……D1…..D2…….D3…….D4+P4(….D5…….D6……</a:t>
                </a:r>
                <a:r>
                  <a:rPr lang="el-GR" dirty="0" smtClean="0">
                    <a:latin typeface="Calibri"/>
                    <a:cs typeface="Calibri"/>
                  </a:rPr>
                  <a:t>α</a:t>
                </a:r>
                <a:r>
                  <a:rPr lang="en-US" dirty="0" smtClean="0">
                    <a:latin typeface="Calibri"/>
                    <a:cs typeface="Calibri"/>
                  </a:rPr>
                  <a:t>)</a:t>
                </a:r>
                <a:endParaRPr lang="en-US" dirty="0" smtClean="0"/>
              </a:p>
              <a:p>
                <a:r>
                  <a:rPr lang="en-US" dirty="0">
                    <a:cs typeface="Calibri"/>
                  </a:rPr>
                  <a:t>P</a:t>
                </a:r>
                <a:r>
                  <a:rPr lang="en-US" baseline="-25000" dirty="0">
                    <a:cs typeface="Calibri"/>
                  </a:rPr>
                  <a:t>4 </a:t>
                </a:r>
                <a:r>
                  <a:rPr lang="en-US" dirty="0">
                    <a:cs typeface="Calibri"/>
                  </a:rPr>
                  <a:t> = </a:t>
                </a:r>
                <a:r>
                  <a:rPr lang="en-US" dirty="0"/>
                  <a:t>D</a:t>
                </a:r>
                <a:r>
                  <a:rPr lang="en-US" baseline="-25000" dirty="0"/>
                  <a:t>5</a:t>
                </a:r>
                <a:r>
                  <a:rPr lang="en-US" dirty="0"/>
                  <a:t> /</a:t>
                </a:r>
                <a:r>
                  <a:rPr lang="en-US" b="1" dirty="0">
                    <a:cs typeface="Calibri"/>
                  </a:rPr>
                  <a:t> </a:t>
                </a:r>
                <a14:m>
                  <m:oMath xmlns:m="http://schemas.openxmlformats.org/officeDocument/2006/math">
                    <m:sSub>
                      <m:sSubPr>
                        <m:ctrlPr>
                          <a:rPr lang="en-US" b="1" i="1">
                            <a:latin typeface="Cambria Math"/>
                            <a:cs typeface="Calibri"/>
                          </a:rPr>
                        </m:ctrlPr>
                      </m:sSubPr>
                      <m:e>
                        <m:r>
                          <a:rPr lang="en-US" b="1" i="1">
                            <a:latin typeface="Cambria Math"/>
                            <a:cs typeface="Calibri"/>
                          </a:rPr>
                          <m:t>(</m:t>
                        </m:r>
                        <m:r>
                          <a:rPr lang="en-US" b="1" i="1">
                            <a:latin typeface="Cambria Math"/>
                            <a:cs typeface="Calibri"/>
                          </a:rPr>
                          <m:t>𝑲</m:t>
                        </m:r>
                      </m:e>
                      <m:sub>
                        <m:r>
                          <a:rPr lang="en-US" b="1" i="1">
                            <a:latin typeface="Cambria Math"/>
                            <a:cs typeface="Calibri"/>
                          </a:rPr>
                          <m:t>𝒆</m:t>
                        </m:r>
                        <m:r>
                          <a:rPr lang="en-US" b="1" i="1">
                            <a:latin typeface="Cambria Math"/>
                            <a:cs typeface="Calibri"/>
                          </a:rPr>
                          <m:t>  </m:t>
                        </m:r>
                      </m:sub>
                    </m:sSub>
                  </m:oMath>
                </a14:m>
                <a:r>
                  <a:rPr lang="en-US" dirty="0"/>
                  <a:t>-g) </a:t>
                </a:r>
              </a:p>
              <a:p>
                <a:r>
                  <a:rPr lang="en-US" dirty="0">
                    <a:cs typeface="Calibri"/>
                  </a:rPr>
                  <a:t>P</a:t>
                </a:r>
                <a:r>
                  <a:rPr lang="en-US" baseline="-25000" dirty="0">
                    <a:cs typeface="Calibri"/>
                  </a:rPr>
                  <a:t>4 </a:t>
                </a:r>
                <a:r>
                  <a:rPr lang="en-US" dirty="0">
                    <a:cs typeface="Calibri"/>
                  </a:rPr>
                  <a:t> </a:t>
                </a:r>
                <a:r>
                  <a:rPr lang="en-US" dirty="0" smtClean="0">
                    <a:cs typeface="Calibri"/>
                  </a:rPr>
                  <a:t>= 2.87(1+.08) </a:t>
                </a:r>
                <a:r>
                  <a:rPr lang="en-US" dirty="0" smtClean="0"/>
                  <a:t> </a:t>
                </a:r>
                <a:r>
                  <a:rPr lang="en-US" dirty="0"/>
                  <a:t>/</a:t>
                </a:r>
                <a:r>
                  <a:rPr lang="en-US" b="1" dirty="0">
                    <a:cs typeface="Calibri"/>
                  </a:rPr>
                  <a:t> </a:t>
                </a:r>
                <a:r>
                  <a:rPr lang="en-US" b="1" dirty="0" smtClean="0">
                    <a:cs typeface="Calibri"/>
                  </a:rPr>
                  <a:t>.16</a:t>
                </a:r>
                <a:r>
                  <a:rPr lang="en-US" dirty="0" smtClean="0"/>
                  <a:t>- .08) </a:t>
                </a:r>
              </a:p>
              <a:p>
                <a:r>
                  <a:rPr lang="en-US" dirty="0">
                    <a:cs typeface="Calibri"/>
                  </a:rPr>
                  <a:t>P</a:t>
                </a:r>
                <a:r>
                  <a:rPr lang="en-US" baseline="-25000" dirty="0">
                    <a:cs typeface="Calibri"/>
                  </a:rPr>
                  <a:t>4 </a:t>
                </a:r>
                <a:r>
                  <a:rPr lang="en-US" dirty="0">
                    <a:cs typeface="Calibri"/>
                  </a:rPr>
                  <a:t> = </a:t>
                </a:r>
                <a:r>
                  <a:rPr lang="en-US" dirty="0" smtClean="0"/>
                  <a:t>38.75</a:t>
                </a:r>
              </a:p>
              <a:p>
                <a:r>
                  <a:rPr lang="en-US" dirty="0" smtClean="0"/>
                  <a:t>P</a:t>
                </a:r>
                <a:r>
                  <a:rPr lang="en-US" baseline="-25000" dirty="0" smtClean="0"/>
                  <a:t>0</a:t>
                </a:r>
                <a:r>
                  <a:rPr lang="en-US" dirty="0" smtClean="0"/>
                  <a:t> = PV(D1)+PV(D2)+PV(D3)+PV(D4)+PV(P</a:t>
                </a:r>
                <a:r>
                  <a:rPr lang="en-US" baseline="-25000" dirty="0" smtClean="0"/>
                  <a:t>4</a:t>
                </a:r>
                <a:r>
                  <a:rPr lang="en-US" dirty="0" smtClean="0"/>
                  <a:t> ) </a:t>
                </a:r>
              </a:p>
              <a:p>
                <a:r>
                  <a:rPr lang="en-US" dirty="0" smtClean="0"/>
                  <a:t>= 6.93+ PVIF@16%,4 *P</a:t>
                </a:r>
                <a:r>
                  <a:rPr lang="en-US" baseline="-25000" dirty="0" smtClean="0"/>
                  <a:t>4</a:t>
                </a:r>
                <a:r>
                  <a:rPr lang="en-US" dirty="0" smtClean="0"/>
                  <a:t> =.552*38.75</a:t>
                </a:r>
              </a:p>
              <a:p>
                <a:r>
                  <a:rPr lang="en-US" dirty="0" smtClean="0"/>
                  <a:t>= 6.93 +21.39= 28.31</a:t>
                </a:r>
              </a:p>
              <a:p>
                <a:r>
                  <a:rPr lang="en-US" dirty="0" smtClean="0"/>
                  <a:t>One should not purchase it.</a:t>
                </a:r>
                <a:endParaRPr lang="en-US" dirty="0"/>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889" b="-37601"/>
                </a:stretch>
              </a:blipFill>
            </p:spPr>
            <p:txBody>
              <a:bodyPr/>
              <a:lstStyle/>
              <a:p>
                <a:r>
                  <a:rPr lang="en-US">
                    <a:noFill/>
                  </a:rPr>
                  <a:t> </a:t>
                </a:r>
              </a:p>
            </p:txBody>
          </p:sp>
        </mc:Fallback>
      </mc:AlternateContent>
    </p:spTree>
    <p:extLst>
      <p:ext uri="{BB962C8B-B14F-4D97-AF65-F5344CB8AC3E}">
        <p14:creationId xmlns:p14="http://schemas.microsoft.com/office/powerpoint/2010/main" val="331767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 Ltd is likely to maintain growth rate of 9% for next four years and thereafter a constant rate of 7%. The company declared dividend of Rs 3.50 per share last year. If the shareholders expected rate of return is 16%, would you advise to buy the share at Rs 50?</a:t>
            </a:r>
          </a:p>
          <a:p>
            <a:r>
              <a:rPr lang="en-US" dirty="0" smtClean="0"/>
              <a:t>P</a:t>
            </a:r>
            <a:r>
              <a:rPr lang="en-US" baseline="-25000" dirty="0" smtClean="0"/>
              <a:t>0 </a:t>
            </a:r>
            <a:r>
              <a:rPr lang="en-US" dirty="0" smtClean="0"/>
              <a:t> = 44.21</a:t>
            </a:r>
          </a:p>
          <a:p>
            <a:r>
              <a:rPr lang="en-US" dirty="0" smtClean="0"/>
              <a:t>SHOULD NOT BUY</a:t>
            </a:r>
            <a:endParaRPr lang="en-US" dirty="0"/>
          </a:p>
        </p:txBody>
      </p:sp>
    </p:spTree>
    <p:extLst>
      <p:ext uri="{BB962C8B-B14F-4D97-AF65-F5344CB8AC3E}">
        <p14:creationId xmlns:p14="http://schemas.microsoft.com/office/powerpoint/2010/main" val="1461410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EARNING-PRICE APPROACH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K</a:t>
                </a:r>
                <a:r>
                  <a:rPr lang="en-US" b="1" baseline="-25000" dirty="0" err="1" smtClean="0"/>
                  <a:t>e</a:t>
                </a:r>
                <a:r>
                  <a:rPr lang="en-US" b="1" dirty="0" smtClean="0"/>
                  <a:t> = </a:t>
                </a:r>
                <a14:m>
                  <m:oMath xmlns:m="http://schemas.openxmlformats.org/officeDocument/2006/math">
                    <m:r>
                      <a:rPr lang="en-US" b="1" i="1" smtClean="0">
                        <a:latin typeface="Cambria Math"/>
                      </a:rPr>
                      <m:t>𝑬</m:t>
                    </m:r>
                  </m:oMath>
                </a14:m>
                <a:r>
                  <a:rPr lang="en-US" b="1" dirty="0" smtClean="0"/>
                  <a:t>/NP</a:t>
                </a:r>
              </a:p>
              <a:p>
                <a:r>
                  <a:rPr lang="en-US" b="1" dirty="0" smtClean="0"/>
                  <a:t>Cost of equity/ market price is a function of Earnings available to equity shareholders.</a:t>
                </a:r>
              </a:p>
              <a:p>
                <a:r>
                  <a:rPr lang="en-US" b="1" dirty="0"/>
                  <a:t>K</a:t>
                </a:r>
                <a:r>
                  <a:rPr lang="en-US" b="1" baseline="-25000" dirty="0" err="1"/>
                  <a:t>e</a:t>
                </a:r>
                <a:r>
                  <a:rPr lang="en-US" b="1" dirty="0"/>
                  <a:t> = </a:t>
                </a:r>
                <a14:m>
                  <m:oMath xmlns:m="http://schemas.openxmlformats.org/officeDocument/2006/math">
                    <m:r>
                      <a:rPr lang="en-US" b="1" i="1">
                        <a:latin typeface="Cambria Math"/>
                      </a:rPr>
                      <m:t>𝑬</m:t>
                    </m:r>
                  </m:oMath>
                </a14:m>
                <a:r>
                  <a:rPr lang="en-US" b="1" dirty="0" smtClean="0"/>
                  <a:t>/P</a:t>
                </a:r>
                <a:r>
                  <a:rPr lang="en-US" b="1" baseline="-25000" dirty="0" smtClean="0"/>
                  <a:t>0 </a:t>
                </a:r>
                <a:r>
                  <a:rPr lang="en-US" b="1" dirty="0" smtClean="0"/>
                  <a:t> = 1/ P/E Ratio= </a:t>
                </a:r>
                <a:r>
                  <a:rPr lang="en-US" b="1" dirty="0"/>
                  <a:t>1/ P</a:t>
                </a:r>
                <a:r>
                  <a:rPr lang="en-US" b="1" baseline="-25000" dirty="0"/>
                  <a:t>0</a:t>
                </a:r>
                <a:r>
                  <a:rPr lang="en-US" b="1" dirty="0"/>
                  <a:t> /E</a:t>
                </a:r>
                <a:endParaRPr lang="en-US" b="1" baseline="-25000" dirty="0" smtClean="0"/>
              </a:p>
              <a:p>
                <a:r>
                  <a:rPr lang="en-US" b="1" baseline="-25000" dirty="0"/>
                  <a:t>   </a:t>
                </a:r>
                <a:r>
                  <a:rPr lang="en-US" b="1" dirty="0" smtClean="0"/>
                  <a:t> P</a:t>
                </a:r>
                <a:r>
                  <a:rPr lang="en-US" b="1" baseline="-25000" dirty="0" smtClean="0"/>
                  <a:t>0</a:t>
                </a:r>
                <a:r>
                  <a:rPr lang="en-US" b="1" dirty="0" smtClean="0"/>
                  <a:t> = E/</a:t>
                </a:r>
                <a:r>
                  <a:rPr lang="en-US" b="1" dirty="0" err="1" smtClean="0"/>
                  <a:t>K</a:t>
                </a:r>
                <a:r>
                  <a:rPr lang="en-US" b="1" baseline="-25000" dirty="0" err="1" smtClean="0"/>
                  <a:t>e</a:t>
                </a:r>
                <a:endParaRPr lang="en-US" b="1" baseline="-25000" dirty="0" smtClean="0"/>
              </a:p>
              <a:p>
                <a:r>
                  <a:rPr lang="en-US" b="1" baseline="-25000" dirty="0" smtClean="0"/>
                  <a:t> </a:t>
                </a:r>
                <a:r>
                  <a:rPr lang="en-US" b="1" dirty="0" smtClean="0"/>
                  <a:t> E = EPS</a:t>
                </a:r>
              </a:p>
              <a:p>
                <a:r>
                  <a:rPr lang="en-US" b="1" dirty="0" smtClean="0"/>
                  <a:t>P/E ratio = P</a:t>
                </a:r>
                <a:r>
                  <a:rPr lang="en-US" b="1" baseline="-25000" dirty="0" smtClean="0"/>
                  <a:t>0</a:t>
                </a:r>
                <a:r>
                  <a:rPr lang="en-US" b="1" dirty="0" smtClean="0"/>
                  <a:t> /E </a:t>
                </a:r>
                <a:endParaRPr lang="en-US" b="1" dirty="0"/>
              </a:p>
              <a:p>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b="-18464"/>
                </a:stretch>
              </a:blipFill>
            </p:spPr>
            <p:txBody>
              <a:bodyPr/>
              <a:lstStyle/>
              <a:p>
                <a:r>
                  <a:rPr lang="en-US">
                    <a:noFill/>
                  </a:rPr>
                  <a:t> </a:t>
                </a:r>
              </a:p>
            </p:txBody>
          </p:sp>
        </mc:Fallback>
      </mc:AlternateContent>
    </p:spTree>
    <p:extLst>
      <p:ext uri="{BB962C8B-B14F-4D97-AF65-F5344CB8AC3E}">
        <p14:creationId xmlns:p14="http://schemas.microsoft.com/office/powerpoint/2010/main" val="831332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Capital Asset Pricing</a:t>
            </a:r>
            <a:r>
              <a:rPr lang="en-US" dirty="0" smtClean="0"/>
              <a:t> </a:t>
            </a:r>
            <a:r>
              <a:rPr lang="en-US" b="1" dirty="0" smtClean="0"/>
              <a:t>Model</a:t>
            </a:r>
            <a:r>
              <a:rPr lang="en-US" dirty="0" smtClean="0"/>
              <a:t>(CAPM)</a:t>
            </a:r>
            <a:endParaRPr lang="en-US" dirty="0"/>
          </a:p>
        </p:txBody>
      </p:sp>
      <p:sp>
        <p:nvSpPr>
          <p:cNvPr id="3" name="Content Placeholder 2"/>
          <p:cNvSpPr>
            <a:spLocks noGrp="1"/>
          </p:cNvSpPr>
          <p:nvPr>
            <p:ph idx="1"/>
          </p:nvPr>
        </p:nvSpPr>
        <p:spPr/>
        <p:txBody>
          <a:bodyPr>
            <a:normAutofit/>
          </a:bodyPr>
          <a:lstStyle/>
          <a:p>
            <a:r>
              <a:rPr lang="en-US" dirty="0" smtClean="0"/>
              <a:t>Pricing(expected) of any capital asset</a:t>
            </a:r>
          </a:p>
          <a:p>
            <a:r>
              <a:rPr lang="en-US" dirty="0" smtClean="0"/>
              <a:t>Return (expected) of equity = cost of equity</a:t>
            </a:r>
          </a:p>
          <a:p>
            <a:endParaRPr lang="en-US" dirty="0"/>
          </a:p>
          <a:p>
            <a:r>
              <a:rPr lang="en-US" dirty="0" smtClean="0"/>
              <a:t>RETURN depends on Risk (i) systematic risk (</a:t>
            </a:r>
            <a:r>
              <a:rPr lang="el-GR" dirty="0" smtClean="0">
                <a:latin typeface="Calibri"/>
                <a:cs typeface="Calibri"/>
              </a:rPr>
              <a:t>β</a:t>
            </a:r>
            <a:r>
              <a:rPr lang="en-US" dirty="0" smtClean="0">
                <a:latin typeface="Calibri"/>
                <a:cs typeface="Calibri"/>
              </a:rPr>
              <a:t>)</a:t>
            </a:r>
            <a:r>
              <a:rPr lang="en-US" dirty="0" smtClean="0"/>
              <a:t> (ii)unsystematic risk</a:t>
            </a:r>
          </a:p>
          <a:p>
            <a:r>
              <a:rPr lang="en-US" dirty="0" smtClean="0"/>
              <a:t>R</a:t>
            </a:r>
            <a:r>
              <a:rPr lang="en-US" baseline="-25000" dirty="0" smtClean="0"/>
              <a:t>e </a:t>
            </a:r>
            <a:r>
              <a:rPr lang="en-US" dirty="0" smtClean="0"/>
              <a:t>  </a:t>
            </a:r>
            <a:r>
              <a:rPr lang="en-US" dirty="0"/>
              <a:t>= </a:t>
            </a:r>
            <a:r>
              <a:rPr lang="en-US" dirty="0" err="1" smtClean="0"/>
              <a:t>R</a:t>
            </a:r>
            <a:r>
              <a:rPr lang="en-US" baseline="-25000" dirty="0" err="1" smtClean="0"/>
              <a:t>f</a:t>
            </a:r>
            <a:r>
              <a:rPr lang="en-US" dirty="0" smtClean="0"/>
              <a:t> </a:t>
            </a:r>
            <a:r>
              <a:rPr lang="en-US" dirty="0"/>
              <a:t>+ </a:t>
            </a:r>
            <a:r>
              <a:rPr lang="el-GR" dirty="0">
                <a:cs typeface="Calibri"/>
              </a:rPr>
              <a:t>β</a:t>
            </a:r>
            <a:r>
              <a:rPr lang="en-US" dirty="0" smtClean="0">
                <a:cs typeface="Calibri"/>
              </a:rPr>
              <a:t>(</a:t>
            </a:r>
            <a:r>
              <a:rPr lang="en-US" dirty="0" err="1" smtClean="0">
                <a:cs typeface="Calibri"/>
              </a:rPr>
              <a:t>R</a:t>
            </a:r>
            <a:r>
              <a:rPr lang="en-US" baseline="-25000" dirty="0" err="1" smtClean="0">
                <a:cs typeface="Calibri"/>
              </a:rPr>
              <a:t>m</a:t>
            </a:r>
            <a:r>
              <a:rPr lang="en-US" dirty="0" smtClean="0">
                <a:cs typeface="Calibri"/>
              </a:rPr>
              <a:t> –</a:t>
            </a:r>
            <a:r>
              <a:rPr lang="en-US" dirty="0" err="1" smtClean="0">
                <a:cs typeface="Calibri"/>
              </a:rPr>
              <a:t>R</a:t>
            </a:r>
            <a:r>
              <a:rPr lang="en-US" baseline="-25000" dirty="0" err="1" smtClean="0">
                <a:cs typeface="Calibri"/>
              </a:rPr>
              <a:t>f</a:t>
            </a:r>
            <a:r>
              <a:rPr lang="en-US" dirty="0" smtClean="0">
                <a:cs typeface="Calibri"/>
              </a:rPr>
              <a:t> </a:t>
            </a:r>
            <a:r>
              <a:rPr lang="en-US" dirty="0">
                <a:cs typeface="Calibri"/>
              </a:rPr>
              <a:t>)</a:t>
            </a:r>
            <a:endParaRPr lang="en-US" dirty="0"/>
          </a:p>
          <a:p>
            <a:pPr marL="0" indent="0">
              <a:buNone/>
            </a:pPr>
            <a:r>
              <a:rPr lang="en-US" dirty="0"/>
              <a:t> </a:t>
            </a:r>
            <a:r>
              <a:rPr lang="en-US" dirty="0" smtClean="0"/>
              <a:t>   </a:t>
            </a:r>
            <a:r>
              <a:rPr lang="en-US" dirty="0" err="1" smtClean="0"/>
              <a:t>K</a:t>
            </a:r>
            <a:r>
              <a:rPr lang="en-US" baseline="-25000" dirty="0" err="1" smtClean="0"/>
              <a:t>e</a:t>
            </a:r>
            <a:r>
              <a:rPr lang="en-US" baseline="-25000" dirty="0" smtClean="0"/>
              <a:t> </a:t>
            </a:r>
            <a:r>
              <a:rPr lang="en-US" dirty="0" smtClean="0"/>
              <a:t>  = </a:t>
            </a:r>
            <a:r>
              <a:rPr lang="en-US" dirty="0" err="1" smtClean="0"/>
              <a:t>K</a:t>
            </a:r>
            <a:r>
              <a:rPr lang="en-US" baseline="-25000" dirty="0" err="1" smtClean="0"/>
              <a:t>f</a:t>
            </a:r>
            <a:r>
              <a:rPr lang="en-US" dirty="0" smtClean="0"/>
              <a:t> + </a:t>
            </a:r>
            <a:r>
              <a:rPr lang="el-GR" dirty="0" smtClean="0">
                <a:latin typeface="Calibri"/>
                <a:cs typeface="Calibri"/>
              </a:rPr>
              <a:t>β</a:t>
            </a:r>
            <a:r>
              <a:rPr lang="en-US" dirty="0" smtClean="0">
                <a:latin typeface="Calibri"/>
                <a:cs typeface="Calibri"/>
              </a:rPr>
              <a:t>(K</a:t>
            </a:r>
            <a:r>
              <a:rPr lang="en-US" baseline="-25000" dirty="0" smtClean="0">
                <a:latin typeface="Calibri"/>
                <a:cs typeface="Calibri"/>
              </a:rPr>
              <a:t>m</a:t>
            </a:r>
            <a:r>
              <a:rPr lang="en-US" dirty="0" smtClean="0">
                <a:latin typeface="Calibri"/>
                <a:cs typeface="Calibri"/>
              </a:rPr>
              <a:t> –</a:t>
            </a:r>
            <a:r>
              <a:rPr lang="en-US" dirty="0" err="1" smtClean="0">
                <a:latin typeface="Calibri"/>
                <a:cs typeface="Calibri"/>
              </a:rPr>
              <a:t>K</a:t>
            </a:r>
            <a:r>
              <a:rPr lang="en-US" baseline="-25000" dirty="0" err="1" smtClean="0">
                <a:latin typeface="Calibri"/>
                <a:cs typeface="Calibri"/>
              </a:rPr>
              <a:t>f</a:t>
            </a:r>
            <a:r>
              <a:rPr lang="en-US" dirty="0" smtClean="0">
                <a:latin typeface="Calibri"/>
                <a:cs typeface="Calibri"/>
              </a:rPr>
              <a:t> )</a:t>
            </a:r>
            <a:endParaRPr lang="en-US" dirty="0"/>
          </a:p>
        </p:txBody>
      </p:sp>
    </p:spTree>
    <p:extLst>
      <p:ext uri="{BB962C8B-B14F-4D97-AF65-F5344CB8AC3E}">
        <p14:creationId xmlns:p14="http://schemas.microsoft.com/office/powerpoint/2010/main" val="372786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of </a:t>
            </a:r>
            <a:r>
              <a:rPr lang="en-US" dirty="0"/>
              <a:t>R</a:t>
            </a:r>
            <a:r>
              <a:rPr lang="en-US" dirty="0" smtClean="0"/>
              <a:t>etained Earnings</a:t>
            </a:r>
            <a:endParaRPr lang="en-US" dirty="0"/>
          </a:p>
        </p:txBody>
      </p:sp>
      <p:sp>
        <p:nvSpPr>
          <p:cNvPr id="3" name="Content Placeholder 2"/>
          <p:cNvSpPr>
            <a:spLocks noGrp="1"/>
          </p:cNvSpPr>
          <p:nvPr>
            <p:ph idx="1"/>
          </p:nvPr>
        </p:nvSpPr>
        <p:spPr/>
        <p:txBody>
          <a:bodyPr>
            <a:normAutofit lnSpcReduction="10000"/>
          </a:bodyPr>
          <a:lstStyle/>
          <a:p>
            <a:r>
              <a:rPr lang="en-US" dirty="0" smtClean="0"/>
              <a:t>Free of cost ? </a:t>
            </a:r>
            <a:r>
              <a:rPr lang="en-US" b="1" dirty="0"/>
              <a:t>NO</a:t>
            </a:r>
            <a:br>
              <a:rPr lang="en-US" b="1" dirty="0"/>
            </a:br>
            <a:r>
              <a:rPr lang="en-US" b="1" dirty="0" smtClean="0"/>
              <a:t>implicit cost/ opportunity cost</a:t>
            </a:r>
          </a:p>
          <a:p>
            <a:r>
              <a:rPr lang="en-US" dirty="0" smtClean="0"/>
              <a:t>Amount of dividend foregone by the equity shareholders</a:t>
            </a:r>
          </a:p>
          <a:p>
            <a:r>
              <a:rPr lang="en-US" dirty="0" smtClean="0"/>
              <a:t>Expectation from retained earnings are same as expectations from equity. </a:t>
            </a:r>
            <a:r>
              <a:rPr lang="en-US" b="1" dirty="0" smtClean="0"/>
              <a:t>Cost of retained earnings = cost of equity K</a:t>
            </a:r>
            <a:r>
              <a:rPr lang="en-US" b="1" baseline="-25000" dirty="0" smtClean="0"/>
              <a:t>r </a:t>
            </a:r>
            <a:r>
              <a:rPr lang="en-US" b="1" dirty="0" smtClean="0"/>
              <a:t> = </a:t>
            </a:r>
            <a:r>
              <a:rPr lang="en-US" b="1" dirty="0" err="1" smtClean="0"/>
              <a:t>K</a:t>
            </a:r>
            <a:r>
              <a:rPr lang="en-US" b="1" baseline="-25000" dirty="0" err="1" smtClean="0"/>
              <a:t>e</a:t>
            </a:r>
            <a:endParaRPr lang="en-US" b="1" dirty="0" smtClean="0"/>
          </a:p>
          <a:p>
            <a:r>
              <a:rPr lang="en-US" b="1" dirty="0" smtClean="0"/>
              <a:t>External yield criteria: 5000 -500 =4,500-500=4000@20% =800 =800/5000 =16%</a:t>
            </a:r>
            <a:endParaRPr lang="en-US" dirty="0"/>
          </a:p>
        </p:txBody>
      </p:sp>
    </p:spTree>
    <p:extLst>
      <p:ext uri="{BB962C8B-B14F-4D97-AF65-F5344CB8AC3E}">
        <p14:creationId xmlns:p14="http://schemas.microsoft.com/office/powerpoint/2010/main" val="1996384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Cost of retained earnings is always less than cost of equity</a:t>
            </a:r>
          </a:p>
          <a:p>
            <a:r>
              <a:rPr lang="en-US" dirty="0" smtClean="0"/>
              <a:t>K</a:t>
            </a:r>
            <a:r>
              <a:rPr lang="en-US" baseline="-25000" dirty="0" smtClean="0"/>
              <a:t>r</a:t>
            </a:r>
            <a:r>
              <a:rPr lang="en-US" dirty="0" smtClean="0"/>
              <a:t> = </a:t>
            </a:r>
            <a:r>
              <a:rPr lang="en-US" dirty="0" err="1" smtClean="0"/>
              <a:t>K</a:t>
            </a:r>
            <a:r>
              <a:rPr lang="en-US" baseline="-25000" dirty="0" err="1" smtClean="0"/>
              <a:t>e</a:t>
            </a:r>
            <a:r>
              <a:rPr lang="en-US" dirty="0" smtClean="0"/>
              <a:t> (1-T) (1-B)</a:t>
            </a:r>
          </a:p>
          <a:p>
            <a:r>
              <a:rPr lang="en-US" dirty="0" smtClean="0"/>
              <a:t>T stands for dividend tax</a:t>
            </a:r>
          </a:p>
          <a:p>
            <a:r>
              <a:rPr lang="en-US" dirty="0" smtClean="0"/>
              <a:t>B stands for brokerage cost</a:t>
            </a:r>
            <a:endParaRPr lang="en-US" dirty="0"/>
          </a:p>
        </p:txBody>
      </p:sp>
    </p:spTree>
    <p:extLst>
      <p:ext uri="{BB962C8B-B14F-4D97-AF65-F5344CB8AC3E}">
        <p14:creationId xmlns:p14="http://schemas.microsoft.com/office/powerpoint/2010/main" val="1957247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Weighted average cost of capital(WACC) =</a:t>
            </a:r>
            <a:r>
              <a:rPr lang="en-US" dirty="0"/>
              <a:t> K</a:t>
            </a:r>
            <a:r>
              <a:rPr lang="en-US" baseline="-25000" dirty="0"/>
              <a:t>0 </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smtClean="0"/>
              <a:t>K</a:t>
            </a:r>
            <a:r>
              <a:rPr lang="en-US" baseline="-25000" dirty="0" smtClean="0"/>
              <a:t>0 </a:t>
            </a:r>
            <a:r>
              <a:rPr lang="en-US" dirty="0" smtClean="0"/>
              <a:t> = </a:t>
            </a:r>
            <a:r>
              <a:rPr lang="en-US" dirty="0" err="1" smtClean="0"/>
              <a:t>W</a:t>
            </a:r>
            <a:r>
              <a:rPr lang="en-US" baseline="-25000" dirty="0" err="1" smtClean="0"/>
              <a:t>d</a:t>
            </a:r>
            <a:r>
              <a:rPr lang="en-US" dirty="0" smtClean="0"/>
              <a:t> (</a:t>
            </a:r>
            <a:r>
              <a:rPr lang="en-US" dirty="0" err="1" smtClean="0"/>
              <a:t>K</a:t>
            </a:r>
            <a:r>
              <a:rPr lang="en-US" baseline="-25000" dirty="0" err="1" smtClean="0"/>
              <a:t>d</a:t>
            </a:r>
            <a:r>
              <a:rPr lang="en-US" dirty="0" smtClean="0"/>
              <a:t>) + </a:t>
            </a:r>
            <a:r>
              <a:rPr lang="en-US" dirty="0" err="1" smtClean="0"/>
              <a:t>W</a:t>
            </a:r>
            <a:r>
              <a:rPr lang="en-US" baseline="-25000" dirty="0" err="1" smtClean="0"/>
              <a:t>p</a:t>
            </a:r>
            <a:r>
              <a:rPr lang="en-US" baseline="-25000" dirty="0" smtClean="0"/>
              <a:t>  </a:t>
            </a:r>
            <a:r>
              <a:rPr lang="en-US" dirty="0" smtClean="0"/>
              <a:t> (</a:t>
            </a:r>
            <a:r>
              <a:rPr lang="en-US" dirty="0" err="1" smtClean="0"/>
              <a:t>K</a:t>
            </a:r>
            <a:r>
              <a:rPr lang="en-US" baseline="-25000" dirty="0" err="1" smtClean="0"/>
              <a:t>p</a:t>
            </a:r>
            <a:r>
              <a:rPr lang="en-US" dirty="0" smtClean="0"/>
              <a:t> ) + </a:t>
            </a:r>
            <a:r>
              <a:rPr lang="en-US" dirty="0"/>
              <a:t>W</a:t>
            </a:r>
            <a:r>
              <a:rPr lang="en-US" baseline="-25000" dirty="0" smtClean="0"/>
              <a:t>e</a:t>
            </a:r>
            <a:r>
              <a:rPr lang="en-US" dirty="0" smtClean="0"/>
              <a:t> ( </a:t>
            </a:r>
            <a:r>
              <a:rPr lang="en-US" dirty="0" err="1" smtClean="0"/>
              <a:t>K</a:t>
            </a:r>
            <a:r>
              <a:rPr lang="en-US" baseline="-25000" dirty="0" err="1" smtClean="0"/>
              <a:t>e</a:t>
            </a:r>
            <a:r>
              <a:rPr lang="en-US" dirty="0" smtClean="0"/>
              <a:t> ) + </a:t>
            </a:r>
            <a:r>
              <a:rPr lang="en-US" dirty="0" err="1" smtClean="0"/>
              <a:t>W</a:t>
            </a:r>
            <a:r>
              <a:rPr lang="en-US" baseline="-25000" dirty="0" err="1" smtClean="0"/>
              <a:t>r</a:t>
            </a:r>
            <a:r>
              <a:rPr lang="en-US" baseline="-25000" dirty="0" smtClean="0"/>
              <a:t> </a:t>
            </a:r>
            <a:r>
              <a:rPr lang="en-US" dirty="0" smtClean="0"/>
              <a:t> (K</a:t>
            </a:r>
            <a:r>
              <a:rPr lang="en-US" baseline="-25000" dirty="0" smtClean="0"/>
              <a:t>r</a:t>
            </a:r>
            <a:r>
              <a:rPr lang="en-US" dirty="0" smtClean="0"/>
              <a:t> )</a:t>
            </a:r>
          </a:p>
          <a:p>
            <a:pPr marL="0" indent="0">
              <a:buNone/>
            </a:pPr>
            <a:r>
              <a:rPr lang="en-US" dirty="0" smtClean="0"/>
              <a:t>Types of weights: </a:t>
            </a:r>
          </a:p>
          <a:p>
            <a:pPr marL="571500" indent="-571500">
              <a:buAutoNum type="romanLcParenBoth"/>
            </a:pPr>
            <a:r>
              <a:rPr lang="en-US" dirty="0" smtClean="0"/>
              <a:t>Historical weights: actual or existing proportions of different sources of funds</a:t>
            </a:r>
          </a:p>
          <a:p>
            <a:pPr marL="514350" indent="-514350">
              <a:buAutoNum type="alphaLcParenBoth"/>
            </a:pPr>
            <a:r>
              <a:rPr lang="en-US" dirty="0" smtClean="0"/>
              <a:t>Book value: as per financial statements </a:t>
            </a:r>
          </a:p>
          <a:p>
            <a:pPr marL="514350" indent="-514350">
              <a:buAutoNum type="alphaLcParenBoth"/>
            </a:pPr>
            <a:r>
              <a:rPr lang="en-US" dirty="0" smtClean="0"/>
              <a:t>(b) Market value weights</a:t>
            </a:r>
          </a:p>
          <a:p>
            <a:pPr marL="0" indent="0">
              <a:buNone/>
            </a:pPr>
            <a:r>
              <a:rPr lang="en-US" dirty="0" smtClean="0"/>
              <a:t> (ii) Marginal weights: proportion intend to raise</a:t>
            </a:r>
            <a:endParaRPr lang="en-US" dirty="0"/>
          </a:p>
        </p:txBody>
      </p:sp>
    </p:spTree>
    <p:extLst>
      <p:ext uri="{BB962C8B-B14F-4D97-AF65-F5344CB8AC3E}">
        <p14:creationId xmlns:p14="http://schemas.microsoft.com/office/powerpoint/2010/main" val="39997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effectLst>
                  <a:outerShdw blurRad="38100" dist="38100" dir="2700000" algn="tl">
                    <a:srgbClr val="000000">
                      <a:alpha val="43137"/>
                    </a:srgbClr>
                  </a:outerShdw>
                </a:effectLst>
              </a:rPr>
              <a:t>Cost of Capital</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Discount rate</a:t>
            </a:r>
          </a:p>
          <a:p>
            <a:r>
              <a:rPr lang="en-US" dirty="0" smtClean="0"/>
              <a:t>Required rate of return</a:t>
            </a:r>
          </a:p>
          <a:p>
            <a:r>
              <a:rPr lang="en-US" dirty="0" smtClean="0"/>
              <a:t>Hurdle rate/ cut-off/bench mark</a:t>
            </a:r>
          </a:p>
          <a:p>
            <a:r>
              <a:rPr lang="en-US" b="1" dirty="0" smtClean="0"/>
              <a:t>Weighted average cost of </a:t>
            </a:r>
            <a:r>
              <a:rPr lang="en-US" b="1" smtClean="0"/>
              <a:t>capital(WACC)</a:t>
            </a:r>
            <a:endParaRPr lang="en-US" b="1" dirty="0" smtClean="0"/>
          </a:p>
        </p:txBody>
      </p:sp>
    </p:spTree>
    <p:extLst>
      <p:ext uri="{BB962C8B-B14F-4D97-AF65-F5344CB8AC3E}">
        <p14:creationId xmlns:p14="http://schemas.microsoft.com/office/powerpoint/2010/main" val="2955276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 ltd has the following capital structure as on Dec31,2019</a:t>
            </a:r>
          </a:p>
          <a:p>
            <a:r>
              <a:rPr lang="en-US" dirty="0" smtClean="0"/>
              <a:t>Equity Share Capital(60,000 shares of 10 each) 6,00,000</a:t>
            </a:r>
          </a:p>
          <a:p>
            <a:r>
              <a:rPr lang="en-US" dirty="0" smtClean="0"/>
              <a:t>12%Preference share                       6,00,000</a:t>
            </a:r>
          </a:p>
          <a:p>
            <a:r>
              <a:rPr lang="en-US" dirty="0" smtClean="0"/>
              <a:t>10% Debentures                                3,00,000</a:t>
            </a:r>
          </a:p>
          <a:p>
            <a:r>
              <a:rPr lang="en-US" dirty="0" smtClean="0"/>
              <a:t>Total Capital                                       15,00,000</a:t>
            </a:r>
          </a:p>
          <a:p>
            <a:r>
              <a:rPr lang="en-US" dirty="0" smtClean="0"/>
              <a:t>The equity shares of the company are quoted at Rs102 and the company is expected to declare a dividend of Rs 9 per share for the next year. The company has registered a dividend growth rate of 5%which is expected to be maintained. Assuming the tax rate applicable to the company at 50%.calculate the Weighted Average Cost of Capital</a:t>
            </a:r>
            <a:endParaRPr lang="en-US" dirty="0"/>
          </a:p>
        </p:txBody>
      </p:sp>
    </p:spTree>
    <p:extLst>
      <p:ext uri="{BB962C8B-B14F-4D97-AF65-F5344CB8AC3E}">
        <p14:creationId xmlns:p14="http://schemas.microsoft.com/office/powerpoint/2010/main" val="1099453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a:t>
            </a:r>
            <a:br>
              <a:rPr lang="en-US" dirty="0" smtClean="0"/>
            </a:br>
            <a:endParaRPr lang="en-US" dirty="0"/>
          </a:p>
        </p:txBody>
      </p:sp>
      <p:sp>
        <p:nvSpPr>
          <p:cNvPr id="3" name="Content Placeholder 2"/>
          <p:cNvSpPr>
            <a:spLocks noGrp="1"/>
          </p:cNvSpPr>
          <p:nvPr>
            <p:ph idx="1"/>
          </p:nvPr>
        </p:nvSpPr>
        <p:spPr/>
        <p:txBody>
          <a:bodyPr/>
          <a:lstStyle/>
          <a:p>
            <a:r>
              <a:rPr lang="en-US" dirty="0" err="1" smtClean="0"/>
              <a:t>K</a:t>
            </a:r>
            <a:r>
              <a:rPr lang="en-US" baseline="-25000" dirty="0" err="1" smtClean="0"/>
              <a:t>d</a:t>
            </a:r>
            <a:r>
              <a:rPr lang="en-US" dirty="0" smtClean="0"/>
              <a:t> =  I (1-t) = .10(1-.5) = .05 = 5%</a:t>
            </a:r>
          </a:p>
          <a:p>
            <a:r>
              <a:rPr lang="en-US" dirty="0" err="1" smtClean="0"/>
              <a:t>K</a:t>
            </a:r>
            <a:r>
              <a:rPr lang="en-US" baseline="-25000" dirty="0" err="1" smtClean="0"/>
              <a:t>e</a:t>
            </a:r>
            <a:r>
              <a:rPr lang="en-US" baseline="-25000" dirty="0" smtClean="0"/>
              <a:t>  </a:t>
            </a:r>
            <a:r>
              <a:rPr lang="en-US" dirty="0" smtClean="0"/>
              <a:t> = D</a:t>
            </a:r>
            <a:r>
              <a:rPr lang="en-US" baseline="-25000" dirty="0" smtClean="0"/>
              <a:t>1</a:t>
            </a:r>
            <a:r>
              <a:rPr lang="en-US" dirty="0" smtClean="0"/>
              <a:t> /P</a:t>
            </a:r>
            <a:r>
              <a:rPr lang="en-US" baseline="-25000" dirty="0" smtClean="0"/>
              <a:t>0</a:t>
            </a:r>
            <a:r>
              <a:rPr lang="en-US" dirty="0" smtClean="0"/>
              <a:t>  + g = 9/102 + .05 = 13.82%</a:t>
            </a:r>
          </a:p>
          <a:p>
            <a:r>
              <a:rPr lang="en-US" dirty="0" err="1" smtClean="0"/>
              <a:t>K</a:t>
            </a:r>
            <a:r>
              <a:rPr lang="en-US" baseline="-25000" dirty="0" err="1" smtClean="0"/>
              <a:t>p</a:t>
            </a:r>
            <a:r>
              <a:rPr lang="en-US" dirty="0" smtClean="0"/>
              <a:t>  = 12%</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0357017"/>
              </p:ext>
            </p:extLst>
          </p:nvPr>
        </p:nvGraphicFramePr>
        <p:xfrm>
          <a:off x="1143000" y="3276598"/>
          <a:ext cx="6858000" cy="2814551"/>
        </p:xfrm>
        <a:graphic>
          <a:graphicData uri="http://schemas.openxmlformats.org/drawingml/2006/table">
            <a:tbl>
              <a:tblPr firstRow="1" bandRow="1">
                <a:tableStyleId>{5C22544A-7EE6-4342-B048-85BDC9FD1C3A}</a:tableStyleId>
              </a:tblPr>
              <a:tblGrid>
                <a:gridCol w="1714500"/>
                <a:gridCol w="1714500"/>
                <a:gridCol w="1714500"/>
                <a:gridCol w="1714500"/>
              </a:tblGrid>
              <a:tr h="880175">
                <a:tc>
                  <a:txBody>
                    <a:bodyPr/>
                    <a:lstStyle/>
                    <a:p>
                      <a:r>
                        <a:rPr lang="en-US" dirty="0" smtClean="0"/>
                        <a:t>cost</a:t>
                      </a:r>
                      <a:endParaRPr lang="en-US" dirty="0"/>
                    </a:p>
                  </a:txBody>
                  <a:tcPr/>
                </a:tc>
                <a:tc>
                  <a:txBody>
                    <a:bodyPr/>
                    <a:lstStyle/>
                    <a:p>
                      <a:r>
                        <a:rPr lang="en-US" dirty="0" smtClean="0"/>
                        <a:t>Cost of each fund</a:t>
                      </a:r>
                      <a:endParaRPr lang="en-US" dirty="0"/>
                    </a:p>
                  </a:txBody>
                  <a:tcPr/>
                </a:tc>
                <a:tc>
                  <a:txBody>
                    <a:bodyPr/>
                    <a:lstStyle/>
                    <a:p>
                      <a:r>
                        <a:rPr lang="en-US" dirty="0" smtClean="0"/>
                        <a:t>weights</a:t>
                      </a:r>
                      <a:endParaRPr lang="en-US" dirty="0"/>
                    </a:p>
                  </a:txBody>
                  <a:tcPr/>
                </a:tc>
                <a:tc>
                  <a:txBody>
                    <a:bodyPr/>
                    <a:lstStyle/>
                    <a:p>
                      <a:r>
                        <a:rPr lang="en-US" dirty="0" smtClean="0"/>
                        <a:t>Cost*weights</a:t>
                      </a:r>
                      <a:endParaRPr lang="en-US" dirty="0"/>
                    </a:p>
                  </a:txBody>
                  <a:tcPr/>
                </a:tc>
              </a:tr>
              <a:tr h="483594">
                <a:tc>
                  <a:txBody>
                    <a:bodyPr/>
                    <a:lstStyle/>
                    <a:p>
                      <a:r>
                        <a:rPr lang="en-US" dirty="0" err="1" smtClean="0"/>
                        <a:t>K</a:t>
                      </a:r>
                      <a:r>
                        <a:rPr lang="en-US" baseline="-25000" dirty="0" err="1" smtClean="0"/>
                        <a:t>d</a:t>
                      </a:r>
                      <a:endParaRPr lang="en-US" dirty="0"/>
                    </a:p>
                  </a:txBody>
                  <a:tcPr/>
                </a:tc>
                <a:tc>
                  <a:txBody>
                    <a:bodyPr/>
                    <a:lstStyle/>
                    <a:p>
                      <a:r>
                        <a:rPr lang="en-US" dirty="0" smtClean="0"/>
                        <a:t>.05</a:t>
                      </a:r>
                      <a:endParaRPr lang="en-US" dirty="0"/>
                    </a:p>
                  </a:txBody>
                  <a:tcPr/>
                </a:tc>
                <a:tc>
                  <a:txBody>
                    <a:bodyPr/>
                    <a:lstStyle/>
                    <a:p>
                      <a:r>
                        <a:rPr lang="en-US" dirty="0" smtClean="0"/>
                        <a:t>3/15=.2</a:t>
                      </a:r>
                      <a:endParaRPr lang="en-US" dirty="0"/>
                    </a:p>
                  </a:txBody>
                  <a:tcPr/>
                </a:tc>
                <a:tc>
                  <a:txBody>
                    <a:bodyPr/>
                    <a:lstStyle/>
                    <a:p>
                      <a:r>
                        <a:rPr lang="en-US" dirty="0" smtClean="0"/>
                        <a:t>.01</a:t>
                      </a:r>
                      <a:endParaRPr lang="en-US" dirty="0"/>
                    </a:p>
                  </a:txBody>
                  <a:tcPr/>
                </a:tc>
              </a:tr>
              <a:tr h="483594">
                <a:tc>
                  <a:txBody>
                    <a:bodyPr/>
                    <a:lstStyle/>
                    <a:p>
                      <a:r>
                        <a:rPr lang="en-US" dirty="0" err="1" smtClean="0"/>
                        <a:t>K</a:t>
                      </a:r>
                      <a:r>
                        <a:rPr lang="en-US" baseline="-25000" dirty="0" err="1" smtClean="0"/>
                        <a:t>e</a:t>
                      </a:r>
                      <a:endParaRPr lang="en-US" dirty="0"/>
                    </a:p>
                  </a:txBody>
                  <a:tcPr/>
                </a:tc>
                <a:tc>
                  <a:txBody>
                    <a:bodyPr/>
                    <a:lstStyle/>
                    <a:p>
                      <a:r>
                        <a:rPr lang="en-US" dirty="0" smtClean="0"/>
                        <a:t>.1382</a:t>
                      </a:r>
                      <a:endParaRPr lang="en-US" dirty="0"/>
                    </a:p>
                  </a:txBody>
                  <a:tcPr/>
                </a:tc>
                <a:tc>
                  <a:txBody>
                    <a:bodyPr/>
                    <a:lstStyle/>
                    <a:p>
                      <a:r>
                        <a:rPr lang="en-US" dirty="0" smtClean="0"/>
                        <a:t>6/15=.4</a:t>
                      </a:r>
                      <a:endParaRPr lang="en-US" dirty="0"/>
                    </a:p>
                  </a:txBody>
                  <a:tcPr/>
                </a:tc>
                <a:tc>
                  <a:txBody>
                    <a:bodyPr/>
                    <a:lstStyle/>
                    <a:p>
                      <a:r>
                        <a:rPr lang="en-US" dirty="0" smtClean="0"/>
                        <a:t>.055</a:t>
                      </a:r>
                      <a:endParaRPr lang="en-US" dirty="0"/>
                    </a:p>
                  </a:txBody>
                  <a:tcPr/>
                </a:tc>
              </a:tr>
              <a:tr h="483594">
                <a:tc>
                  <a:txBody>
                    <a:bodyPr/>
                    <a:lstStyle/>
                    <a:p>
                      <a:r>
                        <a:rPr lang="en-US" dirty="0" err="1" smtClean="0"/>
                        <a:t>K</a:t>
                      </a:r>
                      <a:r>
                        <a:rPr lang="en-US" baseline="-25000" dirty="0" err="1" smtClean="0"/>
                        <a:t>p</a:t>
                      </a:r>
                      <a:endParaRPr lang="en-US" dirty="0"/>
                    </a:p>
                  </a:txBody>
                  <a:tcPr/>
                </a:tc>
                <a:tc>
                  <a:txBody>
                    <a:bodyPr/>
                    <a:lstStyle/>
                    <a:p>
                      <a:r>
                        <a:rPr lang="en-US" dirty="0" smtClean="0"/>
                        <a:t>.12</a:t>
                      </a:r>
                      <a:endParaRPr lang="en-US" dirty="0"/>
                    </a:p>
                  </a:txBody>
                  <a:tcPr/>
                </a:tc>
                <a:tc>
                  <a:txBody>
                    <a:bodyPr/>
                    <a:lstStyle/>
                    <a:p>
                      <a:r>
                        <a:rPr lang="en-US" dirty="0" smtClean="0"/>
                        <a:t>6/15 = .4</a:t>
                      </a:r>
                      <a:endParaRPr lang="en-US" dirty="0"/>
                    </a:p>
                  </a:txBody>
                  <a:tcPr/>
                </a:tc>
                <a:tc>
                  <a:txBody>
                    <a:bodyPr/>
                    <a:lstStyle/>
                    <a:p>
                      <a:r>
                        <a:rPr lang="en-US" dirty="0" smtClean="0"/>
                        <a:t>.048</a:t>
                      </a:r>
                      <a:endParaRPr lang="en-US" dirty="0"/>
                    </a:p>
                  </a:txBody>
                  <a:tcPr/>
                </a:tc>
              </a:tr>
              <a:tr h="483594">
                <a:tc>
                  <a:txBody>
                    <a:bodyPr/>
                    <a:lstStyle/>
                    <a:p>
                      <a:r>
                        <a:rPr lang="en-US" dirty="0" smtClean="0"/>
                        <a:t>Total(WACC)</a:t>
                      </a:r>
                      <a:endParaRPr lang="en-US" dirty="0"/>
                    </a:p>
                  </a:txBody>
                  <a:tcPr/>
                </a:tc>
                <a:tc>
                  <a:txBody>
                    <a:bodyPr/>
                    <a:lstStyle/>
                    <a:p>
                      <a:endParaRPr lang="en-US"/>
                    </a:p>
                  </a:txBody>
                  <a:tcPr/>
                </a:tc>
                <a:tc>
                  <a:txBody>
                    <a:bodyPr/>
                    <a:lstStyle/>
                    <a:p>
                      <a:endParaRPr lang="en-US"/>
                    </a:p>
                  </a:txBody>
                  <a:tcPr/>
                </a:tc>
                <a:tc>
                  <a:txBody>
                    <a:bodyPr/>
                    <a:lstStyle/>
                    <a:p>
                      <a:r>
                        <a:rPr lang="en-US" dirty="0" smtClean="0"/>
                        <a:t>.113 =11.3%</a:t>
                      </a:r>
                      <a:endParaRPr lang="en-US" dirty="0"/>
                    </a:p>
                  </a:txBody>
                  <a:tcPr/>
                </a:tc>
              </a:tr>
            </a:tbl>
          </a:graphicData>
        </a:graphic>
      </p:graphicFrame>
    </p:spTree>
    <p:extLst>
      <p:ext uri="{BB962C8B-B14F-4D97-AF65-F5344CB8AC3E}">
        <p14:creationId xmlns:p14="http://schemas.microsoft.com/office/powerpoint/2010/main" val="2973242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problem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capital structure of Falcon Company Ltd as on 31-12-2018 is as follows:</a:t>
            </a:r>
          </a:p>
          <a:p>
            <a:r>
              <a:rPr lang="en-US" dirty="0" smtClean="0"/>
              <a:t>Equity share capital: 10,000 shares of Rs 100 each                 10,00,000</a:t>
            </a:r>
          </a:p>
          <a:p>
            <a:r>
              <a:rPr lang="en-US" dirty="0" smtClean="0"/>
              <a:t>10%Preference shares of Rs 100 each                                          4,00,000</a:t>
            </a:r>
          </a:p>
          <a:p>
            <a:r>
              <a:rPr lang="en-US" dirty="0" smtClean="0"/>
              <a:t>12% Debentures                                                                               6,00,000</a:t>
            </a:r>
          </a:p>
          <a:p>
            <a:r>
              <a:rPr lang="en-US" dirty="0" smtClean="0"/>
              <a:t>The market price of the company’s share is Rs110 and it is expected that a dividend of Rs 10 per share would be declared after one year. The dividend growth rate is 6%.</a:t>
            </a:r>
          </a:p>
          <a:p>
            <a:r>
              <a:rPr lang="en-US" dirty="0" smtClean="0"/>
              <a:t>If the company is in 40%tax bracket, calculate weighted average cost of capital.</a:t>
            </a:r>
          </a:p>
          <a:p>
            <a:r>
              <a:rPr lang="en-US" dirty="0" smtClean="0"/>
              <a:t>The company needs to borrow a fund of Rs.10 </a:t>
            </a:r>
            <a:r>
              <a:rPr lang="en-US" dirty="0" err="1" smtClean="0"/>
              <a:t>Lacs</a:t>
            </a:r>
            <a:r>
              <a:rPr lang="en-US" dirty="0" smtClean="0"/>
              <a:t> for its expansion plan, the rate of interest is 14%, what will be the company’s revised weighted average cost of capital? This financing decision is expected to increase dividend from Rs 10 to Rs 12 per share. However, the market price of equity share is expected to decline from Rs 110 to Rs 105 per share.</a:t>
            </a:r>
            <a:endParaRPr lang="en-US" dirty="0"/>
          </a:p>
        </p:txBody>
      </p:sp>
    </p:spTree>
    <p:extLst>
      <p:ext uri="{BB962C8B-B14F-4D97-AF65-F5344CB8AC3E}">
        <p14:creationId xmlns:p14="http://schemas.microsoft.com/office/powerpoint/2010/main" val="2109484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sp>
        <p:nvSpPr>
          <p:cNvPr id="3" name="Content Placeholder 2"/>
          <p:cNvSpPr>
            <a:spLocks noGrp="1"/>
          </p:cNvSpPr>
          <p:nvPr>
            <p:ph idx="1"/>
          </p:nvPr>
        </p:nvSpPr>
        <p:spPr/>
        <p:txBody>
          <a:bodyPr/>
          <a:lstStyle/>
          <a:p>
            <a:r>
              <a:rPr lang="en-US" dirty="0" err="1"/>
              <a:t>K</a:t>
            </a:r>
            <a:r>
              <a:rPr lang="en-US" baseline="-25000" dirty="0" err="1"/>
              <a:t>d</a:t>
            </a:r>
            <a:r>
              <a:rPr lang="en-US" dirty="0"/>
              <a:t> =  I (1-t) = .</a:t>
            </a:r>
            <a:r>
              <a:rPr lang="en-US" dirty="0" smtClean="0"/>
              <a:t>12(1-.4) </a:t>
            </a:r>
            <a:r>
              <a:rPr lang="en-US" dirty="0"/>
              <a:t>= .</a:t>
            </a:r>
            <a:r>
              <a:rPr lang="en-US" dirty="0" smtClean="0"/>
              <a:t>072 </a:t>
            </a:r>
            <a:r>
              <a:rPr lang="en-US" dirty="0"/>
              <a:t>= </a:t>
            </a:r>
            <a:r>
              <a:rPr lang="en-US" dirty="0" smtClean="0"/>
              <a:t>7.2%</a:t>
            </a:r>
            <a:endParaRPr lang="en-US" dirty="0"/>
          </a:p>
          <a:p>
            <a:r>
              <a:rPr lang="en-US" dirty="0" err="1"/>
              <a:t>K</a:t>
            </a:r>
            <a:r>
              <a:rPr lang="en-US" baseline="-25000" dirty="0" err="1"/>
              <a:t>e</a:t>
            </a:r>
            <a:r>
              <a:rPr lang="en-US" baseline="-25000" dirty="0"/>
              <a:t>  </a:t>
            </a:r>
            <a:r>
              <a:rPr lang="en-US" dirty="0"/>
              <a:t> = D</a:t>
            </a:r>
            <a:r>
              <a:rPr lang="en-US" baseline="-25000" dirty="0"/>
              <a:t>1</a:t>
            </a:r>
            <a:r>
              <a:rPr lang="en-US" dirty="0"/>
              <a:t> /P</a:t>
            </a:r>
            <a:r>
              <a:rPr lang="en-US" baseline="-25000" dirty="0"/>
              <a:t>0</a:t>
            </a:r>
            <a:r>
              <a:rPr lang="en-US" dirty="0"/>
              <a:t>  + g = </a:t>
            </a:r>
            <a:r>
              <a:rPr lang="en-US" dirty="0" smtClean="0"/>
              <a:t>10/110 </a:t>
            </a:r>
            <a:r>
              <a:rPr lang="en-US" dirty="0"/>
              <a:t>+ .</a:t>
            </a:r>
            <a:r>
              <a:rPr lang="en-US" dirty="0" smtClean="0"/>
              <a:t>06 </a:t>
            </a:r>
            <a:r>
              <a:rPr lang="en-US" dirty="0"/>
              <a:t>= </a:t>
            </a:r>
            <a:r>
              <a:rPr lang="en-US" dirty="0" smtClean="0"/>
              <a:t>15.09%</a:t>
            </a:r>
            <a:endParaRPr lang="en-US" dirty="0"/>
          </a:p>
          <a:p>
            <a:r>
              <a:rPr lang="en-US" dirty="0" err="1"/>
              <a:t>K</a:t>
            </a:r>
            <a:r>
              <a:rPr lang="en-US" baseline="-25000" dirty="0" err="1"/>
              <a:t>p</a:t>
            </a:r>
            <a:r>
              <a:rPr lang="en-US" dirty="0"/>
              <a:t>  = </a:t>
            </a:r>
            <a:r>
              <a:rPr lang="en-US" dirty="0" smtClean="0"/>
              <a:t>10%, Book value weights:</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2934261"/>
              </p:ext>
            </p:extLst>
          </p:nvPr>
        </p:nvGraphicFramePr>
        <p:xfrm>
          <a:off x="914400" y="3581400"/>
          <a:ext cx="7391400" cy="2590800"/>
        </p:xfrm>
        <a:graphic>
          <a:graphicData uri="http://schemas.openxmlformats.org/drawingml/2006/table">
            <a:tbl>
              <a:tblPr firstRow="1" bandRow="1">
                <a:tableStyleId>{5C22544A-7EE6-4342-B048-85BDC9FD1C3A}</a:tableStyleId>
              </a:tblPr>
              <a:tblGrid>
                <a:gridCol w="1847850"/>
                <a:gridCol w="1847850"/>
                <a:gridCol w="1847850"/>
                <a:gridCol w="1847850"/>
              </a:tblGrid>
              <a:tr h="518160">
                <a:tc>
                  <a:txBody>
                    <a:bodyPr/>
                    <a:lstStyle/>
                    <a:p>
                      <a:endParaRPr lang="en-US" dirty="0"/>
                    </a:p>
                  </a:txBody>
                  <a:tcPr/>
                </a:tc>
                <a:tc>
                  <a:txBody>
                    <a:bodyPr/>
                    <a:lstStyle/>
                    <a:p>
                      <a:r>
                        <a:rPr lang="en-US" dirty="0" smtClean="0"/>
                        <a:t>Cost</a:t>
                      </a:r>
                      <a:endParaRPr lang="en-US" dirty="0"/>
                    </a:p>
                  </a:txBody>
                  <a:tcPr/>
                </a:tc>
                <a:tc>
                  <a:txBody>
                    <a:bodyPr/>
                    <a:lstStyle/>
                    <a:p>
                      <a:r>
                        <a:rPr lang="en-US" dirty="0" smtClean="0"/>
                        <a:t>Weights</a:t>
                      </a:r>
                      <a:endParaRPr lang="en-US" dirty="0"/>
                    </a:p>
                  </a:txBody>
                  <a:tcPr/>
                </a:tc>
                <a:tc>
                  <a:txBody>
                    <a:bodyPr/>
                    <a:lstStyle/>
                    <a:p>
                      <a:r>
                        <a:rPr lang="en-US" dirty="0" smtClean="0"/>
                        <a:t>Cost* weights</a:t>
                      </a:r>
                      <a:endParaRPr lang="en-US" dirty="0"/>
                    </a:p>
                  </a:txBody>
                  <a:tcPr/>
                </a:tc>
              </a:tr>
              <a:tr h="518160">
                <a:tc>
                  <a:txBody>
                    <a:bodyPr/>
                    <a:lstStyle/>
                    <a:p>
                      <a:r>
                        <a:rPr lang="en-US" dirty="0" err="1" smtClean="0"/>
                        <a:t>K</a:t>
                      </a:r>
                      <a:r>
                        <a:rPr lang="en-US" baseline="-25000" dirty="0" err="1" smtClean="0"/>
                        <a:t>d</a:t>
                      </a:r>
                      <a:endParaRPr lang="en-US" dirty="0"/>
                    </a:p>
                  </a:txBody>
                  <a:tcPr/>
                </a:tc>
                <a:tc>
                  <a:txBody>
                    <a:bodyPr/>
                    <a:lstStyle/>
                    <a:p>
                      <a:r>
                        <a:rPr lang="en-US" dirty="0" smtClean="0"/>
                        <a:t>.072</a:t>
                      </a:r>
                      <a:endParaRPr lang="en-US" dirty="0"/>
                    </a:p>
                  </a:txBody>
                  <a:tcPr/>
                </a:tc>
                <a:tc>
                  <a:txBody>
                    <a:bodyPr/>
                    <a:lstStyle/>
                    <a:p>
                      <a:r>
                        <a:rPr lang="en-US" dirty="0" smtClean="0"/>
                        <a:t>6/20= .3</a:t>
                      </a:r>
                      <a:endParaRPr lang="en-US" dirty="0"/>
                    </a:p>
                  </a:txBody>
                  <a:tcPr/>
                </a:tc>
                <a:tc>
                  <a:txBody>
                    <a:bodyPr/>
                    <a:lstStyle/>
                    <a:p>
                      <a:r>
                        <a:rPr lang="en-US" dirty="0" smtClean="0"/>
                        <a:t>.0216</a:t>
                      </a:r>
                      <a:endParaRPr lang="en-US" dirty="0"/>
                    </a:p>
                  </a:txBody>
                  <a:tcPr/>
                </a:tc>
              </a:tr>
              <a:tr h="518160">
                <a:tc>
                  <a:txBody>
                    <a:bodyPr/>
                    <a:lstStyle/>
                    <a:p>
                      <a:r>
                        <a:rPr lang="en-US" dirty="0" err="1" smtClean="0"/>
                        <a:t>K</a:t>
                      </a:r>
                      <a:r>
                        <a:rPr lang="en-US" baseline="-25000" dirty="0" err="1" smtClean="0"/>
                        <a:t>e</a:t>
                      </a:r>
                      <a:endParaRPr lang="en-US" dirty="0"/>
                    </a:p>
                  </a:txBody>
                  <a:tcPr/>
                </a:tc>
                <a:tc>
                  <a:txBody>
                    <a:bodyPr/>
                    <a:lstStyle/>
                    <a:p>
                      <a:r>
                        <a:rPr lang="en-US" dirty="0" smtClean="0"/>
                        <a:t>.1509</a:t>
                      </a:r>
                      <a:endParaRPr lang="en-US" dirty="0"/>
                    </a:p>
                  </a:txBody>
                  <a:tcPr/>
                </a:tc>
                <a:tc>
                  <a:txBody>
                    <a:bodyPr/>
                    <a:lstStyle/>
                    <a:p>
                      <a:r>
                        <a:rPr lang="en-US" dirty="0" smtClean="0"/>
                        <a:t>10/20=.5</a:t>
                      </a:r>
                      <a:endParaRPr lang="en-US" dirty="0"/>
                    </a:p>
                  </a:txBody>
                  <a:tcPr/>
                </a:tc>
                <a:tc>
                  <a:txBody>
                    <a:bodyPr/>
                    <a:lstStyle/>
                    <a:p>
                      <a:r>
                        <a:rPr lang="en-US" dirty="0" smtClean="0"/>
                        <a:t>.075</a:t>
                      </a:r>
                      <a:endParaRPr lang="en-US" dirty="0"/>
                    </a:p>
                  </a:txBody>
                  <a:tcPr/>
                </a:tc>
              </a:tr>
              <a:tr h="518160">
                <a:tc>
                  <a:txBody>
                    <a:bodyPr/>
                    <a:lstStyle/>
                    <a:p>
                      <a:r>
                        <a:rPr lang="en-US" dirty="0" err="1" smtClean="0"/>
                        <a:t>K</a:t>
                      </a:r>
                      <a:r>
                        <a:rPr lang="en-US" baseline="-25000" dirty="0" err="1" smtClean="0"/>
                        <a:t>p</a:t>
                      </a:r>
                      <a:endParaRPr lang="en-US" dirty="0"/>
                    </a:p>
                  </a:txBody>
                  <a:tcPr/>
                </a:tc>
                <a:tc>
                  <a:txBody>
                    <a:bodyPr/>
                    <a:lstStyle/>
                    <a:p>
                      <a:r>
                        <a:rPr lang="en-US" dirty="0" smtClean="0"/>
                        <a:t>.10</a:t>
                      </a:r>
                      <a:endParaRPr lang="en-US" dirty="0"/>
                    </a:p>
                  </a:txBody>
                  <a:tcPr/>
                </a:tc>
                <a:tc>
                  <a:txBody>
                    <a:bodyPr/>
                    <a:lstStyle/>
                    <a:p>
                      <a:r>
                        <a:rPr lang="en-US" dirty="0" smtClean="0"/>
                        <a:t>4/20 = .2</a:t>
                      </a:r>
                      <a:endParaRPr lang="en-US" dirty="0"/>
                    </a:p>
                  </a:txBody>
                  <a:tcPr/>
                </a:tc>
                <a:tc>
                  <a:txBody>
                    <a:bodyPr/>
                    <a:lstStyle/>
                    <a:p>
                      <a:r>
                        <a:rPr lang="en-US" dirty="0" smtClean="0"/>
                        <a:t>.02</a:t>
                      </a:r>
                      <a:endParaRPr lang="en-US" dirty="0"/>
                    </a:p>
                  </a:txBody>
                  <a:tcPr/>
                </a:tc>
              </a:tr>
              <a:tr h="518160">
                <a:tc>
                  <a:txBody>
                    <a:bodyPr/>
                    <a:lstStyle/>
                    <a:p>
                      <a:r>
                        <a:rPr lang="en-US" dirty="0" smtClean="0"/>
                        <a:t>Total(WACC)</a:t>
                      </a:r>
                      <a:endParaRPr lang="en-US" dirty="0"/>
                    </a:p>
                  </a:txBody>
                  <a:tcPr/>
                </a:tc>
                <a:tc>
                  <a:txBody>
                    <a:bodyPr/>
                    <a:lstStyle/>
                    <a:p>
                      <a:endParaRPr lang="en-US"/>
                    </a:p>
                  </a:txBody>
                  <a:tcPr/>
                </a:tc>
                <a:tc>
                  <a:txBody>
                    <a:bodyPr/>
                    <a:lstStyle/>
                    <a:p>
                      <a:endParaRPr lang="en-US"/>
                    </a:p>
                  </a:txBody>
                  <a:tcPr/>
                </a:tc>
                <a:tc>
                  <a:txBody>
                    <a:bodyPr/>
                    <a:lstStyle/>
                    <a:p>
                      <a:r>
                        <a:rPr lang="en-US" dirty="0" smtClean="0"/>
                        <a:t>.1166=11.66%</a:t>
                      </a:r>
                      <a:endParaRPr lang="en-US" dirty="0"/>
                    </a:p>
                  </a:txBody>
                  <a:tcPr/>
                </a:tc>
              </a:tr>
            </a:tbl>
          </a:graphicData>
        </a:graphic>
      </p:graphicFrame>
    </p:spTree>
    <p:extLst>
      <p:ext uri="{BB962C8B-B14F-4D97-AF65-F5344CB8AC3E}">
        <p14:creationId xmlns:p14="http://schemas.microsoft.com/office/powerpoint/2010/main" val="1811059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value weights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1668273"/>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Cost</a:t>
                      </a:r>
                      <a:endParaRPr lang="en-US" dirty="0"/>
                    </a:p>
                  </a:txBody>
                  <a:tcPr/>
                </a:tc>
                <a:tc>
                  <a:txBody>
                    <a:bodyPr/>
                    <a:lstStyle/>
                    <a:p>
                      <a:r>
                        <a:rPr lang="en-US" dirty="0" smtClean="0"/>
                        <a:t>weights</a:t>
                      </a:r>
                      <a:endParaRPr lang="en-US" dirty="0"/>
                    </a:p>
                  </a:txBody>
                  <a:tcPr/>
                </a:tc>
                <a:tc>
                  <a:txBody>
                    <a:bodyPr/>
                    <a:lstStyle/>
                    <a:p>
                      <a:r>
                        <a:rPr lang="en-US" dirty="0" smtClean="0"/>
                        <a:t>Cost*weights</a:t>
                      </a:r>
                      <a:endParaRPr lang="en-US" dirty="0"/>
                    </a:p>
                  </a:txBody>
                  <a:tcPr/>
                </a:tc>
              </a:tr>
              <a:tr h="370840">
                <a:tc>
                  <a:txBody>
                    <a:bodyPr/>
                    <a:lstStyle/>
                    <a:p>
                      <a:r>
                        <a:rPr lang="en-US" dirty="0" err="1" smtClean="0"/>
                        <a:t>K</a:t>
                      </a:r>
                      <a:r>
                        <a:rPr lang="en-US" baseline="-25000" dirty="0" err="1" smtClean="0"/>
                        <a:t>d</a:t>
                      </a:r>
                      <a:endParaRPr lang="en-US" dirty="0"/>
                    </a:p>
                  </a:txBody>
                  <a:tcPr/>
                </a:tc>
                <a:tc>
                  <a:txBody>
                    <a:bodyPr/>
                    <a:lstStyle/>
                    <a:p>
                      <a:r>
                        <a:rPr lang="en-US" dirty="0" smtClean="0"/>
                        <a:t>.072</a:t>
                      </a:r>
                      <a:endParaRPr lang="en-US" dirty="0"/>
                    </a:p>
                  </a:txBody>
                  <a:tcPr/>
                </a:tc>
                <a:tc>
                  <a:txBody>
                    <a:bodyPr/>
                    <a:lstStyle/>
                    <a:p>
                      <a:r>
                        <a:rPr lang="en-US" dirty="0" smtClean="0"/>
                        <a:t>6/21= .28</a:t>
                      </a:r>
                      <a:endParaRPr lang="en-US" dirty="0"/>
                    </a:p>
                  </a:txBody>
                  <a:tcPr/>
                </a:tc>
                <a:tc>
                  <a:txBody>
                    <a:bodyPr/>
                    <a:lstStyle/>
                    <a:p>
                      <a:r>
                        <a:rPr lang="en-US" dirty="0" smtClean="0"/>
                        <a:t>.02016</a:t>
                      </a:r>
                      <a:endParaRPr lang="en-US" dirty="0"/>
                    </a:p>
                  </a:txBody>
                  <a:tcPr/>
                </a:tc>
              </a:tr>
              <a:tr h="370840">
                <a:tc>
                  <a:txBody>
                    <a:bodyPr/>
                    <a:lstStyle/>
                    <a:p>
                      <a:r>
                        <a:rPr lang="en-US" dirty="0" err="1" smtClean="0"/>
                        <a:t>K</a:t>
                      </a:r>
                      <a:r>
                        <a:rPr lang="en-US" baseline="-25000" dirty="0" err="1" smtClean="0"/>
                        <a:t>e</a:t>
                      </a:r>
                      <a:endParaRPr lang="en-US" dirty="0"/>
                    </a:p>
                  </a:txBody>
                  <a:tcPr/>
                </a:tc>
                <a:tc>
                  <a:txBody>
                    <a:bodyPr/>
                    <a:lstStyle/>
                    <a:p>
                      <a:r>
                        <a:rPr lang="en-US" dirty="0" smtClean="0"/>
                        <a:t>.1509</a:t>
                      </a:r>
                      <a:endParaRPr lang="en-US" dirty="0"/>
                    </a:p>
                  </a:txBody>
                  <a:tcPr/>
                </a:tc>
                <a:tc>
                  <a:txBody>
                    <a:bodyPr/>
                    <a:lstStyle/>
                    <a:p>
                      <a:r>
                        <a:rPr lang="en-US" dirty="0" smtClean="0"/>
                        <a:t>11/21=.52</a:t>
                      </a:r>
                      <a:endParaRPr lang="en-US" dirty="0"/>
                    </a:p>
                  </a:txBody>
                  <a:tcPr/>
                </a:tc>
                <a:tc>
                  <a:txBody>
                    <a:bodyPr/>
                    <a:lstStyle/>
                    <a:p>
                      <a:r>
                        <a:rPr lang="en-US" dirty="0" smtClean="0"/>
                        <a:t>.07847</a:t>
                      </a:r>
                      <a:endParaRPr lang="en-US" dirty="0"/>
                    </a:p>
                  </a:txBody>
                  <a:tcPr/>
                </a:tc>
              </a:tr>
              <a:tr h="370840">
                <a:tc>
                  <a:txBody>
                    <a:bodyPr/>
                    <a:lstStyle/>
                    <a:p>
                      <a:r>
                        <a:rPr lang="en-US" dirty="0" err="1" smtClean="0"/>
                        <a:t>K</a:t>
                      </a:r>
                      <a:r>
                        <a:rPr lang="en-US" baseline="-25000" dirty="0" err="1" smtClean="0"/>
                        <a:t>p</a:t>
                      </a:r>
                      <a:endParaRPr lang="en-US" dirty="0"/>
                    </a:p>
                  </a:txBody>
                  <a:tcPr/>
                </a:tc>
                <a:tc>
                  <a:txBody>
                    <a:bodyPr/>
                    <a:lstStyle/>
                    <a:p>
                      <a:r>
                        <a:rPr lang="en-US" dirty="0" smtClean="0"/>
                        <a:t>.10</a:t>
                      </a:r>
                      <a:endParaRPr lang="en-US" dirty="0"/>
                    </a:p>
                  </a:txBody>
                  <a:tcPr/>
                </a:tc>
                <a:tc>
                  <a:txBody>
                    <a:bodyPr/>
                    <a:lstStyle/>
                    <a:p>
                      <a:r>
                        <a:rPr lang="en-US" dirty="0" smtClean="0"/>
                        <a:t>4/21=.19</a:t>
                      </a:r>
                      <a:endParaRPr lang="en-US" dirty="0"/>
                    </a:p>
                  </a:txBody>
                  <a:tcPr/>
                </a:tc>
                <a:tc>
                  <a:txBody>
                    <a:bodyPr/>
                    <a:lstStyle/>
                    <a:p>
                      <a:r>
                        <a:rPr lang="en-US" dirty="0" smtClean="0"/>
                        <a:t>.019</a:t>
                      </a:r>
                      <a:endParaRPr lang="en-US" dirty="0"/>
                    </a:p>
                  </a:txBody>
                  <a:tcPr/>
                </a:tc>
              </a:tr>
              <a:tr h="370840">
                <a:tc>
                  <a:txBody>
                    <a:bodyPr/>
                    <a:lstStyle/>
                    <a:p>
                      <a:r>
                        <a:rPr lang="en-US" dirty="0" smtClean="0"/>
                        <a:t>Total(WACC)</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.1176=11.76%</a:t>
                      </a:r>
                      <a:endParaRPr lang="en-US" dirty="0"/>
                    </a:p>
                  </a:txBody>
                  <a:tcPr/>
                </a:tc>
              </a:tr>
            </a:tbl>
          </a:graphicData>
        </a:graphic>
      </p:graphicFrame>
    </p:spTree>
    <p:extLst>
      <p:ext uri="{BB962C8B-B14F-4D97-AF65-F5344CB8AC3E}">
        <p14:creationId xmlns:p14="http://schemas.microsoft.com/office/powerpoint/2010/main" val="1817171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plan of 10,00,000</a:t>
            </a:r>
            <a:endParaRPr lang="en-US" dirty="0"/>
          </a:p>
        </p:txBody>
      </p:sp>
      <p:sp>
        <p:nvSpPr>
          <p:cNvPr id="3" name="Content Placeholder 2"/>
          <p:cNvSpPr>
            <a:spLocks noGrp="1"/>
          </p:cNvSpPr>
          <p:nvPr>
            <p:ph idx="1"/>
          </p:nvPr>
        </p:nvSpPr>
        <p:spPr/>
        <p:txBody>
          <a:bodyPr/>
          <a:lstStyle/>
          <a:p>
            <a:r>
              <a:rPr lang="en-US" dirty="0" err="1" smtClean="0"/>
              <a:t>K</a:t>
            </a:r>
            <a:r>
              <a:rPr lang="en-US" baseline="-25000" dirty="0" err="1" smtClean="0"/>
              <a:t>lt</a:t>
            </a:r>
            <a:r>
              <a:rPr lang="en-US" dirty="0" smtClean="0"/>
              <a:t> </a:t>
            </a:r>
            <a:r>
              <a:rPr lang="en-US" dirty="0"/>
              <a:t>=  I (1-t) = .</a:t>
            </a:r>
            <a:r>
              <a:rPr lang="en-US" dirty="0" smtClean="0"/>
              <a:t>14(1-</a:t>
            </a:r>
            <a:r>
              <a:rPr lang="en-US" dirty="0"/>
              <a:t>.4) = .</a:t>
            </a:r>
            <a:r>
              <a:rPr lang="en-US" dirty="0" smtClean="0"/>
              <a:t>084 </a:t>
            </a:r>
            <a:r>
              <a:rPr lang="en-US" dirty="0"/>
              <a:t>= </a:t>
            </a:r>
            <a:r>
              <a:rPr lang="en-US" dirty="0" smtClean="0"/>
              <a:t>8.4%</a:t>
            </a:r>
            <a:endParaRPr lang="en-US" dirty="0"/>
          </a:p>
          <a:p>
            <a:r>
              <a:rPr lang="en-US" dirty="0" err="1"/>
              <a:t>K</a:t>
            </a:r>
            <a:r>
              <a:rPr lang="en-US" baseline="-25000" dirty="0" err="1"/>
              <a:t>e</a:t>
            </a:r>
            <a:r>
              <a:rPr lang="en-US" baseline="-25000" dirty="0"/>
              <a:t>  </a:t>
            </a:r>
            <a:r>
              <a:rPr lang="en-US" dirty="0"/>
              <a:t> = D</a:t>
            </a:r>
            <a:r>
              <a:rPr lang="en-US" baseline="-25000" dirty="0"/>
              <a:t>1</a:t>
            </a:r>
            <a:r>
              <a:rPr lang="en-US" dirty="0"/>
              <a:t> /P</a:t>
            </a:r>
            <a:r>
              <a:rPr lang="en-US" baseline="-25000" dirty="0"/>
              <a:t>0</a:t>
            </a:r>
            <a:r>
              <a:rPr lang="en-US" dirty="0"/>
              <a:t>  + g = </a:t>
            </a:r>
            <a:r>
              <a:rPr lang="en-US" dirty="0" smtClean="0"/>
              <a:t>12/105 </a:t>
            </a:r>
            <a:r>
              <a:rPr lang="en-US" dirty="0"/>
              <a:t>+ .06 = </a:t>
            </a:r>
            <a:r>
              <a:rPr lang="en-US" dirty="0" smtClean="0"/>
              <a:t>17.43%</a:t>
            </a:r>
            <a:endParaRPr lang="en-US" dirty="0"/>
          </a:p>
          <a:p>
            <a:r>
              <a:rPr lang="en-US" dirty="0" err="1"/>
              <a:t>K</a:t>
            </a:r>
            <a:r>
              <a:rPr lang="en-US" baseline="-25000" dirty="0" err="1"/>
              <a:t>p</a:t>
            </a:r>
            <a:r>
              <a:rPr lang="en-US" dirty="0"/>
              <a:t>  = 10%, Book value weights:</a:t>
            </a:r>
          </a:p>
          <a:p>
            <a:endParaRPr lang="en-US" dirty="0">
              <a:latin typeface="Aria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19541610"/>
              </p:ext>
            </p:extLst>
          </p:nvPr>
        </p:nvGraphicFramePr>
        <p:xfrm>
          <a:off x="609600" y="3428999"/>
          <a:ext cx="7848600" cy="3203621"/>
        </p:xfrm>
        <a:graphic>
          <a:graphicData uri="http://schemas.openxmlformats.org/drawingml/2006/table">
            <a:tbl>
              <a:tblPr firstRow="1" bandRow="1">
                <a:tableStyleId>{5C22544A-7EE6-4342-B048-85BDC9FD1C3A}</a:tableStyleId>
              </a:tblPr>
              <a:tblGrid>
                <a:gridCol w="1569720"/>
                <a:gridCol w="1569720"/>
                <a:gridCol w="1569720"/>
                <a:gridCol w="1569720"/>
                <a:gridCol w="1569720"/>
              </a:tblGrid>
              <a:tr h="515155">
                <a:tc>
                  <a:txBody>
                    <a:bodyPr/>
                    <a:lstStyle/>
                    <a:p>
                      <a:endParaRPr lang="en-US" dirty="0"/>
                    </a:p>
                  </a:txBody>
                  <a:tcPr/>
                </a:tc>
                <a:tc>
                  <a:txBody>
                    <a:bodyPr/>
                    <a:lstStyle/>
                    <a:p>
                      <a:r>
                        <a:rPr lang="en-US" dirty="0" smtClean="0"/>
                        <a:t>Value</a:t>
                      </a:r>
                      <a:endParaRPr lang="en-US" dirty="0"/>
                    </a:p>
                  </a:txBody>
                  <a:tcPr/>
                </a:tc>
                <a:tc>
                  <a:txBody>
                    <a:bodyPr/>
                    <a:lstStyle/>
                    <a:p>
                      <a:r>
                        <a:rPr lang="en-US" dirty="0" smtClean="0"/>
                        <a:t>cost</a:t>
                      </a:r>
                      <a:endParaRPr lang="en-US" dirty="0"/>
                    </a:p>
                  </a:txBody>
                  <a:tcPr/>
                </a:tc>
                <a:tc>
                  <a:txBody>
                    <a:bodyPr/>
                    <a:lstStyle/>
                    <a:p>
                      <a:r>
                        <a:rPr lang="en-US" dirty="0" smtClean="0"/>
                        <a:t>weights</a:t>
                      </a:r>
                      <a:endParaRPr lang="en-US" dirty="0"/>
                    </a:p>
                  </a:txBody>
                  <a:tcPr/>
                </a:tc>
                <a:tc>
                  <a:txBody>
                    <a:bodyPr/>
                    <a:lstStyle/>
                    <a:p>
                      <a:r>
                        <a:rPr lang="en-US" dirty="0" smtClean="0"/>
                        <a:t>Cost*weights</a:t>
                      </a:r>
                      <a:endParaRPr lang="en-US" dirty="0"/>
                    </a:p>
                  </a:txBody>
                  <a:tcPr/>
                </a:tc>
              </a:tr>
              <a:tr h="627846">
                <a:tc>
                  <a:txBody>
                    <a:bodyPr/>
                    <a:lstStyle/>
                    <a:p>
                      <a:r>
                        <a:rPr lang="en-US" dirty="0" err="1" smtClean="0"/>
                        <a:t>K</a:t>
                      </a:r>
                      <a:r>
                        <a:rPr lang="en-US" baseline="-25000" dirty="0" err="1" smtClean="0"/>
                        <a:t>d</a:t>
                      </a:r>
                      <a:endParaRPr lang="en-US" dirty="0"/>
                    </a:p>
                  </a:txBody>
                  <a:tcPr/>
                </a:tc>
                <a:tc>
                  <a:txBody>
                    <a:bodyPr/>
                    <a:lstStyle/>
                    <a:p>
                      <a:r>
                        <a:rPr lang="en-US" dirty="0" smtClean="0"/>
                        <a:t>6,00,000</a:t>
                      </a:r>
                      <a:endParaRPr lang="en-US" dirty="0"/>
                    </a:p>
                  </a:txBody>
                  <a:tcPr/>
                </a:tc>
                <a:tc>
                  <a:txBody>
                    <a:bodyPr/>
                    <a:lstStyle/>
                    <a:p>
                      <a:r>
                        <a:rPr lang="en-US" dirty="0" smtClean="0"/>
                        <a:t>.072</a:t>
                      </a:r>
                      <a:endParaRPr lang="en-US" dirty="0"/>
                    </a:p>
                  </a:txBody>
                  <a:tcPr/>
                </a:tc>
                <a:tc>
                  <a:txBody>
                    <a:bodyPr/>
                    <a:lstStyle/>
                    <a:p>
                      <a:r>
                        <a:rPr lang="en-US" dirty="0" smtClean="0"/>
                        <a:t>6/30 =.2</a:t>
                      </a:r>
                      <a:endParaRPr lang="en-US" dirty="0"/>
                    </a:p>
                  </a:txBody>
                  <a:tcPr/>
                </a:tc>
                <a:tc>
                  <a:txBody>
                    <a:bodyPr/>
                    <a:lstStyle/>
                    <a:p>
                      <a:r>
                        <a:rPr lang="en-US" dirty="0" smtClean="0"/>
                        <a:t>.0144</a:t>
                      </a:r>
                      <a:endParaRPr lang="en-US" dirty="0"/>
                    </a:p>
                  </a:txBody>
                  <a:tcPr/>
                </a:tc>
              </a:tr>
              <a:tr h="515155">
                <a:tc>
                  <a:txBody>
                    <a:bodyPr/>
                    <a:lstStyle/>
                    <a:p>
                      <a:r>
                        <a:rPr lang="en-US" dirty="0" err="1" smtClean="0"/>
                        <a:t>K</a:t>
                      </a:r>
                      <a:r>
                        <a:rPr lang="en-US" baseline="-25000" dirty="0" err="1" smtClean="0"/>
                        <a:t>e</a:t>
                      </a:r>
                      <a:endParaRPr lang="en-US" dirty="0"/>
                    </a:p>
                  </a:txBody>
                  <a:tcPr/>
                </a:tc>
                <a:tc>
                  <a:txBody>
                    <a:bodyPr/>
                    <a:lstStyle/>
                    <a:p>
                      <a:r>
                        <a:rPr lang="en-US" dirty="0" smtClean="0"/>
                        <a:t>10,00,000</a:t>
                      </a:r>
                      <a:endParaRPr lang="en-US" dirty="0"/>
                    </a:p>
                  </a:txBody>
                  <a:tcPr/>
                </a:tc>
                <a:tc>
                  <a:txBody>
                    <a:bodyPr/>
                    <a:lstStyle/>
                    <a:p>
                      <a:r>
                        <a:rPr lang="en-US" dirty="0" smtClean="0"/>
                        <a:t>.1743</a:t>
                      </a:r>
                      <a:endParaRPr lang="en-US" dirty="0"/>
                    </a:p>
                  </a:txBody>
                  <a:tcPr/>
                </a:tc>
                <a:tc>
                  <a:txBody>
                    <a:bodyPr/>
                    <a:lstStyle/>
                    <a:p>
                      <a:r>
                        <a:rPr lang="en-US" dirty="0" smtClean="0"/>
                        <a:t>10/30=.333</a:t>
                      </a:r>
                      <a:endParaRPr lang="en-US" dirty="0"/>
                    </a:p>
                  </a:txBody>
                  <a:tcPr/>
                </a:tc>
                <a:tc>
                  <a:txBody>
                    <a:bodyPr/>
                    <a:lstStyle/>
                    <a:p>
                      <a:r>
                        <a:rPr lang="en-US" dirty="0" smtClean="0"/>
                        <a:t>.0575</a:t>
                      </a:r>
                      <a:endParaRPr lang="en-US" dirty="0"/>
                    </a:p>
                  </a:txBody>
                  <a:tcPr/>
                </a:tc>
              </a:tr>
              <a:tr h="515155">
                <a:tc>
                  <a:txBody>
                    <a:bodyPr/>
                    <a:lstStyle/>
                    <a:p>
                      <a:r>
                        <a:rPr lang="en-US" dirty="0" err="1" smtClean="0"/>
                        <a:t>K</a:t>
                      </a:r>
                      <a:r>
                        <a:rPr lang="en-US" baseline="-25000" dirty="0" err="1" smtClean="0"/>
                        <a:t>p</a:t>
                      </a:r>
                      <a:endParaRPr lang="en-US" dirty="0"/>
                    </a:p>
                  </a:txBody>
                  <a:tcPr/>
                </a:tc>
                <a:tc>
                  <a:txBody>
                    <a:bodyPr/>
                    <a:lstStyle/>
                    <a:p>
                      <a:r>
                        <a:rPr lang="en-US" dirty="0" smtClean="0"/>
                        <a:t>4,00,000</a:t>
                      </a:r>
                      <a:endParaRPr lang="en-US" dirty="0"/>
                    </a:p>
                  </a:txBody>
                  <a:tcPr/>
                </a:tc>
                <a:tc>
                  <a:txBody>
                    <a:bodyPr/>
                    <a:lstStyle/>
                    <a:p>
                      <a:r>
                        <a:rPr lang="en-US" dirty="0" smtClean="0"/>
                        <a:t>.10</a:t>
                      </a:r>
                      <a:endParaRPr lang="en-US" dirty="0"/>
                    </a:p>
                  </a:txBody>
                  <a:tcPr/>
                </a:tc>
                <a:tc>
                  <a:txBody>
                    <a:bodyPr/>
                    <a:lstStyle/>
                    <a:p>
                      <a:r>
                        <a:rPr lang="en-US" dirty="0" smtClean="0"/>
                        <a:t>4/30=.133</a:t>
                      </a:r>
                      <a:endParaRPr lang="en-US" dirty="0"/>
                    </a:p>
                  </a:txBody>
                  <a:tcPr/>
                </a:tc>
                <a:tc>
                  <a:txBody>
                    <a:bodyPr/>
                    <a:lstStyle/>
                    <a:p>
                      <a:r>
                        <a:rPr lang="en-US" dirty="0" smtClean="0"/>
                        <a:t>.013</a:t>
                      </a:r>
                      <a:endParaRPr lang="en-US" dirty="0"/>
                    </a:p>
                  </a:txBody>
                  <a:tcPr/>
                </a:tc>
              </a:tr>
              <a:tr h="515155">
                <a:tc>
                  <a:txBody>
                    <a:bodyPr/>
                    <a:lstStyle/>
                    <a:p>
                      <a:r>
                        <a:rPr lang="en-US" dirty="0" smtClean="0"/>
                        <a:t>LT</a:t>
                      </a:r>
                      <a:r>
                        <a:rPr lang="en-US" baseline="0" dirty="0" smtClean="0"/>
                        <a:t> Loan</a:t>
                      </a:r>
                      <a:endParaRPr lang="en-US" dirty="0"/>
                    </a:p>
                  </a:txBody>
                  <a:tcPr/>
                </a:tc>
                <a:tc>
                  <a:txBody>
                    <a:bodyPr/>
                    <a:lstStyle/>
                    <a:p>
                      <a:r>
                        <a:rPr lang="en-US" dirty="0" smtClean="0"/>
                        <a:t>10,00,000</a:t>
                      </a:r>
                      <a:endParaRPr lang="en-US" dirty="0"/>
                    </a:p>
                  </a:txBody>
                  <a:tcPr/>
                </a:tc>
                <a:tc>
                  <a:txBody>
                    <a:bodyPr/>
                    <a:lstStyle/>
                    <a:p>
                      <a:r>
                        <a:rPr lang="en-US" dirty="0" smtClean="0"/>
                        <a:t>.084</a:t>
                      </a:r>
                      <a:endParaRPr lang="en-US" dirty="0"/>
                    </a:p>
                  </a:txBody>
                  <a:tcPr/>
                </a:tc>
                <a:tc>
                  <a:txBody>
                    <a:bodyPr/>
                    <a:lstStyle/>
                    <a:p>
                      <a:r>
                        <a:rPr lang="en-US" dirty="0" smtClean="0"/>
                        <a:t>10/30=.333</a:t>
                      </a:r>
                      <a:endParaRPr lang="en-US" dirty="0"/>
                    </a:p>
                  </a:txBody>
                  <a:tcPr/>
                </a:tc>
                <a:tc>
                  <a:txBody>
                    <a:bodyPr/>
                    <a:lstStyle/>
                    <a:p>
                      <a:r>
                        <a:rPr lang="en-US" dirty="0" smtClean="0"/>
                        <a:t>.02772</a:t>
                      </a:r>
                      <a:endParaRPr lang="en-US" dirty="0"/>
                    </a:p>
                  </a:txBody>
                  <a:tcPr/>
                </a:tc>
              </a:tr>
              <a:tr h="515155">
                <a:tc>
                  <a:txBody>
                    <a:bodyPr/>
                    <a:lstStyle/>
                    <a:p>
                      <a:r>
                        <a:rPr lang="en-US" dirty="0" smtClean="0"/>
                        <a:t>total</a:t>
                      </a:r>
                      <a:endParaRPr lang="en-US" dirty="0"/>
                    </a:p>
                  </a:txBody>
                  <a:tcPr/>
                </a:tc>
                <a:tc>
                  <a:txBody>
                    <a:bodyPr/>
                    <a:lstStyle/>
                    <a:p>
                      <a:r>
                        <a:rPr lang="en-US" dirty="0" smtClean="0"/>
                        <a:t>30,00,000</a:t>
                      </a:r>
                      <a:endParaRPr lang="en-US" dirty="0"/>
                    </a:p>
                  </a:txBody>
                  <a:tcPr/>
                </a:tc>
                <a:tc>
                  <a:txBody>
                    <a:bodyPr/>
                    <a:lstStyle/>
                    <a:p>
                      <a:endParaRPr lang="en-US"/>
                    </a:p>
                  </a:txBody>
                  <a:tcPr/>
                </a:tc>
                <a:tc>
                  <a:txBody>
                    <a:bodyPr/>
                    <a:lstStyle/>
                    <a:p>
                      <a:endParaRPr lang="en-US"/>
                    </a:p>
                  </a:txBody>
                  <a:tcPr/>
                </a:tc>
                <a:tc>
                  <a:txBody>
                    <a:bodyPr/>
                    <a:lstStyle/>
                    <a:p>
                      <a:r>
                        <a:rPr lang="en-US" smtClean="0"/>
                        <a:t>.1126=11.26%</a:t>
                      </a:r>
                      <a:endParaRPr lang="en-US" dirty="0"/>
                    </a:p>
                  </a:txBody>
                  <a:tcPr/>
                </a:tc>
              </a:tr>
            </a:tbl>
          </a:graphicData>
        </a:graphic>
      </p:graphicFrame>
    </p:spTree>
    <p:extLst>
      <p:ext uri="{BB962C8B-B14F-4D97-AF65-F5344CB8AC3E}">
        <p14:creationId xmlns:p14="http://schemas.microsoft.com/office/powerpoint/2010/main" val="3490474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Wacc</a:t>
            </a:r>
            <a:r>
              <a:rPr lang="en-US" dirty="0" smtClean="0"/>
              <a:t>= 11.45%</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0196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problem of retained earnings</a:t>
            </a:r>
            <a:endParaRPr lang="en-US" dirty="0"/>
          </a:p>
        </p:txBody>
      </p:sp>
      <p:sp>
        <p:nvSpPr>
          <p:cNvPr id="3" name="Content Placeholder 2"/>
          <p:cNvSpPr>
            <a:spLocks noGrp="1"/>
          </p:cNvSpPr>
          <p:nvPr>
            <p:ph idx="1"/>
          </p:nvPr>
        </p:nvSpPr>
        <p:spPr/>
        <p:txBody>
          <a:bodyPr>
            <a:normAutofit/>
          </a:bodyPr>
          <a:lstStyle/>
          <a:p>
            <a:r>
              <a:rPr lang="en-US" sz="2400" dirty="0" smtClean="0"/>
              <a:t>A Company has following amount and specific cost of each type of capital.</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733703303"/>
              </p:ext>
            </p:extLst>
          </p:nvPr>
        </p:nvGraphicFramePr>
        <p:xfrm>
          <a:off x="990600" y="2438400"/>
          <a:ext cx="7391400" cy="2976880"/>
        </p:xfrm>
        <a:graphic>
          <a:graphicData uri="http://schemas.openxmlformats.org/drawingml/2006/table">
            <a:tbl>
              <a:tblPr firstRow="1" bandRow="1">
                <a:tableStyleId>{5C22544A-7EE6-4342-B048-85BDC9FD1C3A}</a:tableStyleId>
              </a:tblPr>
              <a:tblGrid>
                <a:gridCol w="1847850"/>
                <a:gridCol w="1847850"/>
                <a:gridCol w="1847850"/>
                <a:gridCol w="1847850"/>
              </a:tblGrid>
              <a:tr h="584200">
                <a:tc>
                  <a:txBody>
                    <a:bodyPr/>
                    <a:lstStyle/>
                    <a:p>
                      <a:r>
                        <a:rPr lang="en-US" dirty="0" smtClean="0"/>
                        <a:t>Type of Capital</a:t>
                      </a:r>
                      <a:endParaRPr lang="en-US" dirty="0"/>
                    </a:p>
                  </a:txBody>
                  <a:tcPr/>
                </a:tc>
                <a:tc>
                  <a:txBody>
                    <a:bodyPr/>
                    <a:lstStyle/>
                    <a:p>
                      <a:r>
                        <a:rPr lang="en-US" dirty="0" smtClean="0"/>
                        <a:t>Book Value</a:t>
                      </a:r>
                      <a:endParaRPr lang="en-US" dirty="0"/>
                    </a:p>
                  </a:txBody>
                  <a:tcPr/>
                </a:tc>
                <a:tc>
                  <a:txBody>
                    <a:bodyPr/>
                    <a:lstStyle/>
                    <a:p>
                      <a:r>
                        <a:rPr lang="en-US" dirty="0" smtClean="0"/>
                        <a:t>Market value</a:t>
                      </a:r>
                      <a:endParaRPr lang="en-US" dirty="0"/>
                    </a:p>
                  </a:txBody>
                  <a:tcPr/>
                </a:tc>
                <a:tc>
                  <a:txBody>
                    <a:bodyPr/>
                    <a:lstStyle/>
                    <a:p>
                      <a:r>
                        <a:rPr lang="en-US" dirty="0" smtClean="0"/>
                        <a:t>Specific Cost</a:t>
                      </a:r>
                      <a:endParaRPr lang="en-US" dirty="0"/>
                    </a:p>
                  </a:txBody>
                  <a:tcPr/>
                </a:tc>
              </a:tr>
              <a:tr h="584200">
                <a:tc>
                  <a:txBody>
                    <a:bodyPr/>
                    <a:lstStyle/>
                    <a:p>
                      <a:r>
                        <a:rPr lang="en-US" dirty="0" smtClean="0"/>
                        <a:t>Preference share</a:t>
                      </a:r>
                      <a:endParaRPr lang="en-US" dirty="0"/>
                    </a:p>
                  </a:txBody>
                  <a:tcPr/>
                </a:tc>
                <a:tc>
                  <a:txBody>
                    <a:bodyPr/>
                    <a:lstStyle/>
                    <a:p>
                      <a:r>
                        <a:rPr lang="en-US" dirty="0" smtClean="0"/>
                        <a:t>2,00,000</a:t>
                      </a:r>
                      <a:endParaRPr lang="en-US" dirty="0"/>
                    </a:p>
                  </a:txBody>
                  <a:tcPr/>
                </a:tc>
                <a:tc>
                  <a:txBody>
                    <a:bodyPr/>
                    <a:lstStyle/>
                    <a:p>
                      <a:r>
                        <a:rPr lang="en-US" dirty="0" smtClean="0"/>
                        <a:t>2,50,000</a:t>
                      </a:r>
                      <a:endParaRPr lang="en-US" dirty="0"/>
                    </a:p>
                  </a:txBody>
                  <a:tcPr/>
                </a:tc>
                <a:tc>
                  <a:txBody>
                    <a:bodyPr/>
                    <a:lstStyle/>
                    <a:p>
                      <a:r>
                        <a:rPr lang="en-US" dirty="0" smtClean="0"/>
                        <a:t>10%</a:t>
                      </a:r>
                      <a:endParaRPr lang="en-US" dirty="0"/>
                    </a:p>
                  </a:txBody>
                  <a:tcPr/>
                </a:tc>
              </a:tr>
              <a:tr h="584200">
                <a:tc>
                  <a:txBody>
                    <a:bodyPr/>
                    <a:lstStyle/>
                    <a:p>
                      <a:r>
                        <a:rPr lang="en-US" dirty="0" smtClean="0"/>
                        <a:t>Equity shares</a:t>
                      </a:r>
                      <a:endParaRPr lang="en-US" dirty="0"/>
                    </a:p>
                  </a:txBody>
                  <a:tcPr/>
                </a:tc>
                <a:tc>
                  <a:txBody>
                    <a:bodyPr/>
                    <a:lstStyle/>
                    <a:p>
                      <a:r>
                        <a:rPr lang="en-US" dirty="0" smtClean="0"/>
                        <a:t>10,00,000</a:t>
                      </a:r>
                      <a:endParaRPr lang="en-US" dirty="0"/>
                    </a:p>
                  </a:txBody>
                  <a:tcPr/>
                </a:tc>
                <a:tc>
                  <a:txBody>
                    <a:bodyPr/>
                    <a:lstStyle/>
                    <a:p>
                      <a:r>
                        <a:rPr lang="en-US" dirty="0" smtClean="0"/>
                        <a:t>18,00,000</a:t>
                      </a:r>
                      <a:endParaRPr lang="en-US" dirty="0"/>
                    </a:p>
                  </a:txBody>
                  <a:tcPr/>
                </a:tc>
                <a:tc>
                  <a:txBody>
                    <a:bodyPr/>
                    <a:lstStyle/>
                    <a:p>
                      <a:r>
                        <a:rPr lang="en-US" dirty="0" smtClean="0"/>
                        <a:t>15%</a:t>
                      </a:r>
                      <a:endParaRPr lang="en-US" dirty="0"/>
                    </a:p>
                  </a:txBody>
                  <a:tcPr/>
                </a:tc>
              </a:tr>
              <a:tr h="584200">
                <a:tc>
                  <a:txBody>
                    <a:bodyPr/>
                    <a:lstStyle/>
                    <a:p>
                      <a:r>
                        <a:rPr lang="en-US" dirty="0" smtClean="0"/>
                        <a:t>Retained earnings</a:t>
                      </a:r>
                      <a:endParaRPr lang="en-US" dirty="0"/>
                    </a:p>
                  </a:txBody>
                  <a:tcPr/>
                </a:tc>
                <a:tc>
                  <a:txBody>
                    <a:bodyPr/>
                    <a:lstStyle/>
                    <a:p>
                      <a:r>
                        <a:rPr lang="en-US" dirty="0" smtClean="0"/>
                        <a:t>2,00,000</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584200">
                <a:tc>
                  <a:txBody>
                    <a:bodyPr/>
                    <a:lstStyle/>
                    <a:p>
                      <a:r>
                        <a:rPr lang="en-US" dirty="0" smtClean="0"/>
                        <a:t>debt</a:t>
                      </a:r>
                      <a:endParaRPr lang="en-US" dirty="0"/>
                    </a:p>
                  </a:txBody>
                  <a:tcPr/>
                </a:tc>
                <a:tc>
                  <a:txBody>
                    <a:bodyPr/>
                    <a:lstStyle/>
                    <a:p>
                      <a:r>
                        <a:rPr lang="en-US" dirty="0" smtClean="0"/>
                        <a:t>5,00,000</a:t>
                      </a:r>
                      <a:endParaRPr lang="en-US" dirty="0"/>
                    </a:p>
                  </a:txBody>
                  <a:tcPr/>
                </a:tc>
                <a:tc>
                  <a:txBody>
                    <a:bodyPr/>
                    <a:lstStyle/>
                    <a:p>
                      <a:r>
                        <a:rPr lang="en-US" dirty="0" smtClean="0"/>
                        <a:t>7,20,000</a:t>
                      </a:r>
                      <a:endParaRPr lang="en-US" dirty="0"/>
                    </a:p>
                  </a:txBody>
                  <a:tcPr/>
                </a:tc>
                <a:tc>
                  <a:txBody>
                    <a:bodyPr/>
                    <a:lstStyle/>
                    <a:p>
                      <a:r>
                        <a:rPr lang="en-US" dirty="0" smtClean="0"/>
                        <a:t>8%</a:t>
                      </a:r>
                      <a:endParaRPr lang="en-US" dirty="0"/>
                    </a:p>
                  </a:txBody>
                  <a:tcPr/>
                </a:tc>
              </a:tr>
            </a:tbl>
          </a:graphicData>
        </a:graphic>
      </p:graphicFrame>
    </p:spTree>
    <p:extLst>
      <p:ext uri="{BB962C8B-B14F-4D97-AF65-F5344CB8AC3E}">
        <p14:creationId xmlns:p14="http://schemas.microsoft.com/office/powerpoint/2010/main" val="113955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06"/>
            <a:ext cx="8229600" cy="1143000"/>
          </a:xfrm>
        </p:spPr>
        <p:txBody>
          <a:bodyPr>
            <a:normAutofit fontScale="90000"/>
          </a:bodyPr>
          <a:lstStyle/>
          <a:p>
            <a:r>
              <a:rPr lang="en-US" dirty="0" smtClean="0"/>
              <a:t>Solution</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Determine the Weighted average cost of capital using (a) book value weights(b)Market value weights.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7744035"/>
              </p:ext>
            </p:extLst>
          </p:nvPr>
        </p:nvGraphicFramePr>
        <p:xfrm>
          <a:off x="457200" y="3200400"/>
          <a:ext cx="8001000" cy="3134780"/>
        </p:xfrm>
        <a:graphic>
          <a:graphicData uri="http://schemas.openxmlformats.org/drawingml/2006/table">
            <a:tbl>
              <a:tblPr firstRow="1" bandRow="1">
                <a:tableStyleId>{5C22544A-7EE6-4342-B048-85BDC9FD1C3A}</a:tableStyleId>
              </a:tblPr>
              <a:tblGrid>
                <a:gridCol w="1600200"/>
                <a:gridCol w="1600200"/>
                <a:gridCol w="1600200"/>
                <a:gridCol w="1600200"/>
                <a:gridCol w="1600200"/>
              </a:tblGrid>
              <a:tr h="516485">
                <a:tc>
                  <a:txBody>
                    <a:bodyPr/>
                    <a:lstStyle/>
                    <a:p>
                      <a:r>
                        <a:rPr lang="en-US" dirty="0" smtClean="0"/>
                        <a:t>Type of capital</a:t>
                      </a:r>
                      <a:endParaRPr lang="en-US" dirty="0"/>
                    </a:p>
                  </a:txBody>
                  <a:tcPr/>
                </a:tc>
                <a:tc>
                  <a:txBody>
                    <a:bodyPr/>
                    <a:lstStyle/>
                    <a:p>
                      <a:r>
                        <a:rPr lang="en-US" dirty="0" smtClean="0"/>
                        <a:t>Book value</a:t>
                      </a:r>
                      <a:endParaRPr lang="en-US" dirty="0"/>
                    </a:p>
                  </a:txBody>
                  <a:tcPr/>
                </a:tc>
                <a:tc>
                  <a:txBody>
                    <a:bodyPr/>
                    <a:lstStyle/>
                    <a:p>
                      <a:r>
                        <a:rPr lang="en-US" dirty="0" smtClean="0"/>
                        <a:t>weights</a:t>
                      </a:r>
                      <a:endParaRPr lang="en-US" dirty="0"/>
                    </a:p>
                  </a:txBody>
                  <a:tcPr/>
                </a:tc>
                <a:tc>
                  <a:txBody>
                    <a:bodyPr/>
                    <a:lstStyle/>
                    <a:p>
                      <a:r>
                        <a:rPr lang="en-US" dirty="0" smtClean="0"/>
                        <a:t>cost</a:t>
                      </a:r>
                      <a:endParaRPr lang="en-US" dirty="0"/>
                    </a:p>
                  </a:txBody>
                  <a:tcPr/>
                </a:tc>
                <a:tc>
                  <a:txBody>
                    <a:bodyPr/>
                    <a:lstStyle/>
                    <a:p>
                      <a:r>
                        <a:rPr lang="en-US" dirty="0" smtClean="0"/>
                        <a:t>Weights*cost</a:t>
                      </a:r>
                      <a:endParaRPr lang="en-US" dirty="0"/>
                    </a:p>
                  </a:txBody>
                  <a:tcPr/>
                </a:tc>
              </a:tr>
              <a:tr h="523659">
                <a:tc>
                  <a:txBody>
                    <a:bodyPr/>
                    <a:lstStyle/>
                    <a:p>
                      <a:r>
                        <a:rPr lang="en-US" dirty="0" smtClean="0"/>
                        <a:t>Preference</a:t>
                      </a:r>
                      <a:endParaRPr lang="en-US" dirty="0"/>
                    </a:p>
                  </a:txBody>
                  <a:tcPr/>
                </a:tc>
                <a:tc>
                  <a:txBody>
                    <a:bodyPr/>
                    <a:lstStyle/>
                    <a:p>
                      <a:r>
                        <a:rPr lang="en-US" dirty="0" smtClean="0"/>
                        <a:t>2,00,000</a:t>
                      </a:r>
                      <a:endParaRPr lang="en-US" dirty="0"/>
                    </a:p>
                  </a:txBody>
                  <a:tcPr/>
                </a:tc>
                <a:tc>
                  <a:txBody>
                    <a:bodyPr/>
                    <a:lstStyle/>
                    <a:p>
                      <a:r>
                        <a:rPr lang="en-US" dirty="0" smtClean="0"/>
                        <a:t>2/19=.1052</a:t>
                      </a:r>
                      <a:endParaRPr lang="en-US" dirty="0"/>
                    </a:p>
                  </a:txBody>
                  <a:tcPr/>
                </a:tc>
                <a:tc>
                  <a:txBody>
                    <a:bodyPr/>
                    <a:lstStyle/>
                    <a:p>
                      <a:r>
                        <a:rPr lang="en-US" dirty="0" smtClean="0"/>
                        <a:t>.10</a:t>
                      </a:r>
                      <a:endParaRPr lang="en-US" dirty="0"/>
                    </a:p>
                  </a:txBody>
                  <a:tcPr/>
                </a:tc>
                <a:tc>
                  <a:txBody>
                    <a:bodyPr/>
                    <a:lstStyle/>
                    <a:p>
                      <a:r>
                        <a:rPr lang="en-US" dirty="0" smtClean="0"/>
                        <a:t>.0105</a:t>
                      </a:r>
                      <a:endParaRPr lang="en-US" dirty="0"/>
                    </a:p>
                  </a:txBody>
                  <a:tcPr/>
                </a:tc>
              </a:tr>
              <a:tr h="523659">
                <a:tc>
                  <a:txBody>
                    <a:bodyPr/>
                    <a:lstStyle/>
                    <a:p>
                      <a:r>
                        <a:rPr lang="en-US" dirty="0" smtClean="0"/>
                        <a:t>Equity</a:t>
                      </a:r>
                      <a:endParaRPr lang="en-US" dirty="0"/>
                    </a:p>
                  </a:txBody>
                  <a:tcPr/>
                </a:tc>
                <a:tc>
                  <a:txBody>
                    <a:bodyPr/>
                    <a:lstStyle/>
                    <a:p>
                      <a:r>
                        <a:rPr lang="en-US" dirty="0" smtClean="0"/>
                        <a:t>10,00,000</a:t>
                      </a:r>
                      <a:endParaRPr lang="en-US" dirty="0"/>
                    </a:p>
                  </a:txBody>
                  <a:tcPr/>
                </a:tc>
                <a:tc>
                  <a:txBody>
                    <a:bodyPr/>
                    <a:lstStyle/>
                    <a:p>
                      <a:r>
                        <a:rPr lang="en-US" dirty="0" smtClean="0"/>
                        <a:t>10/19=.526</a:t>
                      </a:r>
                      <a:endParaRPr lang="en-US" dirty="0"/>
                    </a:p>
                  </a:txBody>
                  <a:tcPr/>
                </a:tc>
                <a:tc>
                  <a:txBody>
                    <a:bodyPr/>
                    <a:lstStyle/>
                    <a:p>
                      <a:r>
                        <a:rPr lang="en-US" dirty="0" smtClean="0"/>
                        <a:t>.15</a:t>
                      </a:r>
                      <a:endParaRPr lang="en-US" dirty="0"/>
                    </a:p>
                  </a:txBody>
                  <a:tcPr/>
                </a:tc>
                <a:tc>
                  <a:txBody>
                    <a:bodyPr/>
                    <a:lstStyle/>
                    <a:p>
                      <a:r>
                        <a:rPr lang="en-US" dirty="0" smtClean="0"/>
                        <a:t>.0789</a:t>
                      </a:r>
                      <a:endParaRPr lang="en-US" dirty="0"/>
                    </a:p>
                  </a:txBody>
                  <a:tcPr/>
                </a:tc>
              </a:tr>
              <a:tr h="523659">
                <a:tc>
                  <a:txBody>
                    <a:bodyPr/>
                    <a:lstStyle/>
                    <a:p>
                      <a:r>
                        <a:rPr lang="en-US" dirty="0" smtClean="0"/>
                        <a:t>Retained </a:t>
                      </a:r>
                      <a:endParaRPr lang="en-US" dirty="0"/>
                    </a:p>
                  </a:txBody>
                  <a:tcPr/>
                </a:tc>
                <a:tc>
                  <a:txBody>
                    <a:bodyPr/>
                    <a:lstStyle/>
                    <a:p>
                      <a:r>
                        <a:rPr lang="en-US" dirty="0" smtClean="0"/>
                        <a:t>2,00,000</a:t>
                      </a:r>
                      <a:endParaRPr lang="en-US" dirty="0"/>
                    </a:p>
                  </a:txBody>
                  <a:tcPr/>
                </a:tc>
                <a:tc>
                  <a:txBody>
                    <a:bodyPr/>
                    <a:lstStyle/>
                    <a:p>
                      <a:r>
                        <a:rPr lang="en-US" dirty="0" smtClean="0"/>
                        <a:t>2/19=.1052</a:t>
                      </a:r>
                      <a:endParaRPr lang="en-US" dirty="0"/>
                    </a:p>
                  </a:txBody>
                  <a:tcPr/>
                </a:tc>
                <a:tc>
                  <a:txBody>
                    <a:bodyPr/>
                    <a:lstStyle/>
                    <a:p>
                      <a:r>
                        <a:rPr lang="en-US" dirty="0" smtClean="0"/>
                        <a:t>.15</a:t>
                      </a:r>
                      <a:endParaRPr lang="en-US" dirty="0"/>
                    </a:p>
                  </a:txBody>
                  <a:tcPr/>
                </a:tc>
                <a:tc>
                  <a:txBody>
                    <a:bodyPr/>
                    <a:lstStyle/>
                    <a:p>
                      <a:r>
                        <a:rPr lang="en-US" dirty="0" smtClean="0"/>
                        <a:t>.0157</a:t>
                      </a:r>
                      <a:endParaRPr lang="en-US" dirty="0"/>
                    </a:p>
                  </a:txBody>
                  <a:tcPr/>
                </a:tc>
              </a:tr>
              <a:tr h="523659">
                <a:tc>
                  <a:txBody>
                    <a:bodyPr/>
                    <a:lstStyle/>
                    <a:p>
                      <a:r>
                        <a:rPr lang="en-US" dirty="0" smtClean="0"/>
                        <a:t>debt</a:t>
                      </a:r>
                      <a:endParaRPr lang="en-US" dirty="0"/>
                    </a:p>
                  </a:txBody>
                  <a:tcPr/>
                </a:tc>
                <a:tc>
                  <a:txBody>
                    <a:bodyPr/>
                    <a:lstStyle/>
                    <a:p>
                      <a:r>
                        <a:rPr lang="en-US" dirty="0" smtClean="0"/>
                        <a:t>5,00,000</a:t>
                      </a:r>
                      <a:endParaRPr lang="en-US" dirty="0"/>
                    </a:p>
                  </a:txBody>
                  <a:tcPr/>
                </a:tc>
                <a:tc>
                  <a:txBody>
                    <a:bodyPr/>
                    <a:lstStyle/>
                    <a:p>
                      <a:r>
                        <a:rPr lang="en-US" dirty="0" smtClean="0"/>
                        <a:t>5/19=.2631</a:t>
                      </a:r>
                      <a:endParaRPr lang="en-US" dirty="0"/>
                    </a:p>
                  </a:txBody>
                  <a:tcPr/>
                </a:tc>
                <a:tc>
                  <a:txBody>
                    <a:bodyPr/>
                    <a:lstStyle/>
                    <a:p>
                      <a:r>
                        <a:rPr lang="en-US" dirty="0" smtClean="0"/>
                        <a:t>.08</a:t>
                      </a:r>
                      <a:endParaRPr lang="en-US" dirty="0"/>
                    </a:p>
                  </a:txBody>
                  <a:tcPr/>
                </a:tc>
                <a:tc>
                  <a:txBody>
                    <a:bodyPr/>
                    <a:lstStyle/>
                    <a:p>
                      <a:r>
                        <a:rPr lang="en-US" dirty="0" smtClean="0"/>
                        <a:t>.0210</a:t>
                      </a:r>
                      <a:endParaRPr lang="en-US" dirty="0"/>
                    </a:p>
                  </a:txBody>
                  <a:tcPr/>
                </a:tc>
              </a:tr>
              <a:tr h="523659">
                <a:tc>
                  <a:txBody>
                    <a:bodyPr/>
                    <a:lstStyle/>
                    <a:p>
                      <a:r>
                        <a:rPr lang="en-US" dirty="0" smtClean="0"/>
                        <a:t>total</a:t>
                      </a:r>
                      <a:endParaRPr lang="en-US" dirty="0"/>
                    </a:p>
                  </a:txBody>
                  <a:tcPr/>
                </a:tc>
                <a:tc>
                  <a:txBody>
                    <a:bodyPr/>
                    <a:lstStyle/>
                    <a:p>
                      <a:r>
                        <a:rPr lang="en-US" dirty="0" smtClean="0"/>
                        <a:t>19,00,000</a:t>
                      </a:r>
                      <a:endParaRPr lang="en-US" dirty="0"/>
                    </a:p>
                  </a:txBody>
                  <a:tcPr/>
                </a:tc>
                <a:tc>
                  <a:txBody>
                    <a:bodyPr/>
                    <a:lstStyle/>
                    <a:p>
                      <a:endParaRPr lang="en-US"/>
                    </a:p>
                  </a:txBody>
                  <a:tcPr/>
                </a:tc>
                <a:tc>
                  <a:txBody>
                    <a:bodyPr/>
                    <a:lstStyle/>
                    <a:p>
                      <a:endParaRPr lang="en-US"/>
                    </a:p>
                  </a:txBody>
                  <a:tcPr/>
                </a:tc>
                <a:tc>
                  <a:txBody>
                    <a:bodyPr/>
                    <a:lstStyle/>
                    <a:p>
                      <a:r>
                        <a:rPr lang="en-US" dirty="0" smtClean="0"/>
                        <a:t>.1261=12.61%</a:t>
                      </a:r>
                      <a:endParaRPr lang="en-US" dirty="0"/>
                    </a:p>
                  </a:txBody>
                  <a:tcPr/>
                </a:tc>
              </a:tr>
            </a:tbl>
          </a:graphicData>
        </a:graphic>
      </p:graphicFrame>
    </p:spTree>
    <p:extLst>
      <p:ext uri="{BB962C8B-B14F-4D97-AF65-F5344CB8AC3E}">
        <p14:creationId xmlns:p14="http://schemas.microsoft.com/office/powerpoint/2010/main" val="144352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value weights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2242465"/>
              </p:ext>
            </p:extLst>
          </p:nvPr>
        </p:nvGraphicFramePr>
        <p:xfrm>
          <a:off x="457200" y="2133601"/>
          <a:ext cx="8229600" cy="291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056640">
                <a:tc>
                  <a:txBody>
                    <a:bodyPr/>
                    <a:lstStyle/>
                    <a:p>
                      <a:r>
                        <a:rPr lang="en-US" dirty="0" smtClean="0"/>
                        <a:t>Type of capital</a:t>
                      </a:r>
                      <a:endParaRPr lang="en-US" dirty="0"/>
                    </a:p>
                  </a:txBody>
                  <a:tcPr/>
                </a:tc>
                <a:tc>
                  <a:txBody>
                    <a:bodyPr/>
                    <a:lstStyle/>
                    <a:p>
                      <a:r>
                        <a:rPr lang="en-US" dirty="0" smtClean="0"/>
                        <a:t>Market value</a:t>
                      </a:r>
                      <a:endParaRPr lang="en-US" dirty="0"/>
                    </a:p>
                  </a:txBody>
                  <a:tcPr/>
                </a:tc>
                <a:tc>
                  <a:txBody>
                    <a:bodyPr/>
                    <a:lstStyle/>
                    <a:p>
                      <a:r>
                        <a:rPr lang="en-US" dirty="0" smtClean="0"/>
                        <a:t>weights</a:t>
                      </a:r>
                      <a:endParaRPr lang="en-US" dirty="0"/>
                    </a:p>
                  </a:txBody>
                  <a:tcPr/>
                </a:tc>
                <a:tc>
                  <a:txBody>
                    <a:bodyPr/>
                    <a:lstStyle/>
                    <a:p>
                      <a:r>
                        <a:rPr lang="en-US" dirty="0" smtClean="0"/>
                        <a:t>cost</a:t>
                      </a:r>
                      <a:endParaRPr lang="en-US" dirty="0"/>
                    </a:p>
                  </a:txBody>
                  <a:tcPr/>
                </a:tc>
                <a:tc>
                  <a:txBody>
                    <a:bodyPr/>
                    <a:lstStyle/>
                    <a:p>
                      <a:r>
                        <a:rPr lang="en-US" dirty="0" smtClean="0"/>
                        <a:t>Weights*cost</a:t>
                      </a:r>
                      <a:endParaRPr lang="en-US" dirty="0"/>
                    </a:p>
                  </a:txBody>
                  <a:tcPr/>
                </a:tc>
              </a:tr>
              <a:tr h="370840">
                <a:tc>
                  <a:txBody>
                    <a:bodyPr/>
                    <a:lstStyle/>
                    <a:p>
                      <a:r>
                        <a:rPr lang="en-US" dirty="0" smtClean="0"/>
                        <a:t>Preference</a:t>
                      </a:r>
                      <a:endParaRPr lang="en-US" dirty="0"/>
                    </a:p>
                  </a:txBody>
                  <a:tcPr/>
                </a:tc>
                <a:tc>
                  <a:txBody>
                    <a:bodyPr/>
                    <a:lstStyle/>
                    <a:p>
                      <a:r>
                        <a:rPr lang="en-US" dirty="0" smtClean="0"/>
                        <a:t>2,50,000</a:t>
                      </a:r>
                      <a:endParaRPr lang="en-US" dirty="0"/>
                    </a:p>
                  </a:txBody>
                  <a:tcPr/>
                </a:tc>
                <a:tc>
                  <a:txBody>
                    <a:bodyPr/>
                    <a:lstStyle/>
                    <a:p>
                      <a:r>
                        <a:rPr lang="en-US" dirty="0" smtClean="0"/>
                        <a:t>25/277=.0902</a:t>
                      </a:r>
                      <a:endParaRPr lang="en-US" dirty="0"/>
                    </a:p>
                  </a:txBody>
                  <a:tcPr/>
                </a:tc>
                <a:tc>
                  <a:txBody>
                    <a:bodyPr/>
                    <a:lstStyle/>
                    <a:p>
                      <a:r>
                        <a:rPr lang="en-US" dirty="0" smtClean="0"/>
                        <a:t>.10</a:t>
                      </a:r>
                      <a:endParaRPr lang="en-US" dirty="0"/>
                    </a:p>
                  </a:txBody>
                  <a:tcPr/>
                </a:tc>
                <a:tc>
                  <a:txBody>
                    <a:bodyPr/>
                    <a:lstStyle/>
                    <a:p>
                      <a:endParaRPr lang="en-US"/>
                    </a:p>
                  </a:txBody>
                  <a:tcPr/>
                </a:tc>
              </a:tr>
              <a:tr h="370840">
                <a:tc>
                  <a:txBody>
                    <a:bodyPr/>
                    <a:lstStyle/>
                    <a:p>
                      <a:r>
                        <a:rPr lang="en-US" dirty="0" smtClean="0"/>
                        <a:t>Equity</a:t>
                      </a:r>
                      <a:endParaRPr lang="en-US" dirty="0"/>
                    </a:p>
                  </a:txBody>
                  <a:tcPr/>
                </a:tc>
                <a:tc>
                  <a:txBody>
                    <a:bodyPr/>
                    <a:lstStyle/>
                    <a:p>
                      <a:r>
                        <a:rPr lang="en-US" dirty="0" smtClean="0"/>
                        <a:t>15,00,000</a:t>
                      </a:r>
                      <a:endParaRPr lang="en-US" dirty="0"/>
                    </a:p>
                  </a:txBody>
                  <a:tcPr/>
                </a:tc>
                <a:tc>
                  <a:txBody>
                    <a:bodyPr/>
                    <a:lstStyle/>
                    <a:p>
                      <a:r>
                        <a:rPr lang="en-US" dirty="0" smtClean="0"/>
                        <a:t>150/277=.5415</a:t>
                      </a:r>
                      <a:endParaRPr lang="en-US" dirty="0"/>
                    </a:p>
                  </a:txBody>
                  <a:tcPr/>
                </a:tc>
                <a:tc>
                  <a:txBody>
                    <a:bodyPr/>
                    <a:lstStyle/>
                    <a:p>
                      <a:r>
                        <a:rPr lang="en-US" dirty="0" smtClean="0"/>
                        <a:t>.15</a:t>
                      </a:r>
                      <a:endParaRPr lang="en-US" dirty="0"/>
                    </a:p>
                  </a:txBody>
                  <a:tcPr/>
                </a:tc>
                <a:tc>
                  <a:txBody>
                    <a:bodyPr/>
                    <a:lstStyle/>
                    <a:p>
                      <a:endParaRPr lang="en-US"/>
                    </a:p>
                  </a:txBody>
                  <a:tcPr/>
                </a:tc>
              </a:tr>
              <a:tr h="370840">
                <a:tc>
                  <a:txBody>
                    <a:bodyPr/>
                    <a:lstStyle/>
                    <a:p>
                      <a:r>
                        <a:rPr lang="en-US" dirty="0" smtClean="0"/>
                        <a:t>Retained </a:t>
                      </a:r>
                      <a:endParaRPr lang="en-US" dirty="0"/>
                    </a:p>
                  </a:txBody>
                  <a:tcPr/>
                </a:tc>
                <a:tc>
                  <a:txBody>
                    <a:bodyPr/>
                    <a:lstStyle/>
                    <a:p>
                      <a:r>
                        <a:rPr lang="en-US" dirty="0" smtClean="0"/>
                        <a:t>3,00,000</a:t>
                      </a:r>
                      <a:endParaRPr lang="en-US" dirty="0"/>
                    </a:p>
                  </a:txBody>
                  <a:tcPr/>
                </a:tc>
                <a:tc>
                  <a:txBody>
                    <a:bodyPr/>
                    <a:lstStyle/>
                    <a:p>
                      <a:r>
                        <a:rPr lang="en-US" dirty="0" smtClean="0"/>
                        <a:t>30/277=.1083</a:t>
                      </a:r>
                      <a:endParaRPr lang="en-US" dirty="0"/>
                    </a:p>
                  </a:txBody>
                  <a:tcPr/>
                </a:tc>
                <a:tc>
                  <a:txBody>
                    <a:bodyPr/>
                    <a:lstStyle/>
                    <a:p>
                      <a:r>
                        <a:rPr lang="en-US" dirty="0" smtClean="0"/>
                        <a:t>.15</a:t>
                      </a:r>
                      <a:endParaRPr lang="en-US" dirty="0"/>
                    </a:p>
                  </a:txBody>
                  <a:tcPr/>
                </a:tc>
                <a:tc>
                  <a:txBody>
                    <a:bodyPr/>
                    <a:lstStyle/>
                    <a:p>
                      <a:endParaRPr lang="en-US"/>
                    </a:p>
                  </a:txBody>
                  <a:tcPr/>
                </a:tc>
              </a:tr>
              <a:tr h="370840">
                <a:tc>
                  <a:txBody>
                    <a:bodyPr/>
                    <a:lstStyle/>
                    <a:p>
                      <a:r>
                        <a:rPr lang="en-US" dirty="0" smtClean="0"/>
                        <a:t>debt</a:t>
                      </a:r>
                      <a:endParaRPr lang="en-US" dirty="0"/>
                    </a:p>
                  </a:txBody>
                  <a:tcPr/>
                </a:tc>
                <a:tc>
                  <a:txBody>
                    <a:bodyPr/>
                    <a:lstStyle/>
                    <a:p>
                      <a:r>
                        <a:rPr lang="en-US" dirty="0" smtClean="0"/>
                        <a:t>7,20,000</a:t>
                      </a:r>
                      <a:endParaRPr lang="en-US" dirty="0"/>
                    </a:p>
                  </a:txBody>
                  <a:tcPr/>
                </a:tc>
                <a:tc>
                  <a:txBody>
                    <a:bodyPr/>
                    <a:lstStyle/>
                    <a:p>
                      <a:r>
                        <a:rPr lang="en-US" dirty="0" smtClean="0"/>
                        <a:t>72/277=.2599</a:t>
                      </a:r>
                      <a:endParaRPr lang="en-US" dirty="0"/>
                    </a:p>
                  </a:txBody>
                  <a:tcPr/>
                </a:tc>
                <a:tc>
                  <a:txBody>
                    <a:bodyPr/>
                    <a:lstStyle/>
                    <a:p>
                      <a:r>
                        <a:rPr lang="en-US" dirty="0" smtClean="0"/>
                        <a:t>.08</a:t>
                      </a:r>
                      <a:endParaRPr lang="en-US" dirty="0"/>
                    </a:p>
                  </a:txBody>
                  <a:tcPr/>
                </a:tc>
                <a:tc>
                  <a:txBody>
                    <a:bodyPr/>
                    <a:lstStyle/>
                    <a:p>
                      <a:endParaRPr lang="en-US"/>
                    </a:p>
                  </a:txBody>
                  <a:tcPr/>
                </a:tc>
              </a:tr>
              <a:tr h="370840">
                <a:tc>
                  <a:txBody>
                    <a:bodyPr/>
                    <a:lstStyle/>
                    <a:p>
                      <a:r>
                        <a:rPr lang="en-US" dirty="0" smtClean="0"/>
                        <a:t>total</a:t>
                      </a:r>
                      <a:endParaRPr lang="en-US" dirty="0"/>
                    </a:p>
                  </a:txBody>
                  <a:tcPr/>
                </a:tc>
                <a:tc>
                  <a:txBody>
                    <a:bodyPr/>
                    <a:lstStyle/>
                    <a:p>
                      <a:r>
                        <a:rPr lang="en-US" dirty="0" smtClean="0"/>
                        <a:t>27,70,000</a:t>
                      </a:r>
                      <a:endParaRPr lang="en-US" dirty="0"/>
                    </a:p>
                  </a:txBody>
                  <a:tcPr/>
                </a:tc>
                <a:tc>
                  <a:txBody>
                    <a:bodyPr/>
                    <a:lstStyle/>
                    <a:p>
                      <a:endParaRPr lang="en-US"/>
                    </a:p>
                  </a:txBody>
                  <a:tcPr/>
                </a:tc>
                <a:tc>
                  <a:txBody>
                    <a:bodyPr/>
                    <a:lstStyle/>
                    <a:p>
                      <a:endParaRPr lang="en-US"/>
                    </a:p>
                  </a:txBody>
                  <a:tcPr/>
                </a:tc>
                <a:tc>
                  <a:txBody>
                    <a:bodyPr/>
                    <a:lstStyle/>
                    <a:p>
                      <a:r>
                        <a:rPr lang="en-US" dirty="0" smtClean="0"/>
                        <a:t>12.70%</a:t>
                      </a:r>
                      <a:endParaRPr lang="en-US" dirty="0"/>
                    </a:p>
                  </a:txBody>
                  <a:tcPr/>
                </a:tc>
              </a:tr>
            </a:tbl>
          </a:graphicData>
        </a:graphic>
      </p:graphicFrame>
    </p:spTree>
    <p:extLst>
      <p:ext uri="{BB962C8B-B14F-4D97-AF65-F5344CB8AC3E}">
        <p14:creationId xmlns:p14="http://schemas.microsoft.com/office/powerpoint/2010/main" val="82032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DEBT</a:t>
            </a:r>
            <a:endParaRPr lang="en-US" dirty="0"/>
          </a:p>
        </p:txBody>
      </p:sp>
      <p:sp>
        <p:nvSpPr>
          <p:cNvPr id="3" name="Content Placeholder 2"/>
          <p:cNvSpPr>
            <a:spLocks noGrp="1"/>
          </p:cNvSpPr>
          <p:nvPr>
            <p:ph idx="1"/>
          </p:nvPr>
        </p:nvSpPr>
        <p:spPr/>
        <p:txBody>
          <a:bodyPr/>
          <a:lstStyle/>
          <a:p>
            <a:r>
              <a:rPr lang="en-US" dirty="0" smtClean="0"/>
              <a:t>Features of a debt instrument:</a:t>
            </a:r>
          </a:p>
          <a:p>
            <a:r>
              <a:rPr lang="en-US" b="1" dirty="0" smtClean="0"/>
              <a:t>Fixed financial obligation</a:t>
            </a:r>
          </a:p>
          <a:p>
            <a:r>
              <a:rPr lang="en-US" dirty="0" smtClean="0"/>
              <a:t>No share in profit</a:t>
            </a:r>
          </a:p>
          <a:p>
            <a:r>
              <a:rPr lang="en-US" dirty="0" smtClean="0"/>
              <a:t>Creditors of the company</a:t>
            </a:r>
          </a:p>
          <a:p>
            <a:r>
              <a:rPr lang="en-US" dirty="0" smtClean="0"/>
              <a:t>Cant participate in management</a:t>
            </a:r>
          </a:p>
          <a:p>
            <a:r>
              <a:rPr lang="en-US" b="1" dirty="0" smtClean="0"/>
              <a:t>Interest is a tax-deductible expense/tax-shield</a:t>
            </a:r>
            <a:endParaRPr lang="en-US" b="1" dirty="0"/>
          </a:p>
        </p:txBody>
      </p:sp>
    </p:spTree>
    <p:extLst>
      <p:ext uri="{BB962C8B-B14F-4D97-AF65-F5344CB8AC3E}">
        <p14:creationId xmlns:p14="http://schemas.microsoft.com/office/powerpoint/2010/main" val="625367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problem-2004</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From the following information, calculate average cost of capital(WACC) </a:t>
            </a:r>
            <a:r>
              <a:rPr lang="en-US" b="1" dirty="0" smtClean="0"/>
              <a:t>before tax </a:t>
            </a:r>
            <a:r>
              <a:rPr lang="en-US" dirty="0" smtClean="0"/>
              <a:t>for ABC Ltd:</a:t>
            </a:r>
          </a:p>
          <a:p>
            <a:r>
              <a:rPr lang="en-US" dirty="0" smtClean="0"/>
              <a:t>Shareholders funds:                                                              Rs in </a:t>
            </a:r>
            <a:r>
              <a:rPr lang="en-US" dirty="0" err="1" smtClean="0"/>
              <a:t>Lacs</a:t>
            </a:r>
            <a:endParaRPr lang="en-US" dirty="0" smtClean="0"/>
          </a:p>
          <a:p>
            <a:r>
              <a:rPr lang="en-US" dirty="0"/>
              <a:t> </a:t>
            </a:r>
            <a:r>
              <a:rPr lang="en-US" dirty="0" smtClean="0"/>
              <a:t>       equity                                                                                        500</a:t>
            </a:r>
          </a:p>
          <a:p>
            <a:r>
              <a:rPr lang="en-US" dirty="0"/>
              <a:t> </a:t>
            </a:r>
            <a:r>
              <a:rPr lang="en-US" dirty="0" smtClean="0"/>
              <a:t>       preference                                                                                100</a:t>
            </a:r>
          </a:p>
          <a:p>
            <a:r>
              <a:rPr lang="en-US" dirty="0"/>
              <a:t> </a:t>
            </a:r>
            <a:r>
              <a:rPr lang="en-US" dirty="0" smtClean="0"/>
              <a:t>        reserves                                                                                   300</a:t>
            </a:r>
          </a:p>
          <a:p>
            <a:r>
              <a:rPr lang="en-US" dirty="0" smtClean="0"/>
              <a:t>Borrowed Funds:</a:t>
            </a:r>
          </a:p>
          <a:p>
            <a:r>
              <a:rPr lang="en-US" dirty="0"/>
              <a:t> </a:t>
            </a:r>
            <a:r>
              <a:rPr lang="en-US" dirty="0" smtClean="0"/>
              <a:t>         Secured loans                                                                         800</a:t>
            </a:r>
          </a:p>
          <a:p>
            <a:r>
              <a:rPr lang="en-US" dirty="0"/>
              <a:t> </a:t>
            </a:r>
            <a:r>
              <a:rPr lang="en-US" dirty="0" smtClean="0"/>
              <a:t>         unsecured loans(including </a:t>
            </a:r>
            <a:r>
              <a:rPr lang="en-US" dirty="0" err="1" smtClean="0"/>
              <a:t>intercorporate</a:t>
            </a:r>
            <a:r>
              <a:rPr lang="en-US" dirty="0" smtClean="0"/>
              <a:t> deposits)        700</a:t>
            </a:r>
          </a:p>
          <a:p>
            <a:r>
              <a:rPr lang="en-US" dirty="0" smtClean="0"/>
              <a:t>Total funds                                                                                      2400</a:t>
            </a:r>
          </a:p>
          <a:p>
            <a:r>
              <a:rPr lang="en-US" dirty="0" smtClean="0"/>
              <a:t>Additional information:</a:t>
            </a:r>
          </a:p>
          <a:p>
            <a:r>
              <a:rPr lang="en-US" dirty="0" smtClean="0"/>
              <a:t>(i) Normal yield on equity shareholders fund is 15%</a:t>
            </a:r>
          </a:p>
          <a:p>
            <a:r>
              <a:rPr lang="en-US" dirty="0" smtClean="0"/>
              <a:t>(ii) Dividend rate on preference shares 12%</a:t>
            </a:r>
          </a:p>
          <a:p>
            <a:r>
              <a:rPr lang="en-US" dirty="0" smtClean="0"/>
              <a:t>(iii)Interest on secured loans is 16.25%</a:t>
            </a:r>
          </a:p>
          <a:p>
            <a:r>
              <a:rPr lang="en-US" dirty="0" smtClean="0"/>
              <a:t>(iv) Interest on unsecured loans is 20%</a:t>
            </a:r>
          </a:p>
          <a:p>
            <a:r>
              <a:rPr lang="en-US" dirty="0" smtClean="0"/>
              <a:t>(iv)Tax rate for ABC Ltd is 40%</a:t>
            </a:r>
            <a:endParaRPr lang="en-US" dirty="0"/>
          </a:p>
        </p:txBody>
      </p:sp>
    </p:spTree>
    <p:extLst>
      <p:ext uri="{BB962C8B-B14F-4D97-AF65-F5344CB8AC3E}">
        <p14:creationId xmlns:p14="http://schemas.microsoft.com/office/powerpoint/2010/main" val="2293521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85896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Solution</a:t>
            </a:r>
            <a:br>
              <a:rPr lang="en-US" dirty="0" smtClean="0"/>
            </a:br>
            <a:r>
              <a:rPr lang="en-US" dirty="0" err="1" smtClean="0"/>
              <a:t>Ke</a:t>
            </a:r>
            <a:r>
              <a:rPr lang="en-US" dirty="0" smtClean="0"/>
              <a:t> =.15/(1-.4)=.25=25%</a:t>
            </a:r>
            <a:br>
              <a:rPr lang="en-US" dirty="0" smtClean="0"/>
            </a:br>
            <a:r>
              <a:rPr lang="en-US" dirty="0" err="1" smtClean="0"/>
              <a:t>Kp</a:t>
            </a:r>
            <a:r>
              <a:rPr lang="en-US" dirty="0" smtClean="0"/>
              <a:t> = .12/(1-.4)=.20 =20%</a:t>
            </a:r>
            <a:br>
              <a:rPr lang="en-US" dirty="0" smtClean="0"/>
            </a:b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829957"/>
              </p:ext>
            </p:extLst>
          </p:nvPr>
        </p:nvGraphicFramePr>
        <p:xfrm>
          <a:off x="609600" y="2362200"/>
          <a:ext cx="8229600" cy="28651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Type of capital</a:t>
                      </a:r>
                      <a:endParaRPr lang="en-US" dirty="0"/>
                    </a:p>
                  </a:txBody>
                  <a:tcPr/>
                </a:tc>
                <a:tc>
                  <a:txBody>
                    <a:bodyPr/>
                    <a:lstStyle/>
                    <a:p>
                      <a:r>
                        <a:rPr lang="en-US" dirty="0" smtClean="0"/>
                        <a:t>Book value</a:t>
                      </a:r>
                      <a:endParaRPr lang="en-US" dirty="0"/>
                    </a:p>
                  </a:txBody>
                  <a:tcPr/>
                </a:tc>
                <a:tc>
                  <a:txBody>
                    <a:bodyPr/>
                    <a:lstStyle/>
                    <a:p>
                      <a:r>
                        <a:rPr lang="en-US" dirty="0" smtClean="0"/>
                        <a:t>weights</a:t>
                      </a:r>
                      <a:endParaRPr lang="en-US" dirty="0"/>
                    </a:p>
                  </a:txBody>
                  <a:tcPr/>
                </a:tc>
                <a:tc>
                  <a:txBody>
                    <a:bodyPr/>
                    <a:lstStyle/>
                    <a:p>
                      <a:r>
                        <a:rPr lang="en-US" dirty="0" smtClean="0"/>
                        <a:t>Specific cost</a:t>
                      </a:r>
                      <a:endParaRPr lang="en-US" dirty="0"/>
                    </a:p>
                  </a:txBody>
                  <a:tcPr/>
                </a:tc>
                <a:tc>
                  <a:txBody>
                    <a:bodyPr/>
                    <a:lstStyle/>
                    <a:p>
                      <a:endParaRPr lang="en-US"/>
                    </a:p>
                  </a:txBody>
                  <a:tcPr/>
                </a:tc>
              </a:tr>
              <a:tr h="370840">
                <a:tc>
                  <a:txBody>
                    <a:bodyPr/>
                    <a:lstStyle/>
                    <a:p>
                      <a:r>
                        <a:rPr lang="en-US" dirty="0" smtClean="0"/>
                        <a:t>Equity</a:t>
                      </a:r>
                      <a:endParaRPr lang="en-US" dirty="0"/>
                    </a:p>
                  </a:txBody>
                  <a:tcPr/>
                </a:tc>
                <a:tc>
                  <a:txBody>
                    <a:bodyPr/>
                    <a:lstStyle/>
                    <a:p>
                      <a:r>
                        <a:rPr lang="en-US" dirty="0" smtClean="0"/>
                        <a:t>500</a:t>
                      </a:r>
                      <a:endParaRPr lang="en-US" dirty="0"/>
                    </a:p>
                  </a:txBody>
                  <a:tcPr/>
                </a:tc>
                <a:tc>
                  <a:txBody>
                    <a:bodyPr/>
                    <a:lstStyle/>
                    <a:p>
                      <a:r>
                        <a:rPr lang="en-US" dirty="0" smtClean="0"/>
                        <a:t>.208</a:t>
                      </a:r>
                      <a:endParaRPr lang="en-US" dirty="0"/>
                    </a:p>
                  </a:txBody>
                  <a:tcPr/>
                </a:tc>
                <a:tc>
                  <a:txBody>
                    <a:bodyPr/>
                    <a:lstStyle/>
                    <a:p>
                      <a:r>
                        <a:rPr lang="en-US" dirty="0" smtClean="0"/>
                        <a:t>.25</a:t>
                      </a:r>
                      <a:endParaRPr lang="en-US" dirty="0"/>
                    </a:p>
                  </a:txBody>
                  <a:tcPr/>
                </a:tc>
                <a:tc>
                  <a:txBody>
                    <a:bodyPr/>
                    <a:lstStyle/>
                    <a:p>
                      <a:endParaRPr lang="en-US"/>
                    </a:p>
                  </a:txBody>
                  <a:tcPr/>
                </a:tc>
              </a:tr>
              <a:tr h="370840">
                <a:tc>
                  <a:txBody>
                    <a:bodyPr/>
                    <a:lstStyle/>
                    <a:p>
                      <a:r>
                        <a:rPr lang="en-US" dirty="0" smtClean="0"/>
                        <a:t>Preference</a:t>
                      </a:r>
                      <a:endParaRPr lang="en-US" dirty="0"/>
                    </a:p>
                  </a:txBody>
                  <a:tcPr/>
                </a:tc>
                <a:tc>
                  <a:txBody>
                    <a:bodyPr/>
                    <a:lstStyle/>
                    <a:p>
                      <a:r>
                        <a:rPr lang="en-US" dirty="0" smtClean="0"/>
                        <a:t>100</a:t>
                      </a:r>
                      <a:endParaRPr lang="en-US" dirty="0"/>
                    </a:p>
                  </a:txBody>
                  <a:tcPr/>
                </a:tc>
                <a:tc>
                  <a:txBody>
                    <a:bodyPr/>
                    <a:lstStyle/>
                    <a:p>
                      <a:r>
                        <a:rPr lang="en-US" dirty="0" smtClean="0"/>
                        <a:t>.041</a:t>
                      </a:r>
                      <a:endParaRPr lang="en-US" dirty="0"/>
                    </a:p>
                  </a:txBody>
                  <a:tcPr/>
                </a:tc>
                <a:tc>
                  <a:txBody>
                    <a:bodyPr/>
                    <a:lstStyle/>
                    <a:p>
                      <a:r>
                        <a:rPr lang="en-US" dirty="0" smtClean="0"/>
                        <a:t>.20</a:t>
                      </a:r>
                      <a:endParaRPr lang="en-US" dirty="0"/>
                    </a:p>
                  </a:txBody>
                  <a:tcPr/>
                </a:tc>
                <a:tc>
                  <a:txBody>
                    <a:bodyPr/>
                    <a:lstStyle/>
                    <a:p>
                      <a:endParaRPr lang="en-US"/>
                    </a:p>
                  </a:txBody>
                  <a:tcPr/>
                </a:tc>
              </a:tr>
              <a:tr h="370840">
                <a:tc>
                  <a:txBody>
                    <a:bodyPr/>
                    <a:lstStyle/>
                    <a:p>
                      <a:r>
                        <a:rPr lang="en-US" dirty="0" smtClean="0"/>
                        <a:t>Reserve</a:t>
                      </a:r>
                      <a:endParaRPr lang="en-US" dirty="0"/>
                    </a:p>
                  </a:txBody>
                  <a:tcPr/>
                </a:tc>
                <a:tc>
                  <a:txBody>
                    <a:bodyPr/>
                    <a:lstStyle/>
                    <a:p>
                      <a:r>
                        <a:rPr lang="en-US" dirty="0" smtClean="0"/>
                        <a:t>300</a:t>
                      </a:r>
                      <a:endParaRPr lang="en-US" dirty="0"/>
                    </a:p>
                  </a:txBody>
                  <a:tcPr/>
                </a:tc>
                <a:tc>
                  <a:txBody>
                    <a:bodyPr/>
                    <a:lstStyle/>
                    <a:p>
                      <a:r>
                        <a:rPr lang="en-US" dirty="0" smtClean="0"/>
                        <a:t>.125</a:t>
                      </a:r>
                      <a:endParaRPr lang="en-US" dirty="0"/>
                    </a:p>
                  </a:txBody>
                  <a:tcPr/>
                </a:tc>
                <a:tc>
                  <a:txBody>
                    <a:bodyPr/>
                    <a:lstStyle/>
                    <a:p>
                      <a:r>
                        <a:rPr lang="en-US" dirty="0" smtClean="0"/>
                        <a:t>.25</a:t>
                      </a:r>
                      <a:endParaRPr lang="en-US" dirty="0"/>
                    </a:p>
                  </a:txBody>
                  <a:tcPr/>
                </a:tc>
                <a:tc>
                  <a:txBody>
                    <a:bodyPr/>
                    <a:lstStyle/>
                    <a:p>
                      <a:endParaRPr lang="en-US"/>
                    </a:p>
                  </a:txBody>
                  <a:tcPr/>
                </a:tc>
              </a:tr>
              <a:tr h="370840">
                <a:tc>
                  <a:txBody>
                    <a:bodyPr/>
                    <a:lstStyle/>
                    <a:p>
                      <a:r>
                        <a:rPr lang="en-US" dirty="0" smtClean="0"/>
                        <a:t>Secured loans</a:t>
                      </a:r>
                      <a:endParaRPr lang="en-US" dirty="0"/>
                    </a:p>
                  </a:txBody>
                  <a:tcPr/>
                </a:tc>
                <a:tc>
                  <a:txBody>
                    <a:bodyPr/>
                    <a:lstStyle/>
                    <a:p>
                      <a:r>
                        <a:rPr lang="en-US" dirty="0" smtClean="0"/>
                        <a:t>800</a:t>
                      </a:r>
                      <a:endParaRPr lang="en-US" dirty="0"/>
                    </a:p>
                  </a:txBody>
                  <a:tcPr/>
                </a:tc>
                <a:tc>
                  <a:txBody>
                    <a:bodyPr/>
                    <a:lstStyle/>
                    <a:p>
                      <a:r>
                        <a:rPr lang="en-US" dirty="0" smtClean="0"/>
                        <a:t>.333</a:t>
                      </a:r>
                      <a:endParaRPr lang="en-US" dirty="0"/>
                    </a:p>
                  </a:txBody>
                  <a:tcPr/>
                </a:tc>
                <a:tc>
                  <a:txBody>
                    <a:bodyPr/>
                    <a:lstStyle/>
                    <a:p>
                      <a:r>
                        <a:rPr lang="en-US" dirty="0" smtClean="0"/>
                        <a:t>.1625</a:t>
                      </a:r>
                      <a:endParaRPr lang="en-US" dirty="0"/>
                    </a:p>
                  </a:txBody>
                  <a:tcPr/>
                </a:tc>
                <a:tc>
                  <a:txBody>
                    <a:bodyPr/>
                    <a:lstStyle/>
                    <a:p>
                      <a:endParaRPr lang="en-US"/>
                    </a:p>
                  </a:txBody>
                  <a:tcPr/>
                </a:tc>
              </a:tr>
              <a:tr h="370840">
                <a:tc>
                  <a:txBody>
                    <a:bodyPr/>
                    <a:lstStyle/>
                    <a:p>
                      <a:r>
                        <a:rPr lang="en-US" dirty="0" smtClean="0"/>
                        <a:t>Unsecured loans</a:t>
                      </a:r>
                      <a:endParaRPr lang="en-US" dirty="0"/>
                    </a:p>
                  </a:txBody>
                  <a:tcPr/>
                </a:tc>
                <a:tc>
                  <a:txBody>
                    <a:bodyPr/>
                    <a:lstStyle/>
                    <a:p>
                      <a:r>
                        <a:rPr lang="en-US" dirty="0" smtClean="0"/>
                        <a:t>700</a:t>
                      </a:r>
                      <a:endParaRPr lang="en-US" dirty="0"/>
                    </a:p>
                  </a:txBody>
                  <a:tcPr/>
                </a:tc>
                <a:tc>
                  <a:txBody>
                    <a:bodyPr/>
                    <a:lstStyle/>
                    <a:p>
                      <a:r>
                        <a:rPr lang="en-US" dirty="0" smtClean="0"/>
                        <a:t>.291</a:t>
                      </a:r>
                      <a:endParaRPr lang="en-US" dirty="0"/>
                    </a:p>
                  </a:txBody>
                  <a:tcPr/>
                </a:tc>
                <a:tc>
                  <a:txBody>
                    <a:bodyPr/>
                    <a:lstStyle/>
                    <a:p>
                      <a:r>
                        <a:rPr lang="en-US" dirty="0" smtClean="0"/>
                        <a:t>.2000</a:t>
                      </a:r>
                      <a:endParaRPr lang="en-US" dirty="0"/>
                    </a:p>
                  </a:txBody>
                  <a:tcPr/>
                </a:tc>
                <a:tc>
                  <a:txBody>
                    <a:bodyPr/>
                    <a:lstStyle/>
                    <a:p>
                      <a:endParaRPr lang="en-US"/>
                    </a:p>
                  </a:txBody>
                  <a:tcPr/>
                </a:tc>
              </a:tr>
              <a:tr h="370840">
                <a:tc>
                  <a:txBody>
                    <a:bodyPr/>
                    <a:lstStyle/>
                    <a:p>
                      <a:endParaRPr lang="en-US" dirty="0"/>
                    </a:p>
                  </a:txBody>
                  <a:tcPr/>
                </a:tc>
                <a:tc>
                  <a:txBody>
                    <a:bodyPr/>
                    <a:lstStyle/>
                    <a:p>
                      <a:r>
                        <a:rPr lang="en-US" dirty="0" smtClean="0"/>
                        <a:t>2400</a:t>
                      </a:r>
                      <a:endParaRPr lang="en-US" dirty="0"/>
                    </a:p>
                  </a:txBody>
                  <a:tcPr/>
                </a:tc>
                <a:tc>
                  <a:txBody>
                    <a:bodyPr/>
                    <a:lstStyle/>
                    <a:p>
                      <a:endParaRPr lang="en-US"/>
                    </a:p>
                  </a:txBody>
                  <a:tcPr/>
                </a:tc>
                <a:tc>
                  <a:txBody>
                    <a:bodyPr/>
                    <a:lstStyle/>
                    <a:p>
                      <a:endParaRPr lang="en-US"/>
                    </a:p>
                  </a:txBody>
                  <a:tcPr/>
                </a:tc>
                <a:tc>
                  <a:txBody>
                    <a:bodyPr/>
                    <a:lstStyle/>
                    <a:p>
                      <a:r>
                        <a:rPr lang="en-US" smtClean="0"/>
                        <a:t>20.42%</a:t>
                      </a:r>
                      <a:endParaRPr lang="en-US" dirty="0"/>
                    </a:p>
                  </a:txBody>
                  <a:tcPr/>
                </a:tc>
              </a:tr>
            </a:tbl>
          </a:graphicData>
        </a:graphic>
      </p:graphicFrame>
    </p:spTree>
    <p:extLst>
      <p:ext uri="{BB962C8B-B14F-4D97-AF65-F5344CB8AC3E}">
        <p14:creationId xmlns:p14="http://schemas.microsoft.com/office/powerpoint/2010/main" val="114042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Debt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Redeemable debt</a:t>
                </a:r>
              </a:p>
              <a:p>
                <a:r>
                  <a:rPr lang="en-US" b="1" dirty="0" smtClean="0"/>
                  <a:t>Irredeemable debt</a:t>
                </a:r>
                <a:r>
                  <a:rPr lang="en-US" dirty="0" smtClean="0"/>
                  <a:t>:</a:t>
                </a:r>
              </a:p>
              <a:p>
                <a:endParaRPr lang="en-US" dirty="0"/>
              </a:p>
              <a:p>
                <a:r>
                  <a:rPr lang="en-US" dirty="0" smtClean="0"/>
                  <a:t>150………10………..10……….10………10………</a:t>
                </a:r>
                <a:r>
                  <a:rPr lang="el-GR" dirty="0" smtClean="0">
                    <a:latin typeface="Calibri"/>
                    <a:cs typeface="Calibri"/>
                  </a:rPr>
                  <a:t>α</a:t>
                </a:r>
                <a:endParaRPr lang="en-US" dirty="0" smtClean="0">
                  <a:latin typeface="Calibri"/>
                  <a:cs typeface="Calibri"/>
                </a:endParaRPr>
              </a:p>
              <a:p>
                <a:r>
                  <a:rPr lang="en-US" dirty="0" smtClean="0">
                    <a:latin typeface="Calibri"/>
                    <a:cs typeface="Calibri"/>
                  </a:rPr>
                  <a:t>PV = </a:t>
                </a:r>
                <a:r>
                  <a:rPr lang="en-US" dirty="0" err="1" smtClean="0">
                    <a:latin typeface="Calibri"/>
                    <a:cs typeface="Calibri"/>
                  </a:rPr>
                  <a:t>A/r</a:t>
                </a:r>
                <a:r>
                  <a:rPr lang="en-US" dirty="0" smtClean="0">
                    <a:latin typeface="Calibri"/>
                    <a:cs typeface="Calibri"/>
                  </a:rPr>
                  <a:t> = 100 = 10/r =100; r = 10/150</a:t>
                </a:r>
              </a:p>
              <a:p>
                <a14:m>
                  <m:oMath xmlns:m="http://schemas.openxmlformats.org/officeDocument/2006/math">
                    <m:sSub>
                      <m:sSubPr>
                        <m:ctrlPr>
                          <a:rPr lang="en-US" b="1" i="1" smtClean="0">
                            <a:latin typeface="Cambria Math"/>
                            <a:cs typeface="Calibri"/>
                          </a:rPr>
                        </m:ctrlPr>
                      </m:sSubPr>
                      <m:e>
                        <m:r>
                          <a:rPr lang="en-US" b="1" i="1" smtClean="0">
                            <a:latin typeface="Cambria Math"/>
                            <a:cs typeface="Calibri"/>
                          </a:rPr>
                          <m:t>𝑲</m:t>
                        </m:r>
                      </m:e>
                      <m:sub>
                        <m:r>
                          <a:rPr lang="en-US" b="1" i="1" smtClean="0">
                            <a:latin typeface="Cambria Math"/>
                            <a:cs typeface="Calibri"/>
                          </a:rPr>
                          <m:t>𝒅</m:t>
                        </m:r>
                        <m:r>
                          <a:rPr lang="en-US" b="1" i="1" smtClean="0">
                            <a:latin typeface="Cambria Math"/>
                            <a:cs typeface="Calibri"/>
                          </a:rPr>
                          <m:t>=   </m:t>
                        </m:r>
                      </m:sub>
                    </m:sSub>
                  </m:oMath>
                </a14:m>
                <a:r>
                  <a:rPr lang="en-US" b="1" dirty="0" smtClean="0"/>
                  <a:t>I/SV  = 10/150 =</a:t>
                </a:r>
                <a:r>
                  <a:rPr lang="en-US" b="1" dirty="0"/>
                  <a:t> </a:t>
                </a:r>
                <a:r>
                  <a:rPr lang="en-US" b="1" dirty="0" smtClean="0"/>
                  <a:t>.066 = 6.6%</a:t>
                </a:r>
              </a:p>
              <a:p>
                <a:r>
                  <a:rPr lang="en-US" dirty="0" smtClean="0"/>
                  <a:t>PV of this series = amount/r</a:t>
                </a:r>
              </a:p>
              <a:p>
                <a14:m>
                  <m:oMath xmlns:m="http://schemas.openxmlformats.org/officeDocument/2006/math">
                    <m:sSub>
                      <m:sSubPr>
                        <m:ctrlPr>
                          <a:rPr lang="en-US" i="1">
                            <a:latin typeface="Cambria Math"/>
                            <a:cs typeface="Calibri"/>
                          </a:rPr>
                        </m:ctrlPr>
                      </m:sSubPr>
                      <m:e>
                        <m:r>
                          <a:rPr lang="en-US" i="1">
                            <a:latin typeface="Cambria Math"/>
                            <a:cs typeface="Calibri"/>
                          </a:rPr>
                          <m:t>𝐾</m:t>
                        </m:r>
                      </m:e>
                      <m:sub>
                        <m:r>
                          <a:rPr lang="en-US" i="1">
                            <a:latin typeface="Cambria Math"/>
                            <a:cs typeface="Calibri"/>
                          </a:rPr>
                          <m:t>𝑑</m:t>
                        </m:r>
                        <m:r>
                          <a:rPr lang="en-US" i="1">
                            <a:latin typeface="Cambria Math"/>
                            <a:cs typeface="Calibri"/>
                          </a:rPr>
                          <m:t>=   </m:t>
                        </m:r>
                      </m:sub>
                    </m:sSub>
                  </m:oMath>
                </a14:m>
                <a:r>
                  <a:rPr lang="en-US" b="1" dirty="0" smtClean="0"/>
                  <a:t>I(1- t)/SV </a:t>
                </a:r>
                <a:r>
                  <a:rPr lang="en-US" dirty="0"/>
                  <a:t>= </a:t>
                </a:r>
                <a:r>
                  <a:rPr lang="en-US" dirty="0" smtClean="0"/>
                  <a:t>10(1-.2)/150 =.053 = 5.3%</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2830" b="-10916"/>
                </a:stretch>
              </a:blipFill>
            </p:spPr>
            <p:txBody>
              <a:bodyPr/>
              <a:lstStyle/>
              <a:p>
                <a:r>
                  <a:rPr lang="en-US">
                    <a:noFill/>
                  </a:rPr>
                  <a:t> </a:t>
                </a:r>
              </a:p>
            </p:txBody>
          </p:sp>
        </mc:Fallback>
      </mc:AlternateContent>
    </p:spTree>
    <p:extLst>
      <p:ext uri="{BB962C8B-B14F-4D97-AF65-F5344CB8AC3E}">
        <p14:creationId xmlns:p14="http://schemas.microsoft.com/office/powerpoint/2010/main" val="337723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Redeemable debt</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100……..10……..10……..10……..10……..110</a:t>
                </a:r>
              </a:p>
              <a:p>
                <a:endParaRPr lang="en-US" dirty="0"/>
              </a:p>
              <a:p>
                <a:r>
                  <a:rPr lang="en-US" dirty="0" smtClean="0"/>
                  <a:t>100 = </a:t>
                </a:r>
                <a:r>
                  <a:rPr lang="en-US" b="1" dirty="0" smtClean="0"/>
                  <a:t>10/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𝟏</m:t>
                        </m:r>
                      </m:sup>
                    </m:sSup>
                  </m:oMath>
                </a14:m>
                <a:r>
                  <a:rPr lang="en-US" dirty="0"/>
                  <a:t> + </a:t>
                </a:r>
                <a:r>
                  <a:rPr lang="en-US" dirty="0" smtClean="0"/>
                  <a:t>10</a:t>
                </a:r>
                <a:r>
                  <a:rPr lang="en-US" b="1" dirty="0" smtClean="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𝒓</m:t>
                            </m:r>
                          </m:e>
                        </m:d>
                      </m:e>
                      <m:sup>
                        <m:r>
                          <a:rPr lang="en-US" b="1" i="1">
                            <a:latin typeface="Cambria Math"/>
                          </a:rPr>
                          <m:t>𝟐</m:t>
                        </m:r>
                      </m:sup>
                    </m:sSup>
                  </m:oMath>
                </a14:m>
                <a:r>
                  <a:rPr lang="en-US" dirty="0"/>
                  <a:t> </a:t>
                </a:r>
                <a:r>
                  <a:rPr lang="en-US" dirty="0" smtClean="0"/>
                  <a:t>+10</a:t>
                </a:r>
                <a:r>
                  <a:rPr lang="en-US" b="1" dirty="0" smtClean="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𝟑</m:t>
                        </m:r>
                      </m:sup>
                    </m:sSup>
                  </m:oMath>
                </a14:m>
                <a:r>
                  <a:rPr lang="en-US" dirty="0"/>
                  <a:t>  </a:t>
                </a:r>
                <a:r>
                  <a:rPr lang="en-US" dirty="0" smtClean="0"/>
                  <a:t>+10</a:t>
                </a:r>
                <a:r>
                  <a:rPr lang="en-US" b="1" dirty="0" smtClean="0"/>
                  <a:t>/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𝟒</m:t>
                        </m:r>
                      </m:sup>
                    </m:sSup>
                  </m:oMath>
                </a14:m>
                <a:r>
                  <a:rPr lang="en-US" dirty="0"/>
                  <a:t> + </a:t>
                </a:r>
                <a:r>
                  <a:rPr lang="en-US" b="1" dirty="0" smtClean="0"/>
                  <a:t>110/ </a:t>
                </a:r>
                <a14:m>
                  <m:oMath xmlns:m="http://schemas.openxmlformats.org/officeDocument/2006/math">
                    <m:sSup>
                      <m:sSupPr>
                        <m:ctrlPr>
                          <a:rPr lang="en-US" b="1" i="1">
                            <a:latin typeface="Cambria Math"/>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𝟓</m:t>
                        </m:r>
                      </m:sup>
                    </m:sSup>
                  </m:oMath>
                </a14:m>
                <a:endParaRPr lang="en-US" b="1" i="1" dirty="0" smtClean="0">
                  <a:latin typeface="Cambria Math"/>
                </a:endParaRPr>
              </a:p>
              <a:p>
                <a:r>
                  <a:rPr lang="en-US" b="1" i="1" dirty="0" smtClean="0">
                    <a:latin typeface="Cambria Math"/>
                  </a:rPr>
                  <a:t>Short cut formula</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oMath>
                </a14:m>
                <a:r>
                  <a:rPr lang="en-US" b="1" dirty="0" smtClean="0"/>
                  <a:t>I(1- t) + (RV-SV)/Nm/(RV+</a:t>
                </a:r>
                <a:r>
                  <a:rPr lang="en-US" b="1" dirty="0"/>
                  <a:t>SV</a:t>
                </a:r>
                <a:r>
                  <a:rPr lang="en-US" b="1" dirty="0" smtClean="0"/>
                  <a:t>)/2</a:t>
                </a:r>
                <a:r>
                  <a:rPr lang="en-US" b="1" dirty="0"/>
                  <a:t> </a:t>
                </a:r>
                <a:endParaRPr lang="en-US" b="1" dirty="0" smtClean="0"/>
              </a:p>
              <a:p>
                <a:r>
                  <a:rPr lang="en-US" b="1" dirty="0" smtClean="0"/>
                  <a:t>Where RV = Redemption value</a:t>
                </a:r>
              </a:p>
              <a:p>
                <a:r>
                  <a:rPr lang="en-US" b="1" dirty="0"/>
                  <a:t>S</a:t>
                </a:r>
                <a:r>
                  <a:rPr lang="en-US" b="1" dirty="0" smtClean="0"/>
                  <a:t>V = Sale value &amp; I =Amt of Interest</a:t>
                </a:r>
                <a:endParaRPr lang="en-US" b="1" i="1" dirty="0" smtClean="0">
                  <a:latin typeface="Cambria Math"/>
                </a:endParaRP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r>
                      <m:rPr>
                        <m:nor/>
                      </m:rPr>
                      <a:rPr lang="en-US" b="1" dirty="0"/>
                      <m:t>I</m:t>
                    </m:r>
                    <m:r>
                      <m:rPr>
                        <m:nor/>
                      </m:rPr>
                      <a:rPr lang="en-US" b="1" dirty="0"/>
                      <m:t>(1− </m:t>
                    </m:r>
                    <m:r>
                      <m:rPr>
                        <m:nor/>
                      </m:rPr>
                      <a:rPr lang="en-US" b="1" dirty="0"/>
                      <m:t>t</m:t>
                    </m:r>
                    <m:r>
                      <m:rPr>
                        <m:nor/>
                      </m:rPr>
                      <a:rPr lang="en-US" b="1" dirty="0"/>
                      <m:t>) + (</m:t>
                    </m:r>
                    <m:r>
                      <m:rPr>
                        <m:nor/>
                      </m:rPr>
                      <a:rPr lang="en-US" b="1" i="0" dirty="0" smtClean="0"/>
                      <m:t>f</m:t>
                    </m:r>
                    <m:r>
                      <m:rPr>
                        <m:nor/>
                      </m:rPr>
                      <a:rPr lang="en-US" b="1" i="0" dirty="0" smtClean="0"/>
                      <m:t>+ </m:t>
                    </m:r>
                    <m:r>
                      <m:rPr>
                        <m:nor/>
                      </m:rPr>
                      <a:rPr lang="en-US" b="1" i="0" dirty="0" smtClean="0"/>
                      <m:t>di</m:t>
                    </m:r>
                    <m:r>
                      <m:rPr>
                        <m:nor/>
                      </m:rPr>
                      <a:rPr lang="en-US" b="1" i="0" dirty="0" smtClean="0"/>
                      <m:t>+ </m:t>
                    </m:r>
                    <m:r>
                      <m:rPr>
                        <m:nor/>
                      </m:rPr>
                      <a:rPr lang="en-US" b="1" i="0" dirty="0" smtClean="0"/>
                      <m:t>Pr</m:t>
                    </m:r>
                    <m:r>
                      <m:rPr>
                        <m:nor/>
                      </m:rPr>
                      <a:rPr lang="en-US" b="1" i="0" dirty="0" smtClean="0"/>
                      <m:t>−</m:t>
                    </m:r>
                    <m:r>
                      <m:rPr>
                        <m:nor/>
                      </m:rPr>
                      <a:rPr lang="en-US" b="1" i="0" dirty="0" smtClean="0"/>
                      <m:t>Pi</m:t>
                    </m:r>
                    <m:r>
                      <m:rPr>
                        <m:nor/>
                      </m:rPr>
                      <a:rPr lang="en-US" b="1" dirty="0"/>
                      <m:t>)/</m:t>
                    </m:r>
                    <m:r>
                      <m:rPr>
                        <m:nor/>
                      </m:rPr>
                      <a:rPr lang="en-US" b="1" dirty="0"/>
                      <m:t>Nm</m:t>
                    </m:r>
                    <m:r>
                      <m:rPr>
                        <m:nor/>
                      </m:rPr>
                      <a:rPr lang="en-US" b="1" dirty="0"/>
                      <m:t>/(</m:t>
                    </m:r>
                    <m:r>
                      <m:rPr>
                        <m:nor/>
                      </m:rPr>
                      <a:rPr lang="en-US" b="1" dirty="0"/>
                      <m:t>RV</m:t>
                    </m:r>
                    <m:r>
                      <m:rPr>
                        <m:nor/>
                      </m:rPr>
                      <a:rPr lang="en-US" b="1" dirty="0"/>
                      <m:t>+</m:t>
                    </m:r>
                    <m:r>
                      <m:rPr>
                        <m:nor/>
                      </m:rPr>
                      <a:rPr lang="en-US" b="1" dirty="0"/>
                      <m:t>SV</m:t>
                    </m:r>
                    <m:r>
                      <m:rPr>
                        <m:nor/>
                      </m:rPr>
                      <a:rPr lang="en-US" b="1" dirty="0"/>
                      <m:t>)/2</m:t>
                    </m:r>
                  </m:oMath>
                </a14:m>
                <a:endParaRPr lang="en-US" b="1"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2695" r="-1185" b="-26011"/>
                </a:stretch>
              </a:blipFill>
            </p:spPr>
            <p:txBody>
              <a:bodyPr/>
              <a:lstStyle/>
              <a:p>
                <a:r>
                  <a:rPr lang="en-US">
                    <a:noFill/>
                  </a:rPr>
                  <a:t> </a:t>
                </a:r>
              </a:p>
            </p:txBody>
          </p:sp>
        </mc:Fallback>
      </mc:AlternateContent>
    </p:spTree>
    <p:extLst>
      <p:ext uri="{BB962C8B-B14F-4D97-AF65-F5344CB8AC3E}">
        <p14:creationId xmlns:p14="http://schemas.microsoft.com/office/powerpoint/2010/main" val="8404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 company issues 16% debentures of Rs. 1000 face value to be redeemed after 10 years. The debenture is expected to be sold at 3% discount. It will also involve floatation cost of 1.5%. The company’s tax rate is 35%. Find the cost of debt?</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oMath>
                </a14:m>
                <a:r>
                  <a:rPr lang="en-US" b="1" dirty="0"/>
                  <a:t>I(1- </a:t>
                </a:r>
                <a:r>
                  <a:rPr lang="en-US" b="1" dirty="0" smtClean="0"/>
                  <a:t>t) </a:t>
                </a:r>
                <a:r>
                  <a:rPr lang="en-US" b="1" dirty="0"/>
                  <a:t>+ (RV-SV</a:t>
                </a:r>
                <a:r>
                  <a:rPr lang="en-US" b="1" dirty="0" smtClean="0"/>
                  <a:t>)/Nm/(</a:t>
                </a:r>
                <a:r>
                  <a:rPr lang="en-US" b="1" dirty="0"/>
                  <a:t>RV+SV)/</a:t>
                </a:r>
                <a:r>
                  <a:rPr lang="en-US" b="1" dirty="0" smtClean="0"/>
                  <a:t>2</a:t>
                </a:r>
              </a:p>
              <a:p>
                <a:r>
                  <a:rPr lang="en-US" b="1" dirty="0" smtClean="0"/>
                  <a:t>SV or NP = 1000- 30 -15 =955  </a:t>
                </a:r>
                <a:endParaRPr lang="en-US" b="1" dirty="0"/>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r>
                      <a:rPr lang="en-US" b="1" i="0" smtClean="0">
                        <a:latin typeface="Cambria Math"/>
                        <a:cs typeface="Calibri"/>
                      </a:rPr>
                      <m:t>𝟏𝟔𝟎</m:t>
                    </m:r>
                  </m:oMath>
                </a14:m>
                <a:r>
                  <a:rPr lang="en-US" b="1" dirty="0"/>
                  <a:t>(1- </a:t>
                </a:r>
                <a:r>
                  <a:rPr lang="en-US" b="1" dirty="0" smtClean="0"/>
                  <a:t>.35) </a:t>
                </a:r>
                <a:r>
                  <a:rPr lang="en-US" b="1" dirty="0"/>
                  <a:t>+ </a:t>
                </a:r>
                <a:r>
                  <a:rPr lang="en-US" b="1" dirty="0" smtClean="0"/>
                  <a:t>(1000-955)/10/(1000+955)/</a:t>
                </a:r>
                <a:r>
                  <a:rPr lang="en-US" b="1" dirty="0"/>
                  <a:t>2 </a:t>
                </a:r>
                <a:endParaRPr lang="en-US" b="1" dirty="0" smtClean="0"/>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oMath>
                </a14:m>
                <a:r>
                  <a:rPr lang="en-US" b="1" dirty="0" smtClean="0"/>
                  <a:t>11.09%</a:t>
                </a:r>
              </a:p>
              <a:p>
                <a14:m>
                  <m:oMath xmlns:m="http://schemas.openxmlformats.org/officeDocument/2006/math">
                    <m:sSub>
                      <m:sSubPr>
                        <m:ctrlPr>
                          <a:rPr lang="en-US" b="1" i="1">
                            <a:latin typeface="Cambria Math"/>
                            <a:cs typeface="Calibri"/>
                          </a:rPr>
                        </m:ctrlPr>
                      </m:sSubPr>
                      <m:e>
                        <m:r>
                          <a:rPr lang="en-US" b="1" i="1">
                            <a:latin typeface="Cambria Math"/>
                            <a:cs typeface="Calibri"/>
                          </a:rPr>
                          <m:t>𝑲</m:t>
                        </m:r>
                      </m:e>
                      <m:sub>
                        <m:r>
                          <a:rPr lang="en-US" b="1" i="1">
                            <a:latin typeface="Cambria Math"/>
                            <a:cs typeface="Calibri"/>
                          </a:rPr>
                          <m:t>𝒅</m:t>
                        </m:r>
                        <m:r>
                          <a:rPr lang="en-US" b="1" i="1">
                            <a:latin typeface="Cambria Math"/>
                            <a:cs typeface="Calibri"/>
                          </a:rPr>
                          <m:t>=   </m:t>
                        </m:r>
                      </m:sub>
                    </m:sSub>
                    <m:r>
                      <m:rPr>
                        <m:nor/>
                      </m:rPr>
                      <a:rPr lang="en-US" b="1" i="0" smtClean="0">
                        <a:latin typeface="Cambria Math"/>
                        <a:cs typeface="Calibri"/>
                      </a:rPr>
                      <m:t>160</m:t>
                    </m:r>
                    <m:r>
                      <m:rPr>
                        <m:nor/>
                      </m:rPr>
                      <a:rPr lang="en-US" b="1" dirty="0"/>
                      <m:t>(1− </m:t>
                    </m:r>
                    <m:r>
                      <m:rPr>
                        <m:nor/>
                      </m:rPr>
                      <a:rPr lang="en-US" b="1" i="0" dirty="0" smtClean="0"/>
                      <m:t>.35</m:t>
                    </m:r>
                    <m:r>
                      <m:rPr>
                        <m:nor/>
                      </m:rPr>
                      <a:rPr lang="en-US" b="1" dirty="0"/>
                      <m:t>) + (</m:t>
                    </m:r>
                    <m:r>
                      <m:rPr>
                        <m:nor/>
                      </m:rPr>
                      <a:rPr lang="en-US" b="1" i="0" dirty="0" smtClean="0"/>
                      <m:t>15</m:t>
                    </m:r>
                    <m:r>
                      <m:rPr>
                        <m:nor/>
                      </m:rPr>
                      <a:rPr lang="en-US" b="1" dirty="0"/>
                      <m:t>+ </m:t>
                    </m:r>
                    <m:r>
                      <m:rPr>
                        <m:nor/>
                      </m:rPr>
                      <a:rPr lang="en-US" b="1" i="0" dirty="0" smtClean="0"/>
                      <m:t>30</m:t>
                    </m:r>
                    <m:r>
                      <m:rPr>
                        <m:nor/>
                      </m:rPr>
                      <a:rPr lang="en-US" b="1" dirty="0"/>
                      <m:t>)/</m:t>
                    </m:r>
                    <m:r>
                      <m:rPr>
                        <m:nor/>
                      </m:rPr>
                      <a:rPr lang="en-US" b="1" i="0" dirty="0" smtClean="0"/>
                      <m:t>10</m:t>
                    </m:r>
                    <m:r>
                      <m:rPr>
                        <m:nor/>
                      </m:rPr>
                      <a:rPr lang="en-US" b="1" dirty="0"/>
                      <m:t>/(</m:t>
                    </m:r>
                    <m:r>
                      <m:rPr>
                        <m:nor/>
                      </m:rPr>
                      <a:rPr lang="en-US" b="1" i="0" dirty="0" smtClean="0"/>
                      <m:t>1000</m:t>
                    </m:r>
                    <m:r>
                      <m:rPr>
                        <m:nor/>
                      </m:rPr>
                      <a:rPr lang="en-US" b="1" dirty="0"/>
                      <m:t>+</m:t>
                    </m:r>
                    <m:r>
                      <m:rPr>
                        <m:nor/>
                      </m:rPr>
                      <a:rPr lang="en-US" b="1" i="0" dirty="0" smtClean="0"/>
                      <m:t>955</m:t>
                    </m:r>
                    <m:r>
                      <m:rPr>
                        <m:nor/>
                      </m:rPr>
                      <a:rPr lang="en-US" b="1" dirty="0"/>
                      <m:t>)/2</m:t>
                    </m:r>
                  </m:oMath>
                </a14:m>
                <a:endParaRPr lang="en-US" b="1" dirty="0"/>
              </a:p>
              <a:p>
                <a:endParaRPr lang="en-US" dirty="0"/>
              </a:p>
              <a:p>
                <a:endParaRPr lang="en-US" b="1" dirty="0"/>
              </a:p>
              <a:p>
                <a:endParaRPr lang="en-US" b="1"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3504" r="-2593" b="-39757"/>
                </a:stretch>
              </a:blipFill>
            </p:spPr>
            <p:txBody>
              <a:bodyPr/>
              <a:lstStyle/>
              <a:p>
                <a:r>
                  <a:rPr lang="en-US">
                    <a:noFill/>
                  </a:rPr>
                  <a:t> </a:t>
                </a:r>
              </a:p>
            </p:txBody>
          </p:sp>
        </mc:Fallback>
      </mc:AlternateContent>
    </p:spTree>
    <p:extLst>
      <p:ext uri="{BB962C8B-B14F-4D97-AF65-F5344CB8AC3E}">
        <p14:creationId xmlns:p14="http://schemas.microsoft.com/office/powerpoint/2010/main" val="157131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problems</a:t>
            </a:r>
          </a:p>
        </p:txBody>
      </p:sp>
      <p:sp>
        <p:nvSpPr>
          <p:cNvPr id="3" name="Content Placeholder 2"/>
          <p:cNvSpPr>
            <a:spLocks noGrp="1"/>
          </p:cNvSpPr>
          <p:nvPr>
            <p:ph idx="1"/>
          </p:nvPr>
        </p:nvSpPr>
        <p:spPr/>
        <p:txBody>
          <a:bodyPr>
            <a:normAutofit fontScale="85000" lnSpcReduction="10000"/>
          </a:bodyPr>
          <a:lstStyle/>
          <a:p>
            <a:r>
              <a:rPr lang="en-US" dirty="0" smtClean="0"/>
              <a:t>X Ltd, issued irredeemable/ perpetual debentures of Rs 5,00,000 carrying interest rate of 14%. The company is in 35%tax bracket. Find the cost of debt (before tax &amp; after tax) in the following situations:</a:t>
            </a:r>
          </a:p>
          <a:p>
            <a:r>
              <a:rPr lang="en-US" b="1" dirty="0" smtClean="0"/>
              <a:t>When debentures are issued at par</a:t>
            </a:r>
            <a:r>
              <a:rPr lang="en-US" dirty="0" smtClean="0"/>
              <a:t>= 70,000/5,00,000=14% &amp; 14(1-.35)=9.1%</a:t>
            </a:r>
          </a:p>
          <a:p>
            <a:r>
              <a:rPr lang="en-US" b="1" dirty="0"/>
              <a:t>When debentures are issued at </a:t>
            </a:r>
            <a:r>
              <a:rPr lang="en-US" b="1" dirty="0" smtClean="0"/>
              <a:t>discount of 15%</a:t>
            </a:r>
            <a:r>
              <a:rPr lang="en-US" dirty="0" smtClean="0"/>
              <a:t>=70,000/4,25,000=16.47% &amp; 16.47(1-.35)=10.71%</a:t>
            </a:r>
          </a:p>
          <a:p>
            <a:r>
              <a:rPr lang="en-US" b="1" dirty="0"/>
              <a:t>When debentures are issued at </a:t>
            </a:r>
            <a:r>
              <a:rPr lang="en-US" b="1" dirty="0" smtClean="0"/>
              <a:t>premium of 15%= </a:t>
            </a:r>
            <a:r>
              <a:rPr lang="en-US" dirty="0" smtClean="0"/>
              <a:t>70,000/5,75,000 = 12.17% &amp; 12.17(1-.35) = 7.91%</a:t>
            </a:r>
            <a:endParaRPr lang="en-US" dirty="0"/>
          </a:p>
          <a:p>
            <a:endParaRPr lang="en-US" dirty="0"/>
          </a:p>
          <a:p>
            <a:endParaRPr lang="en-US" dirty="0"/>
          </a:p>
          <a:p>
            <a:endParaRPr lang="en-US" dirty="0"/>
          </a:p>
          <a:p>
            <a:endParaRPr lang="en-US" dirty="0" smtClean="0"/>
          </a:p>
          <a:p>
            <a:endParaRPr lang="en-US" dirty="0" smtClean="0"/>
          </a:p>
          <a:p>
            <a:pPr marL="514350" indent="-514350">
              <a:buFont typeface="+mj-lt"/>
              <a:buAutoNum type="alphaLcPeriod"/>
            </a:pPr>
            <a:endParaRPr lang="en-US" dirty="0" smtClean="0"/>
          </a:p>
        </p:txBody>
      </p:sp>
    </p:spTree>
    <p:extLst>
      <p:ext uri="{BB962C8B-B14F-4D97-AF65-F5344CB8AC3E}">
        <p14:creationId xmlns:p14="http://schemas.microsoft.com/office/powerpoint/2010/main" val="2387448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3529</Words>
  <Application>Microsoft Office PowerPoint</Application>
  <PresentationFormat>On-screen Show (4:3)</PresentationFormat>
  <Paragraphs>570</Paragraphs>
  <Slides>51</Slides>
  <Notes>10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UNIT-3</vt:lpstr>
      <vt:lpstr>Interdependence &amp; inter-relationship </vt:lpstr>
      <vt:lpstr>FINANCING DECISION/ CAPITAL STRUCTURE </vt:lpstr>
      <vt:lpstr>Cost of Capital </vt:lpstr>
      <vt:lpstr>Cost of DEBT</vt:lpstr>
      <vt:lpstr>Cost of Debt</vt:lpstr>
      <vt:lpstr>Redeemable debt </vt:lpstr>
      <vt:lpstr>Practice problems</vt:lpstr>
      <vt:lpstr>Practice problems</vt:lpstr>
      <vt:lpstr>Redeemable in installments</vt:lpstr>
      <vt:lpstr>Solution</vt:lpstr>
      <vt:lpstr>PowerPoint Presentation</vt:lpstr>
      <vt:lpstr>Debt is the cheapest source of finance</vt:lpstr>
      <vt:lpstr>Cost of Preference share capital</vt:lpstr>
      <vt:lpstr>Cost of Preference share capital</vt:lpstr>
      <vt:lpstr>Redeemable preference share capital</vt:lpstr>
      <vt:lpstr>Practice problems</vt:lpstr>
      <vt:lpstr>Practice problems</vt:lpstr>
      <vt:lpstr>Cost of equity share capital</vt:lpstr>
      <vt:lpstr>Approaches for cost of equity </vt:lpstr>
      <vt:lpstr>Dividend approach</vt:lpstr>
      <vt:lpstr>PowerPoint Presentation</vt:lpstr>
      <vt:lpstr>Constant growth rate is g</vt:lpstr>
      <vt:lpstr>Constant growth model</vt:lpstr>
      <vt:lpstr>Practice Problem </vt:lpstr>
      <vt:lpstr>Solution </vt:lpstr>
      <vt:lpstr>Varied growth model(g1=2%(2yrs),g2=4%(2yrs) &amp;g3=5% forever)</vt:lpstr>
      <vt:lpstr>Practical problem</vt:lpstr>
      <vt:lpstr>Practical problem</vt:lpstr>
      <vt:lpstr>solution</vt:lpstr>
      <vt:lpstr>Varied growth rate</vt:lpstr>
      <vt:lpstr>PowerPoint Presentation</vt:lpstr>
      <vt:lpstr>PowerPoint Presentation</vt:lpstr>
      <vt:lpstr>PowerPoint Presentation</vt:lpstr>
      <vt:lpstr>EARNING-PRICE APPROACH</vt:lpstr>
      <vt:lpstr>Capital Asset Pricing Model(CAPM)</vt:lpstr>
      <vt:lpstr>Cost of Retained Earnings</vt:lpstr>
      <vt:lpstr>PowerPoint Presentation</vt:lpstr>
      <vt:lpstr>Weighted average cost of capital(WACC) = K0  </vt:lpstr>
      <vt:lpstr>Practice problems</vt:lpstr>
      <vt:lpstr>Solution </vt:lpstr>
      <vt:lpstr>Practical problem</vt:lpstr>
      <vt:lpstr>Solution </vt:lpstr>
      <vt:lpstr>Market value weights</vt:lpstr>
      <vt:lpstr>Expansion plan of 10,00,000</vt:lpstr>
      <vt:lpstr>Wacc= 11.45%</vt:lpstr>
      <vt:lpstr>Practical problem of retained earnings</vt:lpstr>
      <vt:lpstr>Solution </vt:lpstr>
      <vt:lpstr>Market value weights</vt:lpstr>
      <vt:lpstr>Exam problem-2004</vt:lpstr>
      <vt:lpstr>   Solution Ke =.15/(1-.4)=.25=25% Kp = .12/(1-.4)=.20 =20%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UNIT-3</dc:title>
  <dc:creator>RG</dc:creator>
  <cp:lastModifiedBy>BC</cp:lastModifiedBy>
  <cp:revision>124</cp:revision>
  <dcterms:created xsi:type="dcterms:W3CDTF">2006-08-16T00:00:00Z</dcterms:created>
  <dcterms:modified xsi:type="dcterms:W3CDTF">2021-10-25T06:33:55Z</dcterms:modified>
</cp:coreProperties>
</file>